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3" r:id="rId5"/>
  </p:sldMasterIdLst>
  <p:notesMasterIdLst>
    <p:notesMasterId r:id="rId22"/>
  </p:notesMasterIdLst>
  <p:handoutMasterIdLst>
    <p:handoutMasterId r:id="rId23"/>
  </p:handoutMasterIdLst>
  <p:sldIdLst>
    <p:sldId id="355" r:id="rId6"/>
    <p:sldId id="27934" r:id="rId7"/>
    <p:sldId id="2147481446" r:id="rId8"/>
    <p:sldId id="2147472765" r:id="rId9"/>
    <p:sldId id="2147481445" r:id="rId10"/>
    <p:sldId id="2147481450" r:id="rId11"/>
    <p:sldId id="2147481455" r:id="rId12"/>
    <p:sldId id="2147481457" r:id="rId13"/>
    <p:sldId id="2147481458" r:id="rId14"/>
    <p:sldId id="2147481459" r:id="rId15"/>
    <p:sldId id="2147481460" r:id="rId16"/>
    <p:sldId id="2147481461" r:id="rId17"/>
    <p:sldId id="2147481462" r:id="rId18"/>
    <p:sldId id="2147481463" r:id="rId19"/>
    <p:sldId id="2147481449" r:id="rId20"/>
    <p:sldId id="357" r:id="rId21"/>
  </p:sldIdLst>
  <p:sldSz cx="12192000" cy="6858000"/>
  <p:notesSz cx="6797675" cy="9926638"/>
  <p:custDataLst>
    <p:tags r:id="rId24"/>
  </p:custDataLst>
  <p:defaultTextStyle>
    <a:defPPr lvl="0">
      <a:defRPr lang="de-DE"/>
    </a:defPPr>
    <a:lvl1pPr lvl="1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536433" lvl="2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072866" lvl="3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09298" lvl="4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145731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F3DA2B49-1099-48E4-AB51-045090C11EF9}">
          <p14:sldIdLst>
            <p14:sldId id="355"/>
            <p14:sldId id="27934"/>
            <p14:sldId id="2147481446"/>
            <p14:sldId id="2147472765"/>
            <p14:sldId id="2147481445"/>
            <p14:sldId id="2147481450"/>
            <p14:sldId id="2147481455"/>
            <p14:sldId id="2147481457"/>
            <p14:sldId id="2147481458"/>
            <p14:sldId id="2147481459"/>
            <p14:sldId id="2147481460"/>
            <p14:sldId id="2147481461"/>
            <p14:sldId id="2147481462"/>
            <p14:sldId id="2147481463"/>
            <p14:sldId id="2147481449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60429-FCA8-BF8D-D748-DDFDC5EEBA32}" name="Hötzer, Johannes" initials="HJ" userId="S::Johannes.Hoetzer@vector.com::f5ea00ad-47f9-40e4-a67c-23c0c3771537" providerId="AD"/>
  <p188:author id="{36758165-5B3C-CF30-4C24-F5CF6758AB90}" name="Strobel, Manuel" initials="MS" userId="S::Manuel.Strobel@vector.com::4a3348d5-c061-4477-9c36-c097c1b7c7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ine Duckhorn" initials="vissd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FC3"/>
    <a:srgbClr val="343739"/>
    <a:srgbClr val="008C3A"/>
    <a:srgbClr val="FFFFFF"/>
    <a:srgbClr val="FFC400"/>
    <a:srgbClr val="F7F105"/>
    <a:srgbClr val="84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7" autoAdjust="0"/>
    <p:restoredTop sz="94193" autoAdjust="0"/>
  </p:normalViewPr>
  <p:slideViewPr>
    <p:cSldViewPr snapToGrid="0">
      <p:cViewPr varScale="1">
        <p:scale>
          <a:sx n="101" d="100"/>
          <a:sy n="10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3" y="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9428588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3" y="9428588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0F64D9C5-36F6-47DF-92F3-384CFD2147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87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TxtPlaceHolderPageNumber"/>
          <p:cNvSpPr>
            <a:spLocks noChangeArrowheads="1"/>
          </p:cNvSpPr>
          <p:nvPr/>
        </p:nvSpPr>
        <p:spPr bwMode="auto">
          <a:xfrm>
            <a:off x="6192000" y="9648000"/>
            <a:ext cx="36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</a:pPr>
            <a:fld id="{5F828DAE-871A-4BB5-BBF2-A22FD747C4BA}" type="slidenum">
              <a:rPr lang="en-US" sz="600" noProof="0" smtClean="0">
                <a:solidFill>
                  <a:srgbClr val="565C5E"/>
                </a:solidFill>
              </a:rPr>
              <a:t>‹Nr.›</a:t>
            </a:fld>
            <a:endParaRPr lang="en-US" sz="600" noProof="0">
              <a:solidFill>
                <a:srgbClr val="565C5E"/>
              </a:solidFill>
            </a:endParaRPr>
          </a:p>
        </p:txBody>
      </p:sp>
      <p:sp>
        <p:nvSpPr>
          <p:cNvPr id="111629" name="TxtPlaceholderCopyrightDateVersion"/>
          <p:cNvSpPr txBox="1">
            <a:spLocks noChangeArrowheads="1"/>
          </p:cNvSpPr>
          <p:nvPr/>
        </p:nvSpPr>
        <p:spPr bwMode="auto">
          <a:xfrm>
            <a:off x="241200" y="9648000"/>
            <a:ext cx="594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016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4732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304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876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448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500" noProof="0" dirty="0">
                <a:solidFill>
                  <a:srgbClr val="565C5E"/>
                </a:solidFill>
                <a:latin typeface="Verdana" pitchFamily="34" charset="0"/>
              </a:rPr>
              <a:t>© 2026. Vector Informatik GmbH. All rights reserved. Any distribution or copying is subject to prior written approval by Vector. V1.0 | 2026-02-24</a:t>
            </a:r>
          </a:p>
        </p:txBody>
      </p:sp>
      <p:sp>
        <p:nvSpPr>
          <p:cNvPr id="3" name="Slide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179388"/>
            <a:ext cx="6372225" cy="358457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en-US" noProof="0"/>
          </a:p>
        </p:txBody>
      </p:sp>
      <p:sp>
        <p:nvSpPr>
          <p:cNvPr id="2" name="TxtPlaceholderNotes"/>
          <p:cNvSpPr>
            <a:spLocks noGrp="1"/>
          </p:cNvSpPr>
          <p:nvPr>
            <p:ph type="body" sz="quarter" idx="3"/>
          </p:nvPr>
        </p:nvSpPr>
        <p:spPr>
          <a:xfrm>
            <a:off x="215999" y="3960000"/>
            <a:ext cx="6372000" cy="5616000"/>
          </a:xfrm>
          <a:prstGeom prst="rect">
            <a:avLst/>
          </a:prstGeom>
        </p:spPr>
        <p:txBody>
          <a:bodyPr vert="horz" lIns="0" tIns="45708" rIns="0" bIns="45708" rtlCol="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1, space before 6Pt</a:t>
            </a:r>
          </a:p>
          <a:p>
            <a:pPr lvl="2"/>
            <a:r>
              <a:rPr lang="en-US" noProof="0"/>
              <a:t>level 2, space before 4Pt</a:t>
            </a:r>
          </a:p>
          <a:p>
            <a:pPr lvl="3"/>
            <a:r>
              <a:rPr lang="en-US" noProof="0"/>
              <a:t>level 3, space before 3Pt</a:t>
            </a:r>
          </a:p>
          <a:p>
            <a:pPr lvl="4"/>
            <a:r>
              <a:rPr lang="en-US" noProof="0"/>
              <a:t>level 4, space before 3Pt</a:t>
            </a:r>
          </a:p>
          <a:p>
            <a:pPr lvl="5"/>
            <a:r>
              <a:rPr lang="en-US" noProof="0"/>
              <a:t>level 5, space before 3Pt</a:t>
            </a:r>
          </a:p>
          <a:p>
            <a:pPr lvl="6"/>
            <a:r>
              <a:rPr lang="en-US" noProof="0"/>
              <a:t>level 6, space before 3Pt</a:t>
            </a:r>
          </a:p>
          <a:p>
            <a:pPr lvl="7"/>
            <a:r>
              <a:rPr lang="en-US" noProof="0"/>
              <a:t>level 7, space before 3Pt</a:t>
            </a:r>
          </a:p>
          <a:p>
            <a:pPr lvl="8"/>
            <a:r>
              <a:rPr lang="en-US" noProof="0"/>
              <a:t>level 8, space before 3Pt</a:t>
            </a:r>
          </a:p>
        </p:txBody>
      </p:sp>
    </p:spTree>
    <p:extLst>
      <p:ext uri="{BB962C8B-B14F-4D97-AF65-F5344CB8AC3E}">
        <p14:creationId xmlns:p14="http://schemas.microsoft.com/office/powerpoint/2010/main" val="4612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just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Tx/>
      <a:buSzTx/>
      <a:buFontTx/>
      <a:buNone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44000" marR="0" indent="-144000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B70032"/>
      </a:buClr>
      <a:buSzPct val="75000"/>
      <a:buFont typeface="Wingdings 3" panose="05040102010807070707" pitchFamily="18" charset="2"/>
      <a:buChar char="u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88000" marR="0" indent="-144000" algn="l" defTabSz="914400" rtl="0" eaLnBrk="1" fontAlgn="base" latinLnBrk="0" hangingPunct="1">
      <a:lnSpc>
        <a:spcPct val="100000"/>
      </a:lnSpc>
      <a:spcBef>
        <a:spcPts val="400"/>
      </a:spcBef>
      <a:spcAft>
        <a:spcPct val="0"/>
      </a:spcAft>
      <a:buClr>
        <a:srgbClr val="B70032"/>
      </a:buClr>
      <a:buSzPct val="75000"/>
      <a:buFont typeface="Wingdings 3" panose="05040102010807070707" pitchFamily="18" charset="2"/>
      <a:buChar char="u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32000" marR="0" indent="-14400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>
        <a:srgbClr val="B70032"/>
      </a:buClr>
      <a:buSzPct val="75000"/>
      <a:buFont typeface="Verdana" pitchFamily="34" charset="0"/>
      <a:buChar char="&gt;"/>
      <a:tabLst/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576000" marR="0" indent="-14400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>
        <a:srgbClr val="B70032"/>
      </a:buClr>
      <a:buSzPct val="75000"/>
      <a:buFont typeface="Verdana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20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864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008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152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37" userDrawn="1">
          <p15:clr>
            <a:srgbClr val="B1B6BA"/>
          </p15:clr>
        </p15:guide>
        <p15:guide id="2" orient="horz" pos="113" userDrawn="1">
          <p15:clr>
            <a:srgbClr val="B1B6BA"/>
          </p15:clr>
        </p15:guide>
        <p15:guide id="3" pos="4151" userDrawn="1">
          <p15:clr>
            <a:srgbClr val="B1B6BA"/>
          </p15:clr>
        </p15:guide>
        <p15:guide id="4" orient="horz" pos="2372" userDrawn="1">
          <p15:clr>
            <a:srgbClr val="B1B6BA"/>
          </p15:clr>
        </p15:guide>
        <p15:guide id="5" orient="horz" pos="2493" userDrawn="1">
          <p15:clr>
            <a:srgbClr val="B1B6BA"/>
          </p15:clr>
        </p15:guide>
        <p15:guide id="6" orient="horz" pos="6033" userDrawn="1">
          <p15:clr>
            <a:srgbClr val="B1B6BA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C140723-3C77-48CB-BD89-DA2FAE55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C0DC338-7C5A-49C3-A847-D355BBEB5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20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5D62A-5AE2-1BE8-D061-05E2D758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DF759A-470A-F616-5F75-57D4FE15B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F3BB33-E6EC-C51E-4ABF-3E9D8CE1C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7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C0C1-4A8A-D851-246D-0CAD32A48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D426AD-ACAD-FE85-3DC4-323FAE946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F65C25-34C9-E337-8667-8B3FB05EA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13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D7115-004F-9B40-F152-8B4A9649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34FF5E8-815F-6FB3-0FF2-DBA7D1D28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CF9743B-B39C-CA7F-7C6A-B025FAE76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74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BDE2-F030-6EA3-54F5-EAA832D6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E117B1-F200-89DE-02A6-9150A08EB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BBF7DF-6413-C4B8-FA7B-F7F25ECD2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160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40BF7-0C23-3EE6-3FEB-53D92CE5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2EDF4F-8268-43A4-6859-087C1349D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558E6A-765F-284B-F71A-A656AE9E1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49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05C1F-0439-21F9-8022-CF44AF89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F603EDD-A5C6-166F-7114-D7F6C7CC6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867C141-E7B4-460F-75E9-40FB2BC98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83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8FB3B-8CE3-32F1-8C99-61C85E47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80CD44-BEE3-E19C-5CC4-5BADEB449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3E15EF6-B152-B669-4A7C-408965051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34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FA03-FDA5-B912-A37A-A7BF9D66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EEFCC5-31FA-04D2-3FB6-040D1FC97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9C3BCC-3AA4-6359-7DF4-D1C0155BB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20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F67B-36E2-4876-4BDA-B01AB678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B4272C-F774-F12A-5E3C-95DBCC886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573FA4-3C4B-3BDB-484A-EF5CD37AF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7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6C06-7B84-9830-4474-4EB90BD2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20871A-8651-5636-CEBF-2DE9D5B16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EC4032-4B5E-2493-F5FF-E5F26E59C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6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A86FA-796A-D3B2-5834-18E646D2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53EF24-1101-E6BB-3562-C05D95C75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42CBAE-A4C0-9C5E-FAC5-60B2476E5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9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68EB-0136-1B53-85CA-9D994B267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26C40B-0AC5-5262-BAD3-929BEEF3F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215900"/>
            <a:ext cx="6659563" cy="37465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BA1AD4-BD77-87B2-C0F0-142EA1AA6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05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Long Title and Subtitl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PlaceholderConfidentialityAllSlides" hidden="1">
            <a:extLst>
              <a:ext uri="{FF2B5EF4-FFF2-40B4-BE49-F238E27FC236}">
                <a16:creationId xmlns:a16="http://schemas.microsoft.com/office/drawing/2014/main" id="{F9C56169-43D2-43B3-A5AA-B4B8CCCCE448}"/>
              </a:ext>
            </a:extLst>
          </p:cNvPr>
          <p:cNvSpPr txBox="1"/>
          <p:nvPr userDrawn="1"/>
        </p:nvSpPr>
        <p:spPr>
          <a:xfrm>
            <a:off x="4992004" y="275999"/>
            <a:ext cx="1343992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Falsch</a:t>
            </a:r>
          </a:p>
        </p:txBody>
      </p:sp>
      <p:sp>
        <p:nvSpPr>
          <p:cNvPr id="11" name="TxtPlaceholderConfidentialityStatus" hidden="1">
            <a:extLst>
              <a:ext uri="{FF2B5EF4-FFF2-40B4-BE49-F238E27FC236}">
                <a16:creationId xmlns:a16="http://schemas.microsoft.com/office/drawing/2014/main" id="{1A550510-E92A-4A99-90CC-80D50542D7AF}"/>
              </a:ext>
            </a:extLst>
          </p:cNvPr>
          <p:cNvSpPr txBox="1"/>
          <p:nvPr userDrawn="1"/>
        </p:nvSpPr>
        <p:spPr>
          <a:xfrm>
            <a:off x="4992004" y="449246"/>
            <a:ext cx="1344000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Public Use (Default)</a:t>
            </a:r>
          </a:p>
        </p:txBody>
      </p:sp>
      <p:sp>
        <p:nvSpPr>
          <p:cNvPr id="12" name="TxtPlaceholderDate" hidden="1">
            <a:extLst>
              <a:ext uri="{FF2B5EF4-FFF2-40B4-BE49-F238E27FC236}">
                <a16:creationId xmlns:a16="http://schemas.microsoft.com/office/drawing/2014/main" id="{5C853DDF-8BDA-4B28-A38E-6D9F3CBC93CB}"/>
              </a:ext>
            </a:extLst>
          </p:cNvPr>
          <p:cNvSpPr txBox="1"/>
          <p:nvPr userDrawn="1"/>
        </p:nvSpPr>
        <p:spPr>
          <a:xfrm>
            <a:off x="2892814" y="824619"/>
            <a:ext cx="1344000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2026-02-24</a:t>
            </a:r>
          </a:p>
        </p:txBody>
      </p:sp>
      <p:sp>
        <p:nvSpPr>
          <p:cNvPr id="13" name="TxtPlaceholderVersion" hidden="1">
            <a:extLst>
              <a:ext uri="{FF2B5EF4-FFF2-40B4-BE49-F238E27FC236}">
                <a16:creationId xmlns:a16="http://schemas.microsoft.com/office/drawing/2014/main" id="{7E896179-9173-49BD-84C0-4F31C61BDDB6}"/>
              </a:ext>
            </a:extLst>
          </p:cNvPr>
          <p:cNvSpPr txBox="1"/>
          <p:nvPr userDrawn="1"/>
        </p:nvSpPr>
        <p:spPr>
          <a:xfrm>
            <a:off x="2900622" y="648196"/>
            <a:ext cx="1340096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1.0</a:t>
            </a:r>
          </a:p>
        </p:txBody>
      </p:sp>
      <p:sp>
        <p:nvSpPr>
          <p:cNvPr id="14" name="TxtPlaceholderCopyright" hidden="1">
            <a:extLst>
              <a:ext uri="{FF2B5EF4-FFF2-40B4-BE49-F238E27FC236}">
                <a16:creationId xmlns:a16="http://schemas.microsoft.com/office/drawing/2014/main" id="{3238ABF1-29A7-4D10-BEBE-C26A531AB8DD}"/>
              </a:ext>
            </a:extLst>
          </p:cNvPr>
          <p:cNvSpPr txBox="1"/>
          <p:nvPr userDrawn="1"/>
        </p:nvSpPr>
        <p:spPr>
          <a:xfrm>
            <a:off x="2900622" y="476023"/>
            <a:ext cx="1340096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2026</a:t>
            </a:r>
          </a:p>
        </p:txBody>
      </p:sp>
      <p:sp>
        <p:nvSpPr>
          <p:cNvPr id="15" name="TxtPlaceholderCompanySlides" hidden="1">
            <a:extLst>
              <a:ext uri="{FF2B5EF4-FFF2-40B4-BE49-F238E27FC236}">
                <a16:creationId xmlns:a16="http://schemas.microsoft.com/office/drawing/2014/main" id="{5D1A9931-57FA-4665-98C4-36AC9206A6F2}"/>
              </a:ext>
            </a:extLst>
          </p:cNvPr>
          <p:cNvSpPr txBox="1"/>
          <p:nvPr userDrawn="1"/>
        </p:nvSpPr>
        <p:spPr>
          <a:xfrm>
            <a:off x="2896718" y="299599"/>
            <a:ext cx="1344000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Vector Informatik GmbH</a:t>
            </a:r>
          </a:p>
        </p:txBody>
      </p:sp>
      <p:sp>
        <p:nvSpPr>
          <p:cNvPr id="16" name="TxtPlaceholderTemplateVersion" hidden="1">
            <a:extLst>
              <a:ext uri="{FF2B5EF4-FFF2-40B4-BE49-F238E27FC236}">
                <a16:creationId xmlns:a16="http://schemas.microsoft.com/office/drawing/2014/main" id="{005C1EEA-C91E-4404-AB92-DBA0B38E375E}"/>
              </a:ext>
            </a:extLst>
          </p:cNvPr>
          <p:cNvSpPr txBox="1"/>
          <p:nvPr userDrawn="1"/>
        </p:nvSpPr>
        <p:spPr>
          <a:xfrm>
            <a:off x="2896718" y="123176"/>
            <a:ext cx="1340096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Template Version 4.5.002</a:t>
            </a:r>
          </a:p>
        </p:txBody>
      </p:sp>
      <p:sp>
        <p:nvSpPr>
          <p:cNvPr id="18" name="TxtPlaceholderConfidentialityLongText" hidden="1">
            <a:extLst>
              <a:ext uri="{FF2B5EF4-FFF2-40B4-BE49-F238E27FC236}">
                <a16:creationId xmlns:a16="http://schemas.microsoft.com/office/drawing/2014/main" id="{E996C57A-3919-4E4E-ACE2-1A0F82F2F1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2000" y="6480000"/>
            <a:ext cx="10848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2024. Vector Informatik GmbH. | All rights reserved. | Confidential. | V0.1 | 2025-01-14</a:t>
            </a:r>
          </a:p>
        </p:txBody>
      </p:sp>
      <p:sp>
        <p:nvSpPr>
          <p:cNvPr id="19" name="TxtPlaceholderConfidentialityText" hidden="1">
            <a:extLst>
              <a:ext uri="{FF2B5EF4-FFF2-40B4-BE49-F238E27FC236}">
                <a16:creationId xmlns:a16="http://schemas.microsoft.com/office/drawing/2014/main" id="{8809AAD5-02A8-42A3-B573-19AE24FA7F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5112" y="6479268"/>
            <a:ext cx="432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4000" tIns="0" rIns="0" bIns="0" anchor="b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900113" indent="-13811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3573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145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7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89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TxtPlaceholderDateVersion">
            <a:extLst>
              <a:ext uri="{FF2B5EF4-FFF2-40B4-BE49-F238E27FC236}">
                <a16:creationId xmlns:a16="http://schemas.microsoft.com/office/drawing/2014/main" id="{73A84C47-9AC1-400D-9016-3620471BF81F}"/>
              </a:ext>
            </a:extLst>
          </p:cNvPr>
          <p:cNvSpPr txBox="1"/>
          <p:nvPr userDrawn="1"/>
        </p:nvSpPr>
        <p:spPr>
          <a:xfrm>
            <a:off x="3708000" y="6480000"/>
            <a:ext cx="7992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noAutofit/>
          </a:bodyPr>
          <a:lstStyle>
            <a:defPPr lvl="0">
              <a:defRPr lang="de-DE"/>
            </a:defPPr>
            <a:lvl1pPr algn="r">
              <a:spcBef>
                <a:spcPct val="20000"/>
              </a:spcBef>
              <a:defRPr sz="800">
                <a:solidFill>
                  <a:srgbClr val="565C5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V1.0 | 2026-02-24</a:t>
            </a:r>
          </a:p>
        </p:txBody>
      </p:sp>
      <p:sp>
        <p:nvSpPr>
          <p:cNvPr id="7" name="ImgPlaceholder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0000"/>
            <a:ext cx="12193200" cy="4608000"/>
          </a:xfrm>
        </p:spPr>
        <p:txBody>
          <a:bodyPr lIns="756000"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graphic</a:t>
            </a:r>
            <a:endParaRPr lang="de-DE"/>
          </a:p>
        </p:txBody>
      </p:sp>
      <p:sp>
        <p:nvSpPr>
          <p:cNvPr id="25" name="TxtPlaceholderSubtitle">
            <a:extLst>
              <a:ext uri="{FF2B5EF4-FFF2-40B4-BE49-F238E27FC236}">
                <a16:creationId xmlns:a16="http://schemas.microsoft.com/office/drawing/2014/main" id="{E04034C4-2A4D-41B9-A673-38EF1405B7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5651350"/>
            <a:ext cx="11196000" cy="478800"/>
          </a:xfrm>
          <a:solidFill>
            <a:srgbClr val="B70032"/>
          </a:solidFill>
        </p:spPr>
        <p:txBody>
          <a:bodyPr lIns="252000" tIns="14400" rIns="252000" bIns="252000"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  <a:endParaRPr lang="de-DE"/>
          </a:p>
        </p:txBody>
      </p:sp>
      <p:sp>
        <p:nvSpPr>
          <p:cNvPr id="2" name="TxtPlaceholderTitle">
            <a:extLst>
              <a:ext uri="{FF2B5EF4-FFF2-40B4-BE49-F238E27FC236}">
                <a16:creationId xmlns:a16="http://schemas.microsoft.com/office/drawing/2014/main" id="{3A52968A-3B43-49E9-89EF-B5C1DEF90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4982400"/>
            <a:ext cx="11196000" cy="669600"/>
          </a:xfrm>
          <a:solidFill>
            <a:srgbClr val="B70032"/>
          </a:solidFill>
        </p:spPr>
        <p:txBody>
          <a:bodyPr vert="horz" wrap="none" lIns="252000" tIns="216000" rIns="792000" bIns="144000" rtlCol="0" anchor="b" anchorCtr="0">
            <a:noAutofit/>
          </a:bodyPr>
          <a:lstStyle>
            <a:lvl1pPr>
              <a:defRPr lang="de-DE" sz="2200" b="1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</a:p>
        </p:txBody>
      </p:sp>
      <p:pic>
        <p:nvPicPr>
          <p:cNvPr id="5" name="vector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439200"/>
            <a:ext cx="1620000" cy="3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">
          <p15:clr>
            <a:srgbClr val="B70035"/>
          </p15:clr>
        </p15:guide>
        <p15:guide id="2" orient="horz" pos="793" userDrawn="1">
          <p15:clr>
            <a:srgbClr val="B70035"/>
          </p15:clr>
        </p15:guide>
        <p15:guide id="3" pos="7362">
          <p15:clr>
            <a:srgbClr val="B70035"/>
          </p15:clr>
        </p15:guide>
        <p15:guide id="5" orient="horz" pos="3862" userDrawn="1">
          <p15:clr>
            <a:srgbClr val="B70035"/>
          </p15:clr>
        </p15:guide>
        <p15:guide id="7" orient="horz" pos="3698" userDrawn="1">
          <p15:clr>
            <a:srgbClr val="B1B6BA"/>
          </p15:clr>
        </p15:guide>
        <p15:guide id="8" pos="474">
          <p15:clr>
            <a:srgbClr val="B1B6BA"/>
          </p15:clr>
        </p15:guide>
        <p15:guide id="9" orient="horz" pos="3436" userDrawn="1">
          <p15:clr>
            <a:srgbClr val="B1B6BA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eft, Image Right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gPlaceholderImageRight">
            <a:extLst>
              <a:ext uri="{FF2B5EF4-FFF2-40B4-BE49-F238E27FC236}">
                <a16:creationId xmlns:a16="http://schemas.microsoft.com/office/drawing/2014/main" id="{92530041-51B2-466C-8FD8-9EAC951B8F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1" name="TxtPlaceholderTextLef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30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Description Bottom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xtPlaceholderContentBottom">
            <a:extLst>
              <a:ext uri="{FF2B5EF4-FFF2-40B4-BE49-F238E27FC236}">
                <a16:creationId xmlns:a16="http://schemas.microsoft.com/office/drawing/2014/main" id="{A0D7E426-1E31-4305-9516-449B3130B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000" y="5148000"/>
            <a:ext cx="10872000" cy="13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lvl="1"/>
            <a:r>
              <a:rPr lang="de-DE" err="1"/>
              <a:t>level</a:t>
            </a:r>
            <a:r>
              <a:rPr lang="de-DE"/>
              <a:t> 1</a:t>
            </a:r>
          </a:p>
          <a:p>
            <a:pPr lvl="2"/>
            <a:r>
              <a:rPr lang="de-DE" err="1"/>
              <a:t>level</a:t>
            </a:r>
            <a:r>
              <a:rPr lang="de-DE"/>
              <a:t> 2</a:t>
            </a:r>
          </a:p>
          <a:p>
            <a:pPr lvl="3"/>
            <a:r>
              <a:rPr lang="de-DE" err="1"/>
              <a:t>level</a:t>
            </a:r>
            <a:r>
              <a:rPr lang="de-DE"/>
              <a:t> 3</a:t>
            </a:r>
          </a:p>
        </p:txBody>
      </p:sp>
      <p:sp>
        <p:nvSpPr>
          <p:cNvPr id="4" name="ImgPlaceholderImageRight">
            <a:extLst>
              <a:ext uri="{FF2B5EF4-FFF2-40B4-BE49-F238E27FC236}">
                <a16:creationId xmlns:a16="http://schemas.microsoft.com/office/drawing/2014/main" id="{92530041-51B2-466C-8FD8-9EAC951B8F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6000" y="1260000"/>
            <a:ext cx="5292000" cy="367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6" name="ImgPlaceholderImageLeft">
            <a:extLst>
              <a:ext uri="{FF2B5EF4-FFF2-40B4-BE49-F238E27FC236}">
                <a16:creationId xmlns:a16="http://schemas.microsoft.com/office/drawing/2014/main" id="{4EA530D3-64EC-4646-8A40-D2907A3B17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000" y="1260000"/>
            <a:ext cx="5292000" cy="367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85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Top, Description Bottom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xtPlaceholderContentBottom">
            <a:extLst>
              <a:ext uri="{FF2B5EF4-FFF2-40B4-BE49-F238E27FC236}">
                <a16:creationId xmlns:a16="http://schemas.microsoft.com/office/drawing/2014/main" id="{A0D7E426-1E31-4305-9516-449B3130B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000" y="5148000"/>
            <a:ext cx="10872000" cy="13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lvl="1"/>
            <a:r>
              <a:rPr lang="de-DE" err="1"/>
              <a:t>level</a:t>
            </a:r>
            <a:r>
              <a:rPr lang="de-DE"/>
              <a:t> 1</a:t>
            </a:r>
          </a:p>
          <a:p>
            <a:pPr lvl="2"/>
            <a:r>
              <a:rPr lang="de-DE" err="1"/>
              <a:t>level</a:t>
            </a:r>
            <a:r>
              <a:rPr lang="de-DE"/>
              <a:t> 2</a:t>
            </a:r>
          </a:p>
          <a:p>
            <a:pPr lvl="3"/>
            <a:r>
              <a:rPr lang="de-DE" err="1"/>
              <a:t>level</a:t>
            </a:r>
            <a:r>
              <a:rPr lang="de-DE"/>
              <a:t> 3</a:t>
            </a:r>
          </a:p>
        </p:txBody>
      </p:sp>
      <p:sp>
        <p:nvSpPr>
          <p:cNvPr id="6" name="ImgPlaceholderImage">
            <a:extLst>
              <a:ext uri="{FF2B5EF4-FFF2-40B4-BE49-F238E27FC236}">
                <a16:creationId xmlns:a16="http://schemas.microsoft.com/office/drawing/2014/main" id="{4EA530D3-64EC-4646-8A40-D2907A3B17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000" y="1260000"/>
            <a:ext cx="10872000" cy="367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15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  <p15:guide id="7" orient="horz" pos="791">
          <p15:clr>
            <a:srgbClr val="B70035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Top, Large Image Bottom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gPlaceholderImage">
            <a:extLst>
              <a:ext uri="{FF2B5EF4-FFF2-40B4-BE49-F238E27FC236}">
                <a16:creationId xmlns:a16="http://schemas.microsoft.com/office/drawing/2014/main" id="{4EA530D3-64EC-4646-8A40-D2907A3B17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000" y="2844000"/>
            <a:ext cx="10872000" cy="363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8" name="TxtPlaceholderContentBottom">
            <a:extLst>
              <a:ext uri="{FF2B5EF4-FFF2-40B4-BE49-F238E27FC236}">
                <a16:creationId xmlns:a16="http://schemas.microsoft.com/office/drawing/2014/main" id="{A0D7E426-1E31-4305-9516-449B3130B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000" y="1260000"/>
            <a:ext cx="10872000" cy="13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lvl="1"/>
            <a:r>
              <a:rPr lang="de-DE" err="1"/>
              <a:t>level</a:t>
            </a:r>
            <a:r>
              <a:rPr lang="de-DE"/>
              <a:t> 1</a:t>
            </a:r>
          </a:p>
          <a:p>
            <a:pPr lvl="2"/>
            <a:r>
              <a:rPr lang="de-DE" err="1"/>
              <a:t>level</a:t>
            </a:r>
            <a:r>
              <a:rPr lang="de-DE"/>
              <a:t> 2</a:t>
            </a:r>
          </a:p>
          <a:p>
            <a:pPr lvl="3"/>
            <a:r>
              <a:rPr lang="de-DE" err="1"/>
              <a:t>level</a:t>
            </a:r>
            <a:r>
              <a:rPr lang="de-DE"/>
              <a:t> 3</a:t>
            </a:r>
          </a:p>
          <a:p>
            <a:pPr lvl="4"/>
            <a:r>
              <a:rPr lang="de-DE" err="1"/>
              <a:t>level</a:t>
            </a:r>
            <a:r>
              <a:rPr lang="de-DE"/>
              <a:t> 4</a:t>
            </a:r>
          </a:p>
          <a:p>
            <a:pPr lvl="5"/>
            <a:r>
              <a:rPr lang="de-DE" err="1"/>
              <a:t>level</a:t>
            </a:r>
            <a:r>
              <a:rPr lang="de-DE"/>
              <a:t> 5</a:t>
            </a:r>
          </a:p>
          <a:p>
            <a:pPr lvl="6"/>
            <a:r>
              <a:rPr lang="de-DE" err="1"/>
              <a:t>level</a:t>
            </a:r>
            <a:r>
              <a:rPr lang="de-DE"/>
              <a:t> 6</a:t>
            </a:r>
          </a:p>
          <a:p>
            <a:pPr lvl="7"/>
            <a:r>
              <a:rPr lang="de-DE" err="1"/>
              <a:t>level</a:t>
            </a:r>
            <a:r>
              <a:rPr lang="de-DE"/>
              <a:t> 7</a:t>
            </a:r>
          </a:p>
          <a:p>
            <a:pPr lvl="8"/>
            <a:r>
              <a:rPr lang="de-DE" err="1"/>
              <a:t>level</a:t>
            </a:r>
            <a:r>
              <a:rPr lang="de-DE"/>
              <a:t> 8</a:t>
            </a:r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66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Background">
            <a:extLst>
              <a:ext uri="{FF2B5EF4-FFF2-40B4-BE49-F238E27FC236}">
                <a16:creationId xmlns:a16="http://schemas.microsoft.com/office/drawing/2014/main" id="{DE830E21-1F9B-42D8-B3CC-99453CDDF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/>
        </p:blipFill>
        <p:spPr>
          <a:xfrm>
            <a:off x="1587" y="485"/>
            <a:ext cx="12192000" cy="6857028"/>
          </a:xfrm>
          <a:prstGeom prst="rect">
            <a:avLst/>
          </a:prstGeom>
        </p:spPr>
      </p:pic>
      <p:sp>
        <p:nvSpPr>
          <p:cNvPr id="4" name="ImgWhiteTransparent">
            <a:extLst>
              <a:ext uri="{FF2B5EF4-FFF2-40B4-BE49-F238E27FC236}">
                <a16:creationId xmlns:a16="http://schemas.microsoft.com/office/drawing/2014/main" id="{5B080316-2389-43C8-A7FA-8BE71EBA1A7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ImgWhiteTransparentStripe">
            <a:extLst>
              <a:ext uri="{FF2B5EF4-FFF2-40B4-BE49-F238E27FC236}">
                <a16:creationId xmlns:a16="http://schemas.microsoft.com/office/drawing/2014/main" id="{0A6D976C-36F7-449E-BBA6-CFE223F4C50B}"/>
              </a:ext>
            </a:extLst>
          </p:cNvPr>
          <p:cNvSpPr/>
          <p:nvPr userDrawn="1"/>
        </p:nvSpPr>
        <p:spPr bwMode="auto">
          <a:xfrm>
            <a:off x="0" y="6480000"/>
            <a:ext cx="12192000" cy="37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xtPlaceholderCopyrightDateVersion">
            <a:extLst>
              <a:ext uri="{FF2B5EF4-FFF2-40B4-BE49-F238E27FC236}">
                <a16:creationId xmlns:a16="http://schemas.microsoft.com/office/drawing/2014/main" id="{7891B031-6EE9-48A6-A5C9-02D0547611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00" y="6480000"/>
            <a:ext cx="10872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2026. Vector Informatik GmbH. All rights reserved. Any distribution or copying is subject to prior written approval by Vector. V1.0 | 2026-02-24</a:t>
            </a:r>
          </a:p>
        </p:txBody>
      </p:sp>
      <p:sp>
        <p:nvSpPr>
          <p:cNvPr id="7" name="TxtPlaceholderAuthorName">
            <a:extLst>
              <a:ext uri="{FF2B5EF4-FFF2-40B4-BE49-F238E27FC236}">
                <a16:creationId xmlns:a16="http://schemas.microsoft.com/office/drawing/2014/main" id="{04926D2A-BCCF-4C9B-851E-9506324EAACD}"/>
              </a:ext>
            </a:extLst>
          </p:cNvPr>
          <p:cNvSpPr txBox="1">
            <a:spLocks/>
          </p:cNvSpPr>
          <p:nvPr userDrawn="1"/>
        </p:nvSpPr>
        <p:spPr>
          <a:xfrm>
            <a:off x="666000" y="3960000"/>
            <a:ext cx="10872000" cy="25200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B70032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334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62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990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1447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1905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362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2819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Dr. Manuel Fessler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Vector Germany</a:t>
            </a:r>
          </a:p>
        </p:txBody>
      </p:sp>
      <p:sp>
        <p:nvSpPr>
          <p:cNvPr id="8" name="TxtPlaceholderInformation">
            <a:hlinkClick r:id="rId3"/>
            <a:extLst>
              <a:ext uri="{FF2B5EF4-FFF2-40B4-BE49-F238E27FC236}">
                <a16:creationId xmlns:a16="http://schemas.microsoft.com/office/drawing/2014/main" id="{7A425888-5EB7-4609-B88D-566A484C7669}"/>
              </a:ext>
            </a:extLst>
          </p:cNvPr>
          <p:cNvSpPr txBox="1">
            <a:spLocks/>
          </p:cNvSpPr>
          <p:nvPr userDrawn="1"/>
        </p:nvSpPr>
        <p:spPr>
          <a:xfrm>
            <a:off x="666000" y="1260000"/>
            <a:ext cx="9360000" cy="14400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B70032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334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62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990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1447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1905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362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2819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003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more information about Vector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003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our products please visit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7003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003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www.vector.com</a:t>
            </a:r>
          </a:p>
        </p:txBody>
      </p:sp>
      <p:pic>
        <p:nvPicPr>
          <p:cNvPr id="10" name="ImgVectorLogo">
            <a:extLst>
              <a:ext uri="{FF2B5EF4-FFF2-40B4-BE49-F238E27FC236}">
                <a16:creationId xmlns:a16="http://schemas.microsoft.com/office/drawing/2014/main" id="{CA60AECF-F87E-49F9-8366-C5ABA84D23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00" y="288000"/>
            <a:ext cx="1260000" cy="2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hapter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hpGrayLine">
            <a:extLst>
              <a:ext uri="{FF2B5EF4-FFF2-40B4-BE49-F238E27FC236}">
                <a16:creationId xmlns:a16="http://schemas.microsoft.com/office/drawing/2014/main" id="{616DCA1E-5DF1-4F1A-A925-403539779E0A}"/>
              </a:ext>
            </a:extLst>
          </p:cNvPr>
          <p:cNvCxnSpPr/>
          <p:nvPr userDrawn="1"/>
        </p:nvCxnSpPr>
        <p:spPr bwMode="auto">
          <a:xfrm>
            <a:off x="5274000" y="6480000"/>
            <a:ext cx="6930000" cy="0"/>
          </a:xfrm>
          <a:prstGeom prst="line">
            <a:avLst/>
          </a:prstGeom>
          <a:noFill/>
          <a:ln w="28575" cap="flat" cmpd="sng" algn="ctr">
            <a:solidFill>
              <a:srgbClr val="565C5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xtPlaceholderTitle">
            <a:extLst>
              <a:ext uri="{FF2B5EF4-FFF2-40B4-BE49-F238E27FC236}">
                <a16:creationId xmlns:a16="http://schemas.microsoft.com/office/drawing/2014/main" id="{86C413A9-E5F8-442C-8765-A9FB161A8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4000" y="5832000"/>
            <a:ext cx="6930000" cy="648000"/>
          </a:xfrm>
          <a:noFill/>
        </p:spPr>
        <p:txBody>
          <a:bodyPr wrap="square" lIns="144000" tIns="0" rIns="144000" bIns="0" anchor="ctr" anchorCtr="0">
            <a:normAutofit/>
          </a:bodyPr>
          <a:lstStyle>
            <a:lvl1pPr>
              <a:defRPr lang="de-DE" b="1" cap="none" dirty="0">
                <a:solidFill>
                  <a:srgbClr val="565C5E"/>
                </a:solidFill>
                <a:cs typeface="Arial" panose="020B0604020202020204" pitchFamily="34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</a:p>
        </p:txBody>
      </p:sp>
      <p:sp>
        <p:nvSpPr>
          <p:cNvPr id="7" name="ImgPlaceholderImage">
            <a:extLst>
              <a:ext uri="{FF2B5EF4-FFF2-40B4-BE49-F238E27FC236}">
                <a16:creationId xmlns:a16="http://schemas.microsoft.com/office/drawing/2014/main" id="{01EA5332-B1B6-419C-812B-0E736FDFB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4000" y="1260000"/>
            <a:ext cx="6912000" cy="457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pic>
        <p:nvPicPr>
          <p:cNvPr id="9" name="ImgVectorLogo">
            <a:extLst>
              <a:ext uri="{FF2B5EF4-FFF2-40B4-BE49-F238E27FC236}">
                <a16:creationId xmlns:a16="http://schemas.microsoft.com/office/drawing/2014/main" id="{EA3200EB-3EED-45EF-B489-4516D30C2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00" y="288000"/>
            <a:ext cx="1260000" cy="295920"/>
          </a:xfrm>
          <a:prstGeom prst="rect">
            <a:avLst/>
          </a:prstGeom>
        </p:spPr>
      </p:pic>
      <p:sp>
        <p:nvSpPr>
          <p:cNvPr id="6" name="TxtPlaceholderContent">
            <a:extLst>
              <a:ext uri="{FF2B5EF4-FFF2-40B4-BE49-F238E27FC236}">
                <a16:creationId xmlns:a16="http://schemas.microsoft.com/office/drawing/2014/main" id="{2ED18E6B-FC77-49A5-9D91-F91286486CE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6000" y="1260000"/>
            <a:ext cx="4608000" cy="4572000"/>
          </a:xfrm>
        </p:spPr>
        <p:txBody>
          <a:bodyPr lIns="108000" tIns="108000" rIns="252000" b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1</a:t>
            </a:r>
          </a:p>
          <a:p>
            <a:pPr lvl="2"/>
            <a:r>
              <a:rPr lang="en-US"/>
              <a:t>level 2</a:t>
            </a:r>
          </a:p>
          <a:p>
            <a:pPr lvl="3"/>
            <a:r>
              <a:rPr lang="en-US"/>
              <a:t>level 3</a:t>
            </a:r>
          </a:p>
          <a:p>
            <a:pPr lvl="4"/>
            <a:r>
              <a:rPr lang="en-US"/>
              <a:t>level 4</a:t>
            </a:r>
          </a:p>
          <a:p>
            <a:pPr lvl="5"/>
            <a:r>
              <a:rPr lang="en-US"/>
              <a:t>level 5</a:t>
            </a:r>
          </a:p>
          <a:p>
            <a:pPr lvl="6"/>
            <a:r>
              <a:rPr lang="en-US"/>
              <a:t>level 6</a:t>
            </a:r>
          </a:p>
          <a:p>
            <a:pPr lvl="7"/>
            <a:r>
              <a:rPr lang="en-US"/>
              <a:t>level 7</a:t>
            </a:r>
          </a:p>
          <a:p>
            <a:pPr lvl="8"/>
            <a:r>
              <a:rPr lang="en-US"/>
              <a:t>level 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47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Background">
            <a:extLst>
              <a:ext uri="{FF2B5EF4-FFF2-40B4-BE49-F238E27FC236}">
                <a16:creationId xmlns:a16="http://schemas.microsoft.com/office/drawing/2014/main" id="{EBA3B884-220A-4049-89F9-55FDA6C79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  <p:sp>
        <p:nvSpPr>
          <p:cNvPr id="6" name="ImgWhiteTransparent">
            <a:extLst>
              <a:ext uri="{FF2B5EF4-FFF2-40B4-BE49-F238E27FC236}">
                <a16:creationId xmlns:a16="http://schemas.microsoft.com/office/drawing/2014/main" id="{FA9E348F-4404-41DB-8416-3CCF29CFC3A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1</a:t>
            </a:r>
          </a:p>
          <a:p>
            <a:pPr lvl="2"/>
            <a:r>
              <a:rPr lang="en-US"/>
              <a:t>level 2</a:t>
            </a:r>
          </a:p>
          <a:p>
            <a:pPr lvl="3"/>
            <a:r>
              <a:rPr lang="en-US"/>
              <a:t>level 3</a:t>
            </a:r>
          </a:p>
          <a:p>
            <a:pPr lvl="4"/>
            <a:r>
              <a:rPr lang="en-US"/>
              <a:t>level 4</a:t>
            </a:r>
          </a:p>
          <a:p>
            <a:pPr lvl="5"/>
            <a:r>
              <a:rPr lang="en-US"/>
              <a:t>level 5</a:t>
            </a:r>
          </a:p>
          <a:p>
            <a:pPr lvl="6"/>
            <a:r>
              <a:rPr lang="en-US"/>
              <a:t>level 6</a:t>
            </a:r>
          </a:p>
          <a:p>
            <a:pPr lvl="7"/>
            <a:r>
              <a:rPr lang="en-US"/>
              <a:t>level 7</a:t>
            </a:r>
          </a:p>
          <a:p>
            <a:pPr lvl="8"/>
            <a:r>
              <a:rPr lang="en-US"/>
              <a:t>level 8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6000" y="630000"/>
            <a:ext cx="8946000" cy="324000"/>
          </a:xfrm>
        </p:spPr>
        <p:txBody>
          <a:bodyPr vert="horz" wrap="none" lIns="0" tIns="0" rIns="0" bIns="0" rtlCol="0" anchor="b" anchorCtr="0">
            <a:noAutofit/>
          </a:bodyPr>
          <a:lstStyle>
            <a:lvl1pPr>
              <a:defRPr lang="de-DE" sz="2000" dirty="0">
                <a:solidFill>
                  <a:srgbClr val="B70032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Arial" panose="020B0604020202020204" pitchFamily="34" charset="0"/>
            </a:pPr>
            <a:r>
              <a:rPr lang="en-US"/>
              <a:t>Slide Headline (20 </a:t>
            </a:r>
            <a:r>
              <a:rPr lang="en-US" err="1"/>
              <a:t>pt</a:t>
            </a:r>
            <a:r>
              <a:rPr lang="en-US"/>
              <a:t>)</a:t>
            </a:r>
            <a:endParaRPr lang="de-DE"/>
          </a:p>
        </p:txBody>
      </p:sp>
      <p:pic>
        <p:nvPicPr>
          <p:cNvPr id="8" name="ImgVectorLogo">
            <a:extLst>
              <a:ext uri="{FF2B5EF4-FFF2-40B4-BE49-F238E27FC236}">
                <a16:creationId xmlns:a16="http://schemas.microsoft.com/office/drawing/2014/main" id="{F99E46FA-4CFF-4B41-BAEB-6EE9F024C2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00" y="288000"/>
            <a:ext cx="1260000" cy="2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w/o Subtitl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xtPlaceholderConfidentialityLongText" hidden="1">
            <a:extLst>
              <a:ext uri="{FF2B5EF4-FFF2-40B4-BE49-F238E27FC236}">
                <a16:creationId xmlns:a16="http://schemas.microsoft.com/office/drawing/2014/main" id="{E996C57A-3919-4E4E-ACE2-1A0F82F2F1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4000" y="6480000"/>
            <a:ext cx="10848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200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2024. Vector Informatik GmbH. | All rights reserved. | Confidential. | V0.1 | 2025-01-14</a:t>
            </a:r>
          </a:p>
        </p:txBody>
      </p:sp>
      <p:sp>
        <p:nvSpPr>
          <p:cNvPr id="19" name="TxtPlaceholderConfidentialityText" hidden="1">
            <a:extLst>
              <a:ext uri="{FF2B5EF4-FFF2-40B4-BE49-F238E27FC236}">
                <a16:creationId xmlns:a16="http://schemas.microsoft.com/office/drawing/2014/main" id="{8809AAD5-02A8-42A3-B573-19AE24FA7F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768" y="6479268"/>
            <a:ext cx="432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4000" tIns="0" rIns="0" bIns="0" anchor="b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900113" indent="-13811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3573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145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7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89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TxtPlaceholderDateVersion">
            <a:extLst>
              <a:ext uri="{FF2B5EF4-FFF2-40B4-BE49-F238E27FC236}">
                <a16:creationId xmlns:a16="http://schemas.microsoft.com/office/drawing/2014/main" id="{73A84C47-9AC1-400D-9016-3620471BF81F}"/>
              </a:ext>
            </a:extLst>
          </p:cNvPr>
          <p:cNvSpPr txBox="1"/>
          <p:nvPr userDrawn="1"/>
        </p:nvSpPr>
        <p:spPr>
          <a:xfrm>
            <a:off x="3708000" y="6480000"/>
            <a:ext cx="7992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noAutofit/>
          </a:bodyPr>
          <a:lstStyle>
            <a:defPPr lvl="0">
              <a:defRPr lang="de-DE"/>
            </a:defPPr>
            <a:lvl1pPr algn="r">
              <a:spcBef>
                <a:spcPct val="20000"/>
              </a:spcBef>
              <a:defRPr sz="800">
                <a:solidFill>
                  <a:srgbClr val="565C5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V1.0 | 2026-02-24</a:t>
            </a:r>
          </a:p>
        </p:txBody>
      </p:sp>
      <p:sp>
        <p:nvSpPr>
          <p:cNvPr id="7" name="ImgPlaceholder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59999"/>
            <a:ext cx="12193200" cy="4608989"/>
          </a:xfrm>
        </p:spPr>
        <p:txBody>
          <a:bodyPr lIns="756000"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graphic</a:t>
            </a:r>
            <a:endParaRPr lang="de-DE"/>
          </a:p>
        </p:txBody>
      </p:sp>
      <p:sp>
        <p:nvSpPr>
          <p:cNvPr id="2" name="TxtPlaceholderTitle"/>
          <p:cNvSpPr>
            <a:spLocks noGrp="1"/>
          </p:cNvSpPr>
          <p:nvPr>
            <p:ph type="title" hasCustomPrompt="1"/>
          </p:nvPr>
        </p:nvSpPr>
        <p:spPr>
          <a:xfrm>
            <a:off x="503999" y="5403679"/>
            <a:ext cx="11183175" cy="722742"/>
          </a:xfrm>
          <a:solidFill>
            <a:srgbClr val="B70032"/>
          </a:solidFill>
        </p:spPr>
        <p:txBody>
          <a:bodyPr wrap="square" lIns="252000" tIns="216000" rIns="792000" bIns="198000" anchor="b" anchorCtr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de-DE"/>
          </a:p>
        </p:txBody>
      </p:sp>
      <p:pic>
        <p:nvPicPr>
          <p:cNvPr id="5" name="vector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439766"/>
            <a:ext cx="1620000" cy="3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">
          <p15:clr>
            <a:srgbClr val="B70035"/>
          </p15:clr>
        </p15:guide>
        <p15:guide id="2" orient="horz" pos="793" userDrawn="1">
          <p15:clr>
            <a:srgbClr val="B70035"/>
          </p15:clr>
        </p15:guide>
        <p15:guide id="3" pos="7362">
          <p15:clr>
            <a:srgbClr val="B70035"/>
          </p15:clr>
        </p15:guide>
        <p15:guide id="4" orient="horz" pos="3860" userDrawn="1">
          <p15:clr>
            <a:srgbClr val="B70035"/>
          </p15:clr>
        </p15:guide>
        <p15:guide id="7" orient="horz" pos="3698" userDrawn="1">
          <p15:clr>
            <a:srgbClr val="B1B6BA"/>
          </p15:clr>
        </p15:guide>
        <p15:guide id="8" pos="474">
          <p15:clr>
            <a:srgbClr val="B1B6BA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6000" y="252000"/>
            <a:ext cx="89460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48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ctor Grid 10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6000" y="252000"/>
            <a:ext cx="89460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551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  <p15:guide id="7" pos="1063">
          <p15:clr>
            <a:srgbClr val="92C255"/>
          </p15:clr>
        </p15:guide>
        <p15:guide id="8" pos="1109">
          <p15:clr>
            <a:srgbClr val="92C255"/>
          </p15:clr>
        </p15:guide>
        <p15:guide id="9" pos="1753">
          <p15:clr>
            <a:srgbClr val="92C255"/>
          </p15:clr>
        </p15:guide>
        <p15:guide id="10" pos="1797">
          <p15:clr>
            <a:srgbClr val="92C255"/>
          </p15:clr>
        </p15:guide>
        <p15:guide id="11" pos="2441">
          <p15:clr>
            <a:srgbClr val="92C255"/>
          </p15:clr>
        </p15:guide>
        <p15:guide id="12" pos="2485">
          <p15:clr>
            <a:srgbClr val="92C255"/>
          </p15:clr>
        </p15:guide>
        <p15:guide id="13" pos="3129">
          <p15:clr>
            <a:srgbClr val="92C255"/>
          </p15:clr>
        </p15:guide>
        <p15:guide id="14" pos="3173">
          <p15:clr>
            <a:srgbClr val="92C255"/>
          </p15:clr>
        </p15:guide>
        <p15:guide id="15" pos="3817">
          <p15:clr>
            <a:srgbClr val="92C255"/>
          </p15:clr>
        </p15:guide>
        <p15:guide id="16" pos="3861">
          <p15:clr>
            <a:srgbClr val="92C255"/>
          </p15:clr>
        </p15:guide>
        <p15:guide id="17" pos="4505">
          <p15:clr>
            <a:srgbClr val="92C255"/>
          </p15:clr>
        </p15:guide>
        <p15:guide id="18" pos="4549">
          <p15:clr>
            <a:srgbClr val="92C255"/>
          </p15:clr>
        </p15:guide>
        <p15:guide id="19" pos="5193">
          <p15:clr>
            <a:srgbClr val="92C255"/>
          </p15:clr>
        </p15:guide>
        <p15:guide id="20" pos="5237">
          <p15:clr>
            <a:srgbClr val="92C255"/>
          </p15:clr>
        </p15:guide>
        <p15:guide id="21" pos="5881">
          <p15:clr>
            <a:srgbClr val="92C255"/>
          </p15:clr>
        </p15:guide>
        <p15:guide id="22" pos="5925">
          <p15:clr>
            <a:srgbClr val="92C255"/>
          </p15:clr>
        </p15:guide>
        <p15:guide id="23" pos="6569">
          <p15:clr>
            <a:srgbClr val="92C255"/>
          </p15:clr>
        </p15:guide>
        <p15:guide id="24" pos="6613">
          <p15:clr>
            <a:srgbClr val="92C255"/>
          </p15:clr>
        </p15:guide>
        <p15:guide id="25" orient="horz" pos="1415">
          <p15:clr>
            <a:srgbClr val="92C255"/>
          </p15:clr>
        </p15:guide>
        <p15:guide id="26" orient="horz" pos="1461">
          <p15:clr>
            <a:srgbClr val="92C255"/>
          </p15:clr>
        </p15:guide>
        <p15:guide id="27" orient="horz" pos="2082">
          <p15:clr>
            <a:srgbClr val="92C255"/>
          </p15:clr>
        </p15:guide>
        <p15:guide id="28" orient="horz" pos="2125">
          <p15:clr>
            <a:srgbClr val="92C255"/>
          </p15:clr>
        </p15:guide>
        <p15:guide id="29" orient="horz" pos="2746">
          <p15:clr>
            <a:srgbClr val="92C255"/>
          </p15:clr>
        </p15:guide>
        <p15:guide id="30" orient="horz" pos="2789">
          <p15:clr>
            <a:srgbClr val="92C255"/>
          </p15:clr>
        </p15:guide>
        <p15:guide id="31" orient="horz" pos="3410">
          <p15:clr>
            <a:srgbClr val="92C255"/>
          </p15:clr>
        </p15:guide>
        <p15:guide id="32" orient="horz" pos="3453">
          <p15:clr>
            <a:srgbClr val="92C255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Background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Background">
            <a:extLst>
              <a:ext uri="{FF2B5EF4-FFF2-40B4-BE49-F238E27FC236}">
                <a16:creationId xmlns:a16="http://schemas.microsoft.com/office/drawing/2014/main" id="{B1894F6C-130C-41E3-847B-EF27B92CB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1"/>
            <a:ext cx="12192000" cy="6858000"/>
          </a:xfrm>
          <a:prstGeom prst="rect">
            <a:avLst/>
          </a:prstGeom>
        </p:spPr>
      </p:pic>
      <p:sp>
        <p:nvSpPr>
          <p:cNvPr id="6" name="ImgWhiteTransparent">
            <a:extLst>
              <a:ext uri="{FF2B5EF4-FFF2-40B4-BE49-F238E27FC236}">
                <a16:creationId xmlns:a16="http://schemas.microsoft.com/office/drawing/2014/main" id="{FA9E348F-4404-41DB-8416-3CCF29CFC3A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  <p:pic>
        <p:nvPicPr>
          <p:cNvPr id="8" name="ImgVectorLogo">
            <a:extLst>
              <a:ext uri="{FF2B5EF4-FFF2-40B4-BE49-F238E27FC236}">
                <a16:creationId xmlns:a16="http://schemas.microsoft.com/office/drawing/2014/main" id="{007CB8FE-DEB6-4E0F-A9EA-D7C4E1700D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00" y="288000"/>
            <a:ext cx="1260000" cy="2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gPlaceholderImage">
            <a:extLst>
              <a:ext uri="{FF2B5EF4-FFF2-40B4-BE49-F238E27FC236}">
                <a16:creationId xmlns:a16="http://schemas.microsoft.com/office/drawing/2014/main" id="{B86D8BDC-D3ED-4960-9DC0-BC73A8E8D1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173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7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Left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xtPlaceholderTextLef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74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PlaceholderTextRight">
            <a:extLst>
              <a:ext uri="{FF2B5EF4-FFF2-40B4-BE49-F238E27FC236}">
                <a16:creationId xmlns:a16="http://schemas.microsoft.com/office/drawing/2014/main" id="{AB459849-D8B7-4780-809C-95EE9FC9A3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11" name="TxtPlaceholderTextLef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de-DE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B70032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/>
              <a:t>Slide Headline (20pt)</a:t>
            </a:r>
            <a:endParaRPr lang="de-DE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Headline / Presentation Title (16pt, 47% gray)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68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xtPageNumber">
            <a:extLst>
              <a:ext uri="{FF2B5EF4-FFF2-40B4-BE49-F238E27FC236}">
                <a16:creationId xmlns:a16="http://schemas.microsoft.com/office/drawing/2014/main" id="{449BEC1A-764D-41BE-A802-C30D12F31537}"/>
              </a:ext>
            </a:extLst>
          </p:cNvPr>
          <p:cNvSpPr/>
          <p:nvPr userDrawn="1"/>
        </p:nvSpPr>
        <p:spPr>
          <a:xfrm>
            <a:off x="0" y="6480000"/>
            <a:ext cx="666000" cy="37800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0032"/>
              </a:buClr>
              <a:buSzPct val="75000"/>
              <a:buFontTx/>
              <a:buNone/>
              <a:tabLst/>
              <a:defRPr/>
            </a:pPr>
            <a:fld id="{D09E1016-2963-4E6D-BE34-C87DAA6B662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 panose="020B0604030504040204" pitchFamily="34" charset="0"/>
              </a:rPr>
              <a:t>‹Nr.›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 panose="020B0604030504040204" pitchFamily="34" charset="0"/>
            </a:endParaRPr>
          </a:p>
        </p:txBody>
      </p:sp>
      <p:sp>
        <p:nvSpPr>
          <p:cNvPr id="10" name="animationMarker" hidden="1">
            <a:extLst>
              <a:ext uri="{FF2B5EF4-FFF2-40B4-BE49-F238E27FC236}">
                <a16:creationId xmlns:a16="http://schemas.microsoft.com/office/drawing/2014/main" id="{4A9D8373-5E56-44E9-A91C-D331FDD64803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11681601" y="6618000"/>
            <a:ext cx="144000" cy="108000"/>
          </a:xfrm>
          <a:prstGeom prst="triangle">
            <a:avLst/>
          </a:prstGeom>
          <a:solidFill>
            <a:srgbClr val="909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xtPlaceholderContent">
            <a:extLst>
              <a:ext uri="{FF2B5EF4-FFF2-40B4-BE49-F238E27FC236}">
                <a16:creationId xmlns:a16="http://schemas.microsoft.com/office/drawing/2014/main" id="{187DBE62-BB76-47C1-9C50-F165FE70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260000"/>
            <a:ext cx="10872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 sz="1400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de-DE"/>
          </a:p>
        </p:txBody>
      </p:sp>
      <p:sp>
        <p:nvSpPr>
          <p:cNvPr id="2" name="TxtPlaceholderChapterTitle">
            <a:extLst>
              <a:ext uri="{FF2B5EF4-FFF2-40B4-BE49-F238E27FC236}">
                <a16:creationId xmlns:a16="http://schemas.microsoft.com/office/drawing/2014/main" id="{8B0CB0FB-2461-46AB-9469-E4F90456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52000"/>
            <a:ext cx="8946000" cy="28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/>
              <a:t>Chapter Headline / Presentation Title (16pt, 47% Gray)</a:t>
            </a:r>
            <a:endParaRPr lang="de-DE"/>
          </a:p>
        </p:txBody>
      </p:sp>
      <p:pic>
        <p:nvPicPr>
          <p:cNvPr id="12" name="ImgVectorLogo">
            <a:extLst>
              <a:ext uri="{FF2B5EF4-FFF2-40B4-BE49-F238E27FC236}">
                <a16:creationId xmlns:a16="http://schemas.microsoft.com/office/drawing/2014/main" id="{60875688-83AC-44B9-8D2D-08D35651BC0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00" y="288000"/>
            <a:ext cx="1260000" cy="2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3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84" r:id="rId8"/>
    <p:sldLayoutId id="2147484750" r:id="rId9"/>
    <p:sldLayoutId id="2147484751" r:id="rId10"/>
    <p:sldLayoutId id="2147484752" r:id="rId11"/>
    <p:sldLayoutId id="2147484753" r:id="rId12"/>
    <p:sldLayoutId id="2147484754" r:id="rId13"/>
    <p:sldLayoutId id="2147484755" r:id="rId14"/>
    <p:sldLayoutId id="2147484756" r:id="rId15"/>
    <p:sldLayoutId id="21474847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rgbClr val="B1B6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Clr>
          <a:srgbClr val="B70032"/>
        </a:buClr>
        <a:buSzPct val="25000"/>
        <a:buFont typeface="Calibri" panose="020F050202020403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800"/>
        </a:spcBef>
        <a:buClr>
          <a:srgbClr val="B70032"/>
        </a:buClr>
        <a:buSzPct val="75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400"/>
        </a:spcBef>
        <a:buClr>
          <a:srgbClr val="B70032"/>
        </a:buClr>
        <a:buSzPct val="75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B70032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B70032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B70032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68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B70032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B70032"/>
        </a:buClr>
        <a:buSzPct val="75000"/>
        <a:buFont typeface="Verdan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B70032"/>
        </a:buClr>
        <a:buSzPct val="75000"/>
        <a:buFont typeface="Verdan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github.com/eclipse-score/nlohmann_json" TargetMode="External"/><Relationship Id="rId7" Type="http://schemas.openxmlformats.org/officeDocument/2006/relationships/hyperlink" Target="https://github.com/eclipse-score/communication/pull/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eclipse-score/baselibs/pull/33" TargetMode="External"/><Relationship Id="rId5" Type="http://schemas.openxmlformats.org/officeDocument/2006/relationships/hyperlink" Target="https://github.com/eclipse-score/communication" TargetMode="External"/><Relationship Id="rId4" Type="http://schemas.openxmlformats.org/officeDocument/2006/relationships/hyperlink" Target="https://github.com/eclipse-score/baselib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H9Ivixqdh0" TargetMode="External"/><Relationship Id="rId3" Type="http://schemas.openxmlformats.org/officeDocument/2006/relationships/hyperlink" Target="https://gitlab.eclipse.org/eclipse-wg/sdv-wg/sdv-community-days/2025-q1-communitydays-lunatech/-/blob/main/Automotive-API-Framework.pptx?ref_type=heads" TargetMode="External"/><Relationship Id="rId7" Type="http://schemas.openxmlformats.org/officeDocument/2006/relationships/hyperlink" Target="https://gitlab.eclipse.org/eclipse-wg/sdv-wg/sdv-community-days/2025-q2-communitydays-iav/-/blob/main/2025-06-04%20Application%20Framework.pptx?ref_type=hea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eclipse-autoapiframework/application-framework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github.com/eclipse-autoapiframework/vss-gui-tool" TargetMode="External"/><Relationship Id="rId10" Type="http://schemas.openxmlformats.org/officeDocument/2006/relationships/hyperlink" Target="https://www.youtube.com/watch?v=Dv2DDq_uhto" TargetMode="External"/><Relationship Id="rId4" Type="http://schemas.openxmlformats.org/officeDocument/2006/relationships/hyperlink" Target="https://www.youtube.com/watch?v=GORQadR8TKo" TargetMode="External"/><Relationship Id="rId9" Type="http://schemas.openxmlformats.org/officeDocument/2006/relationships/hyperlink" Target="https://www.youtube.com/watch?v=MYf1Rou4PQ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sa.global/project/vehicle-signal-specification/" TargetMode="External"/><Relationship Id="rId7" Type="http://schemas.openxmlformats.org/officeDocument/2006/relationships/hyperlink" Target="https://github.com/eclipse-autoapiframework/autoapiframework/blob/main/bp-ifex-vaf/model/ifex/ifex-sample-zf.ya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eclipse-autoapiframework/autoapiframework/blob/main/bp-vss-vaf/model/vss/vss-sample-zf.json" TargetMode="External"/><Relationship Id="rId5" Type="http://schemas.openxmlformats.org/officeDocument/2006/relationships/hyperlink" Target="https://github.com/eclipse-autoapiframework/vss-gui-tool" TargetMode="External"/><Relationship Id="rId4" Type="http://schemas.openxmlformats.org/officeDocument/2006/relationships/hyperlink" Target="https://github.com/COVESA/vehicle_signal_specific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lipse-autoapiframework/application-frame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033A9CD-1CED-423E-94B2-BC54E5221E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4" b="16884"/>
          <a:stretch/>
        </p:blipFill>
        <p:spPr>
          <a:xfrm>
            <a:off x="0" y="1259999"/>
            <a:ext cx="12193200" cy="460898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AD1D2F7-BD03-4C17-B4BC-F0733606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36000" bIns="72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Eclipse.SDV</a:t>
            </a:r>
            <a:r>
              <a:rPr lang="en-US" sz="2000" dirty="0"/>
              <a:t> blueprint around the Automotive API Framework project</a:t>
            </a:r>
            <a:br>
              <a:rPr lang="en-US" dirty="0"/>
            </a:br>
            <a:r>
              <a:rPr lang="en-US" sz="1200" b="0" dirty="0">
                <a:ea typeface="Verdana" panose="020B0604030504040204" pitchFamily="34" charset="0"/>
              </a:rPr>
              <a:t>- P</a:t>
            </a:r>
            <a:r>
              <a:rPr lang="en-US" sz="1200" b="0" dirty="0"/>
              <a:t>latform independent development for SDV projects in practice</a:t>
            </a:r>
            <a:r>
              <a:rPr lang="en-US" sz="1200" b="0" dirty="0">
                <a:ea typeface="Verdana" panose="020B0604030504040204" pitchFamily="34" charset="0"/>
              </a:rPr>
              <a:t> -</a:t>
            </a:r>
            <a:endParaRPr lang="en-US" sz="1200" b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17226F-816C-9A90-4BE0-E61B69060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0" y="296860"/>
            <a:ext cx="1111254" cy="6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52CA7-E265-6DC5-00C6-160A241E6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7AA86BA-AE51-85B5-A267-B913D756E20D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AADAD8-3ADE-81BA-689C-85F4A3AAB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For each app-module, unit testing is directly supported by the framework.</a:t>
            </a:r>
          </a:p>
          <a:p>
            <a:pPr lvl="2">
              <a:spcBef>
                <a:spcPts val="800"/>
              </a:spcBef>
            </a:pPr>
            <a:r>
              <a:rPr lang="en-US" sz="1200" dirty="0" err="1"/>
              <a:t>Googletest</a:t>
            </a:r>
            <a:r>
              <a:rPr lang="en-US" sz="1200" dirty="0"/>
              <a:t> mocks and test stubs get generated automatically.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Helps to ensure the correct functionality of each module.</a:t>
            </a:r>
          </a:p>
          <a:p>
            <a:pPr lvl="1">
              <a:buChar char="u"/>
            </a:pPr>
            <a:endParaRPr lang="en-US" sz="1200" dirty="0"/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D9824-1DA9-F956-D14C-F3595A187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737E2E-70BC-4422-41A5-43FB165F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0556C25B-D4CB-CDC2-3E20-05CAD4DAE71A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D5DCB6A-AC41-130B-5719-9744E5F70034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B2F1349A-4D02-FC86-3F4B-CAAC061EC286}"/>
              </a:ext>
            </a:extLst>
          </p:cNvPr>
          <p:cNvCxnSpPr>
            <a:cxnSpLocks/>
          </p:cNvCxnSpPr>
          <p:nvPr/>
        </p:nvCxnSpPr>
        <p:spPr>
          <a:xfrm>
            <a:off x="11805643" y="1506656"/>
            <a:ext cx="8878" cy="27298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6BD24E66-FC9B-14E1-F4D5-8898F27D12A7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C8AA3B35-076A-125B-85C4-4DA59CE29953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FAFDE094-3B55-181B-1907-8F9DC5C22B56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5A5E62-95EE-D5E9-FD96-90523D16E798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28BEDDFA-33D5-739E-DEEE-ABF45D3BC96F}"/>
              </a:ext>
            </a:extLst>
          </p:cNvPr>
          <p:cNvGrpSpPr/>
          <p:nvPr/>
        </p:nvGrpSpPr>
        <p:grpSpPr>
          <a:xfrm rot="16200000">
            <a:off x="1412166" y="2381978"/>
            <a:ext cx="216000" cy="1127363"/>
            <a:chOff x="4614694" y="3146622"/>
            <a:chExt cx="216000" cy="112736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E4A8713C-4BE8-4EA4-A11F-F7FC716344AA}"/>
                </a:ext>
              </a:extLst>
            </p:cNvPr>
            <p:cNvGrpSpPr/>
            <p:nvPr/>
          </p:nvGrpSpPr>
          <p:grpSpPr>
            <a:xfrm rot="10800000">
              <a:off x="4651667" y="3146622"/>
              <a:ext cx="144000" cy="533248"/>
              <a:chOff x="8700904" y="3339268"/>
              <a:chExt cx="144000" cy="533248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5E57129F-56C6-EA6A-91CA-A64B2BFDF9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0904" y="3339268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ark Pro for Vector" panose="020B0504020201010104" pitchFamily="34" charset="0"/>
                </a:endParaRPr>
              </a:p>
            </p:txBody>
          </p: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77420B11-FC22-251F-1EAA-63E4260F8763}"/>
                  </a:ext>
                </a:extLst>
              </p:cNvPr>
              <p:cNvCxnSpPr>
                <a:cxnSpLocks/>
                <a:endCxn id="24" idx="4"/>
              </p:cNvCxnSpPr>
              <p:nvPr/>
            </p:nvCxnSpPr>
            <p:spPr>
              <a:xfrm rot="16200000" flipV="1">
                <a:off x="8574909" y="3674515"/>
                <a:ext cx="396000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D3D2732-1864-BA87-7671-93FB8C0B60AE}"/>
                </a:ext>
              </a:extLst>
            </p:cNvPr>
            <p:cNvGrpSpPr/>
            <p:nvPr/>
          </p:nvGrpSpPr>
          <p:grpSpPr>
            <a:xfrm>
              <a:off x="4614694" y="3664807"/>
              <a:ext cx="216000" cy="609178"/>
              <a:chOff x="6754243" y="2268751"/>
              <a:chExt cx="216000" cy="609178"/>
            </a:xfrm>
          </p:grpSpPr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F403F62F-05DB-323C-D613-E390180D7AC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68071" y="2679929"/>
                <a:ext cx="39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Halbbogen 61">
                <a:extLst>
                  <a:ext uri="{FF2B5EF4-FFF2-40B4-BE49-F238E27FC236}">
                    <a16:creationId xmlns:a16="http://schemas.microsoft.com/office/drawing/2014/main" id="{19DBAD56-E727-7139-CF5D-EB5C5EC7090E}"/>
                  </a:ext>
                </a:extLst>
              </p:cNvPr>
              <p:cNvSpPr/>
              <p:nvPr/>
            </p:nvSpPr>
            <p:spPr>
              <a:xfrm rot="10800000">
                <a:off x="6754243" y="2268751"/>
                <a:ext cx="216000" cy="216000"/>
              </a:xfrm>
              <a:prstGeom prst="blockArc">
                <a:avLst>
                  <a:gd name="adj1" fmla="val 10797244"/>
                  <a:gd name="adj2" fmla="val 28957"/>
                  <a:gd name="adj3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3" name="Textfeld 112">
            <a:extLst>
              <a:ext uri="{FF2B5EF4-FFF2-40B4-BE49-F238E27FC236}">
                <a16:creationId xmlns:a16="http://schemas.microsoft.com/office/drawing/2014/main" id="{A9BF550F-F231-EF72-BE5E-4CC3FC91E1A7}"/>
              </a:ext>
            </a:extLst>
          </p:cNvPr>
          <p:cNvSpPr txBox="1"/>
          <p:nvPr/>
        </p:nvSpPr>
        <p:spPr>
          <a:xfrm>
            <a:off x="1173174" y="3100681"/>
            <a:ext cx="8088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 err="1"/>
              <a:t>SpeedIf</a:t>
            </a:r>
            <a:endParaRPr lang="en-US" sz="1200" noProof="0" dirty="0"/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AB5660D-473B-2B18-746D-DB166C983471}"/>
              </a:ext>
            </a:extLst>
          </p:cNvPr>
          <p:cNvGrpSpPr/>
          <p:nvPr/>
        </p:nvGrpSpPr>
        <p:grpSpPr>
          <a:xfrm rot="16200000">
            <a:off x="4110985" y="2038539"/>
            <a:ext cx="216000" cy="1805156"/>
            <a:chOff x="4614691" y="3015556"/>
            <a:chExt cx="216000" cy="1805156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DCEBBEBE-4EB7-57D3-8406-19BA5696F4AC}"/>
                </a:ext>
              </a:extLst>
            </p:cNvPr>
            <p:cNvGrpSpPr/>
            <p:nvPr/>
          </p:nvGrpSpPr>
          <p:grpSpPr>
            <a:xfrm rot="10800000">
              <a:off x="4651673" y="3015556"/>
              <a:ext cx="144000" cy="816713"/>
              <a:chOff x="8700898" y="3186869"/>
              <a:chExt cx="144000" cy="816713"/>
            </a:xfrm>
          </p:grpSpPr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5148D739-34B8-7784-6303-1F1EFF943A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0898" y="3186869"/>
                <a:ext cx="144000" cy="14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ark Pro for Vector" panose="020B0504020201010104" pitchFamily="34" charset="0"/>
                </a:endParaRPr>
              </a:p>
            </p:txBody>
          </p:sp>
          <p:cxnSp>
            <p:nvCxnSpPr>
              <p:cNvPr id="124" name="Gerader Verbinder 123">
                <a:extLst>
                  <a:ext uri="{FF2B5EF4-FFF2-40B4-BE49-F238E27FC236}">
                    <a16:creationId xmlns:a16="http://schemas.microsoft.com/office/drawing/2014/main" id="{F2990B7B-62AB-6223-A96F-5A7B342B8D1A}"/>
                  </a:ext>
                </a:extLst>
              </p:cNvPr>
              <p:cNvCxnSpPr>
                <a:cxnSpLocks/>
                <a:stCxn id="14" idx="3"/>
                <a:endCxn id="123" idx="4"/>
              </p:cNvCxnSpPr>
              <p:nvPr/>
            </p:nvCxnSpPr>
            <p:spPr>
              <a:xfrm rot="16200000" flipV="1">
                <a:off x="8439305" y="3664463"/>
                <a:ext cx="672713" cy="5526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F11E9375-AF65-F493-9F42-58CBC7246438}"/>
                </a:ext>
              </a:extLst>
            </p:cNvPr>
            <p:cNvGrpSpPr/>
            <p:nvPr/>
          </p:nvGrpSpPr>
          <p:grpSpPr>
            <a:xfrm>
              <a:off x="4614691" y="3796039"/>
              <a:ext cx="216000" cy="1024673"/>
              <a:chOff x="6754240" y="2399983"/>
              <a:chExt cx="216000" cy="1024673"/>
            </a:xfrm>
          </p:grpSpPr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01960339-31A7-4CC0-A659-B2E75114A43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460322" y="3018908"/>
                <a:ext cx="8114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Halbbogen 121">
                <a:extLst>
                  <a:ext uri="{FF2B5EF4-FFF2-40B4-BE49-F238E27FC236}">
                    <a16:creationId xmlns:a16="http://schemas.microsoft.com/office/drawing/2014/main" id="{8EC45727-FD86-6C5A-B2CB-ACA6C46FF52E}"/>
                  </a:ext>
                </a:extLst>
              </p:cNvPr>
              <p:cNvSpPr/>
              <p:nvPr/>
            </p:nvSpPr>
            <p:spPr>
              <a:xfrm rot="10800000">
                <a:off x="6754240" y="2399983"/>
                <a:ext cx="216000" cy="216000"/>
              </a:xfrm>
              <a:prstGeom prst="blockArc">
                <a:avLst>
                  <a:gd name="adj1" fmla="val 10797244"/>
                  <a:gd name="adj2" fmla="val 28957"/>
                  <a:gd name="adj3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8" name="Textfeld 117">
            <a:extLst>
              <a:ext uri="{FF2B5EF4-FFF2-40B4-BE49-F238E27FC236}">
                <a16:creationId xmlns:a16="http://schemas.microsoft.com/office/drawing/2014/main" id="{68E097A2-C656-252F-E6EA-1750CBED33D0}"/>
              </a:ext>
            </a:extLst>
          </p:cNvPr>
          <p:cNvSpPr txBox="1"/>
          <p:nvPr/>
        </p:nvSpPr>
        <p:spPr>
          <a:xfrm>
            <a:off x="3322106" y="3106272"/>
            <a:ext cx="166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SpeedCalculationIf</a:t>
            </a:r>
            <a:endParaRPr lang="de-DE" sz="12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27B41A40-5E8C-CF16-6765-FE974A6D9E8F}"/>
              </a:ext>
            </a:extLst>
          </p:cNvPr>
          <p:cNvSpPr/>
          <p:nvPr/>
        </p:nvSpPr>
        <p:spPr>
          <a:xfrm>
            <a:off x="11671042" y="301975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F5A3AA-57B4-8564-F57A-DCC84A464EC3}"/>
              </a:ext>
            </a:extLst>
          </p:cNvPr>
          <p:cNvSpPr txBox="1"/>
          <p:nvPr/>
        </p:nvSpPr>
        <p:spPr>
          <a:xfrm>
            <a:off x="10685666" y="2957739"/>
            <a:ext cx="96619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dirty="0"/>
              <a:t>Application development</a:t>
            </a:r>
            <a:endParaRPr lang="de-DE" sz="1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E1D206B-8D8A-2577-68AE-D4A3E6E900CD}"/>
              </a:ext>
            </a:extLst>
          </p:cNvPr>
          <p:cNvSpPr/>
          <p:nvPr/>
        </p:nvSpPr>
        <p:spPr>
          <a:xfrm>
            <a:off x="2092407" y="2484274"/>
            <a:ext cx="1224000" cy="9227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Vehicle Speed Calculation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ED9D9B9B-6829-8C70-E84C-BFAFD33BC3EE}"/>
              </a:ext>
            </a:extLst>
          </p:cNvPr>
          <p:cNvSpPr/>
          <p:nvPr/>
        </p:nvSpPr>
        <p:spPr>
          <a:xfrm>
            <a:off x="11673205" y="3631099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889EF8-69A9-3CB1-476A-A4385A887504}"/>
              </a:ext>
            </a:extLst>
          </p:cNvPr>
          <p:cNvSpPr txBox="1"/>
          <p:nvPr/>
        </p:nvSpPr>
        <p:spPr>
          <a:xfrm>
            <a:off x="10844109" y="3583777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Unit testing</a:t>
            </a:r>
            <a:endParaRPr lang="de-DE" sz="1000" dirty="0"/>
          </a:p>
        </p:txBody>
      </p:sp>
      <p:sp>
        <p:nvSpPr>
          <p:cNvPr id="21" name="Halber Rahmen 20">
            <a:extLst>
              <a:ext uri="{FF2B5EF4-FFF2-40B4-BE49-F238E27FC236}">
                <a16:creationId xmlns:a16="http://schemas.microsoft.com/office/drawing/2014/main" id="{7528EB41-574F-9896-973F-31D4C170885A}"/>
              </a:ext>
            </a:extLst>
          </p:cNvPr>
          <p:cNvSpPr/>
          <p:nvPr/>
        </p:nvSpPr>
        <p:spPr>
          <a:xfrm rot="16200000">
            <a:off x="1223583" y="1603035"/>
            <a:ext cx="1813923" cy="2929094"/>
          </a:xfrm>
          <a:prstGeom prst="halfFrame">
            <a:avLst>
              <a:gd name="adj1" fmla="val 16511"/>
              <a:gd name="adj2" fmla="val 161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Halber Rahmen 22">
            <a:extLst>
              <a:ext uri="{FF2B5EF4-FFF2-40B4-BE49-F238E27FC236}">
                <a16:creationId xmlns:a16="http://schemas.microsoft.com/office/drawing/2014/main" id="{1468D28C-AE79-3740-72BD-190B16411B2C}"/>
              </a:ext>
            </a:extLst>
          </p:cNvPr>
          <p:cNvSpPr/>
          <p:nvPr/>
        </p:nvSpPr>
        <p:spPr>
          <a:xfrm rot="10800000">
            <a:off x="2347790" y="2155061"/>
            <a:ext cx="3063400" cy="1821869"/>
          </a:xfrm>
          <a:prstGeom prst="halfFrame">
            <a:avLst>
              <a:gd name="adj1" fmla="val 16250"/>
              <a:gd name="adj2" fmla="val 159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C358798-396F-4841-F9D8-A8FA9CA53004}"/>
              </a:ext>
            </a:extLst>
          </p:cNvPr>
          <p:cNvSpPr txBox="1"/>
          <p:nvPr/>
        </p:nvSpPr>
        <p:spPr>
          <a:xfrm>
            <a:off x="3695210" y="2173273"/>
            <a:ext cx="1392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/>
              <a:t>Interface mock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2CE942D-D01A-25C7-BB5E-A3A9F1E3EFDC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4285986" y="2450272"/>
            <a:ext cx="105578" cy="3515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>
            <a:extLst>
              <a:ext uri="{FF2B5EF4-FFF2-40B4-BE49-F238E27FC236}">
                <a16:creationId xmlns:a16="http://schemas.microsoft.com/office/drawing/2014/main" id="{2E73D785-D220-2BA6-16FB-554126AD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25" y="2156483"/>
            <a:ext cx="4728100" cy="1818061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ED95BF1E-0D8F-D978-D315-38342144FF3D}"/>
              </a:ext>
            </a:extLst>
          </p:cNvPr>
          <p:cNvSpPr txBox="1"/>
          <p:nvPr/>
        </p:nvSpPr>
        <p:spPr>
          <a:xfrm>
            <a:off x="582210" y="4182173"/>
            <a:ext cx="1392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/>
              <a:t>Test stub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EB3280-EAE5-5B66-8E0E-A9BFD0A4C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49" y="4474275"/>
            <a:ext cx="7421836" cy="13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8" grpId="0"/>
      <p:bldP spid="14" grpId="0" animBg="1"/>
      <p:bldP spid="21" grpId="0" animBg="1"/>
      <p:bldP spid="23" grpId="0" animBg="1"/>
      <p:bldP spid="2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1FB49-2D19-F54F-0324-1728A23A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03A3A3B-0733-8306-C748-3A414CED1031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60B610-3422-7E5D-6F24-10F7A36C39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Finally, the application modules need to be integrated on executable-level. This includes the following steps: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Creation of an integration project.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Definition of executables.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Instantiation of application modules and mapping to executables.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Finally, wiring of application modules.</a:t>
            </a:r>
          </a:p>
          <a:p>
            <a:pPr lvl="1">
              <a:buChar char="u"/>
            </a:pPr>
            <a:endParaRPr lang="en-US" sz="1200" dirty="0"/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27C047-228D-616A-F589-A2EAD8AF5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Executable integration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1C8F54-987B-6376-A7AD-A488147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6D124CFA-F5F1-6247-C182-EFA6C57ED350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335BE41-9112-B05A-AF3F-A73E2BC13AD9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3076A845-1F9B-CB9A-2639-0CF136F19650}"/>
              </a:ext>
            </a:extLst>
          </p:cNvPr>
          <p:cNvCxnSpPr>
            <a:cxnSpLocks/>
          </p:cNvCxnSpPr>
          <p:nvPr/>
        </p:nvCxnSpPr>
        <p:spPr>
          <a:xfrm>
            <a:off x="11805643" y="1506656"/>
            <a:ext cx="10509" cy="33475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B345D5AC-24EB-16F1-5316-C2219C8810A8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C1382591-832F-7E41-94F3-4D2A9AD946FC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0F8AAFA0-CD85-F59D-DDB1-161478A1F6EE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33E367-4EDD-AF0C-B7EC-D4DCFBF8E0D3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F2DE992A-7CFE-75A8-4B63-55F159552B9F}"/>
              </a:ext>
            </a:extLst>
          </p:cNvPr>
          <p:cNvSpPr/>
          <p:nvPr/>
        </p:nvSpPr>
        <p:spPr>
          <a:xfrm>
            <a:off x="11671042" y="301975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AA74D3-92A8-186C-362E-E6BDBD7A98C9}"/>
              </a:ext>
            </a:extLst>
          </p:cNvPr>
          <p:cNvSpPr txBox="1"/>
          <p:nvPr/>
        </p:nvSpPr>
        <p:spPr>
          <a:xfrm>
            <a:off x="10685666" y="2957739"/>
            <a:ext cx="96619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dirty="0"/>
              <a:t>Application development</a:t>
            </a:r>
            <a:endParaRPr lang="de-DE" sz="1000" dirty="0"/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11A01443-F569-3E1E-A38D-945ADA232DBA}"/>
              </a:ext>
            </a:extLst>
          </p:cNvPr>
          <p:cNvSpPr/>
          <p:nvPr/>
        </p:nvSpPr>
        <p:spPr>
          <a:xfrm>
            <a:off x="11673205" y="363109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082D4BD-6236-A52F-57DB-2C5A2C9A8DF7}"/>
              </a:ext>
            </a:extLst>
          </p:cNvPr>
          <p:cNvSpPr txBox="1"/>
          <p:nvPr/>
        </p:nvSpPr>
        <p:spPr>
          <a:xfrm>
            <a:off x="10844109" y="3583777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Unit testing</a:t>
            </a:r>
            <a:endParaRPr lang="de-DE" sz="1000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F12C79DB-22BC-936B-E749-279538FEE8DE}"/>
              </a:ext>
            </a:extLst>
          </p:cNvPr>
          <p:cNvSpPr/>
          <p:nvPr/>
        </p:nvSpPr>
        <p:spPr>
          <a:xfrm>
            <a:off x="11672673" y="4242893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C007AEA-0D42-B550-4968-93BA0D68ECBD}"/>
              </a:ext>
            </a:extLst>
          </p:cNvPr>
          <p:cNvSpPr txBox="1"/>
          <p:nvPr/>
        </p:nvSpPr>
        <p:spPr>
          <a:xfrm>
            <a:off x="10748727" y="4180879"/>
            <a:ext cx="898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Executable integration</a:t>
            </a:r>
            <a:endParaRPr lang="de-DE" sz="10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8AB47DB-3B48-5986-3203-0C3FB0367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8" y="2848502"/>
            <a:ext cx="5782809" cy="29020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D918B8-D052-7EAF-50E4-4724540D5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0" y="3169506"/>
            <a:ext cx="5846510" cy="24065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5B941C6-D86B-2C94-AB36-8AC2E7CDF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3" y="3474672"/>
            <a:ext cx="7078110" cy="15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CABB8-06CC-E760-097F-D12B1755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C8383E0-390C-FC01-1C17-7C69C6FAB5EC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21F0C1-0034-1C8F-34F7-E23F437586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Different intermediate steps for system-level testing are possible. The first and simplest case: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One executable for the integration of all app-modules, including one additional “</a:t>
            </a:r>
            <a:r>
              <a:rPr lang="en-US" sz="1200" dirty="0" err="1"/>
              <a:t>TestModule</a:t>
            </a:r>
            <a:r>
              <a:rPr lang="en-US" sz="1200" dirty="0"/>
              <a:t>”.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Can be directly executed and allows the combined test of all involved modules.</a:t>
            </a:r>
          </a:p>
          <a:p>
            <a:pPr lvl="1">
              <a:buChar char="u"/>
            </a:pPr>
            <a:endParaRPr lang="en-US" sz="1200" dirty="0"/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06C474-71AC-1C80-62D7-6167812912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System-level testing (1/3)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E905EA-F7A1-01FF-993D-2FE7C9B1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78ECD72A-8254-109B-F49D-0C2ACB46431F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350C798-A664-FD21-3727-296C9C115696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D193BA86-A8D2-CC3F-F883-8F9025A497D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1805643" y="1506656"/>
            <a:ext cx="11041" cy="335552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26016CBB-3D02-6BB2-4D0E-8000198E0481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FA99812D-1AE1-0344-B2AC-9D1418F4EFBB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29D486A9-E96B-D4DD-0C14-BB7A22FF40D8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56D71E-CD48-E518-3483-762950540B51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30149398-ECAD-BD40-3264-B1A698AB48C6}"/>
              </a:ext>
            </a:extLst>
          </p:cNvPr>
          <p:cNvSpPr/>
          <p:nvPr/>
        </p:nvSpPr>
        <p:spPr>
          <a:xfrm>
            <a:off x="11671042" y="301975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AC0B6E-8570-B45E-4E89-8BAE0A5FE029}"/>
              </a:ext>
            </a:extLst>
          </p:cNvPr>
          <p:cNvSpPr txBox="1"/>
          <p:nvPr/>
        </p:nvSpPr>
        <p:spPr>
          <a:xfrm>
            <a:off x="10685666" y="2957739"/>
            <a:ext cx="96619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dirty="0"/>
              <a:t>Application development</a:t>
            </a:r>
            <a:endParaRPr lang="de-DE" sz="1000" dirty="0"/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40F9A1DB-9E95-0890-E0D4-6EA68FE0D39D}"/>
              </a:ext>
            </a:extLst>
          </p:cNvPr>
          <p:cNvSpPr/>
          <p:nvPr/>
        </p:nvSpPr>
        <p:spPr>
          <a:xfrm>
            <a:off x="11673205" y="363109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AF63E07-D5FF-0F61-B9BD-18EC951802B8}"/>
              </a:ext>
            </a:extLst>
          </p:cNvPr>
          <p:cNvSpPr txBox="1"/>
          <p:nvPr/>
        </p:nvSpPr>
        <p:spPr>
          <a:xfrm>
            <a:off x="10844109" y="3583777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Unit testing</a:t>
            </a:r>
            <a:endParaRPr lang="de-DE" sz="1000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62F21644-6BFD-7DFC-C505-CDC9AC2CC750}"/>
              </a:ext>
            </a:extLst>
          </p:cNvPr>
          <p:cNvSpPr/>
          <p:nvPr/>
        </p:nvSpPr>
        <p:spPr>
          <a:xfrm>
            <a:off x="11672673" y="424289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66768ED-08AA-45F6-6D61-603A1C41BAF6}"/>
              </a:ext>
            </a:extLst>
          </p:cNvPr>
          <p:cNvSpPr txBox="1"/>
          <p:nvPr/>
        </p:nvSpPr>
        <p:spPr>
          <a:xfrm>
            <a:off x="10748727" y="4180879"/>
            <a:ext cx="898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Executable integration</a:t>
            </a:r>
            <a:endParaRPr lang="de-DE" sz="1000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9B6F09E3-CFD9-A031-651F-80CBA3F5D049}"/>
              </a:ext>
            </a:extLst>
          </p:cNvPr>
          <p:cNvSpPr/>
          <p:nvPr/>
        </p:nvSpPr>
        <p:spPr>
          <a:xfrm>
            <a:off x="11675368" y="4862177"/>
            <a:ext cx="282632" cy="276082"/>
          </a:xfrm>
          <a:prstGeom prst="diamond">
            <a:avLst/>
          </a:prstGeom>
          <a:solidFill>
            <a:srgbClr val="B70032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CC3C20-9AFE-BD7D-EB78-F1FC8036F7DD}"/>
              </a:ext>
            </a:extLst>
          </p:cNvPr>
          <p:cNvSpPr txBox="1"/>
          <p:nvPr/>
        </p:nvSpPr>
        <p:spPr>
          <a:xfrm>
            <a:off x="10681328" y="4800163"/>
            <a:ext cx="966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System-level testing</a:t>
            </a:r>
            <a:endParaRPr lang="de-DE" sz="1000" dirty="0"/>
          </a:p>
        </p:txBody>
      </p:sp>
      <p:sp>
        <p:nvSpPr>
          <p:cNvPr id="20" name="Raute 19">
            <a:extLst>
              <a:ext uri="{FF2B5EF4-FFF2-40B4-BE49-F238E27FC236}">
                <a16:creationId xmlns:a16="http://schemas.microsoft.com/office/drawing/2014/main" id="{55F949EB-BF96-6029-47D6-025C99CC26F5}"/>
              </a:ext>
            </a:extLst>
          </p:cNvPr>
          <p:cNvSpPr/>
          <p:nvPr/>
        </p:nvSpPr>
        <p:spPr>
          <a:xfrm>
            <a:off x="10915494" y="5551399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A4943B-333D-3C46-52D7-44AFE80A9BF3}"/>
              </a:ext>
            </a:extLst>
          </p:cNvPr>
          <p:cNvSpPr txBox="1"/>
          <p:nvPr/>
        </p:nvSpPr>
        <p:spPr>
          <a:xfrm>
            <a:off x="10681328" y="5708505"/>
            <a:ext cx="39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L1</a:t>
            </a:r>
            <a:endParaRPr lang="de-DE" sz="10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A013644-E48D-88E1-B2B2-FB3FC8633887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11230177" y="4964892"/>
            <a:ext cx="413140" cy="7598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51F70BE8-1D8B-38C7-0CDC-9F67D76A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8" y="2155061"/>
            <a:ext cx="8042564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D4BC1-F300-F56B-DACF-00DA828F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C4A5BE1-416A-AFCB-2366-5DA19EF627B1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67A2645-EBE8-ABCE-276B-983C22E0D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Different intermediate steps for system-level testing are possible. The next iteration level: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Multiple executables for the integration of all app-modules, including one additional “</a:t>
            </a:r>
            <a:r>
              <a:rPr lang="en-US" sz="1200" dirty="0" err="1"/>
              <a:t>TestModule</a:t>
            </a:r>
            <a:r>
              <a:rPr lang="en-US" sz="1200" dirty="0"/>
              <a:t>”.</a:t>
            </a:r>
          </a:p>
          <a:p>
            <a:pPr lvl="2">
              <a:spcBef>
                <a:spcPts val="800"/>
              </a:spcBef>
            </a:pPr>
            <a:r>
              <a:rPr lang="en-US" sz="1200" dirty="0" err="1"/>
              <a:t>Protobuf</a:t>
            </a:r>
            <a:r>
              <a:rPr lang="en-US" sz="1200" dirty="0"/>
              <a:t> serialization and SIL Kit as protocol and transport layer in between.</a:t>
            </a:r>
          </a:p>
          <a:p>
            <a:pPr lvl="1">
              <a:buChar char="u"/>
            </a:pPr>
            <a:endParaRPr lang="en-US" sz="1200" dirty="0"/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2F31AA-C29E-F729-80E6-C35C5C65DC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System-level testing (2/3)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0E2D9CD-6BC1-6312-0ED5-D4D96E7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07014D65-468E-9FE1-A5AC-EA6A678EC586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BF3E467-1A82-593E-66B3-1F1FABB4E52C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796B64B0-07C4-1879-40F0-31FE194E069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1805643" y="1506656"/>
            <a:ext cx="11041" cy="335552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8E9E1F5B-BA58-18A8-9D1C-3A6CD8769FDC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0DA3B19-AFEB-4504-ACAC-6C7599207244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72E40757-3C8D-DE88-5670-A067470C584D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07EB1B-812B-3546-AA26-C8088E2737CB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48BEA792-9D15-9063-A5AA-72D99B6CFFD3}"/>
              </a:ext>
            </a:extLst>
          </p:cNvPr>
          <p:cNvSpPr/>
          <p:nvPr/>
        </p:nvSpPr>
        <p:spPr>
          <a:xfrm>
            <a:off x="11671042" y="301975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4C8D3F-C407-B0AC-531A-31C8D1EBB546}"/>
              </a:ext>
            </a:extLst>
          </p:cNvPr>
          <p:cNvSpPr txBox="1"/>
          <p:nvPr/>
        </p:nvSpPr>
        <p:spPr>
          <a:xfrm>
            <a:off x="10685666" y="2957739"/>
            <a:ext cx="96619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dirty="0"/>
              <a:t>Application development</a:t>
            </a:r>
            <a:endParaRPr lang="de-DE" sz="1000" dirty="0"/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E787CF2A-126A-47E5-5C37-7BF0FA7EACC5}"/>
              </a:ext>
            </a:extLst>
          </p:cNvPr>
          <p:cNvSpPr/>
          <p:nvPr/>
        </p:nvSpPr>
        <p:spPr>
          <a:xfrm>
            <a:off x="11673205" y="363109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C85CE8A-9A35-F6DD-50C7-2C6E513B8F26}"/>
              </a:ext>
            </a:extLst>
          </p:cNvPr>
          <p:cNvSpPr txBox="1"/>
          <p:nvPr/>
        </p:nvSpPr>
        <p:spPr>
          <a:xfrm>
            <a:off x="10844109" y="3583777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Unit testing</a:t>
            </a:r>
            <a:endParaRPr lang="de-DE" sz="1000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FC142748-F31A-618E-00FF-F3351456BF6A}"/>
              </a:ext>
            </a:extLst>
          </p:cNvPr>
          <p:cNvSpPr/>
          <p:nvPr/>
        </p:nvSpPr>
        <p:spPr>
          <a:xfrm>
            <a:off x="11672673" y="424289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27FF394-B538-E255-D414-57ABD45B0956}"/>
              </a:ext>
            </a:extLst>
          </p:cNvPr>
          <p:cNvSpPr txBox="1"/>
          <p:nvPr/>
        </p:nvSpPr>
        <p:spPr>
          <a:xfrm>
            <a:off x="10748727" y="4180879"/>
            <a:ext cx="898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Executable integration</a:t>
            </a:r>
            <a:endParaRPr lang="de-DE" sz="1000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62E63DCB-4B5B-4226-7239-A7EF7C9FA194}"/>
              </a:ext>
            </a:extLst>
          </p:cNvPr>
          <p:cNvSpPr/>
          <p:nvPr/>
        </p:nvSpPr>
        <p:spPr>
          <a:xfrm>
            <a:off x="11675368" y="4862177"/>
            <a:ext cx="282632" cy="276082"/>
          </a:xfrm>
          <a:prstGeom prst="diamond">
            <a:avLst/>
          </a:prstGeom>
          <a:solidFill>
            <a:srgbClr val="B70032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CB23480-81B4-DE2D-A053-D8A161812A47}"/>
              </a:ext>
            </a:extLst>
          </p:cNvPr>
          <p:cNvSpPr txBox="1"/>
          <p:nvPr/>
        </p:nvSpPr>
        <p:spPr>
          <a:xfrm>
            <a:off x="10681328" y="4800163"/>
            <a:ext cx="966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System-level testing</a:t>
            </a:r>
            <a:endParaRPr lang="de-DE" sz="1000" dirty="0"/>
          </a:p>
        </p:txBody>
      </p:sp>
      <p:sp>
        <p:nvSpPr>
          <p:cNvPr id="20" name="Raute 19">
            <a:extLst>
              <a:ext uri="{FF2B5EF4-FFF2-40B4-BE49-F238E27FC236}">
                <a16:creationId xmlns:a16="http://schemas.microsoft.com/office/drawing/2014/main" id="{3ACF948F-BA7E-9C0A-1F3A-4C42608B2799}"/>
              </a:ext>
            </a:extLst>
          </p:cNvPr>
          <p:cNvSpPr/>
          <p:nvPr/>
        </p:nvSpPr>
        <p:spPr>
          <a:xfrm>
            <a:off x="10915494" y="555139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aute 20">
            <a:extLst>
              <a:ext uri="{FF2B5EF4-FFF2-40B4-BE49-F238E27FC236}">
                <a16:creationId xmlns:a16="http://schemas.microsoft.com/office/drawing/2014/main" id="{54D2FD7A-80A9-4276-BD48-4936263B7D55}"/>
              </a:ext>
            </a:extLst>
          </p:cNvPr>
          <p:cNvSpPr/>
          <p:nvPr/>
        </p:nvSpPr>
        <p:spPr>
          <a:xfrm>
            <a:off x="11297624" y="5904949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234D34A-A0A2-71BA-5A07-6B19E9BC77F6}"/>
              </a:ext>
            </a:extLst>
          </p:cNvPr>
          <p:cNvSpPr txBox="1"/>
          <p:nvPr/>
        </p:nvSpPr>
        <p:spPr>
          <a:xfrm>
            <a:off x="10681328" y="5708505"/>
            <a:ext cx="39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L1</a:t>
            </a:r>
            <a:endParaRPr lang="de-DE" sz="1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04A1506-9F2E-032D-820E-94270537DEC4}"/>
              </a:ext>
            </a:extLst>
          </p:cNvPr>
          <p:cNvSpPr txBox="1"/>
          <p:nvPr/>
        </p:nvSpPr>
        <p:spPr>
          <a:xfrm>
            <a:off x="11042004" y="6062056"/>
            <a:ext cx="39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L2</a:t>
            </a:r>
            <a:endParaRPr lang="de-DE" sz="10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A71A1DD-7979-EBE7-D28D-7CA4EC1FB1EF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11230177" y="4964892"/>
            <a:ext cx="413140" cy="7598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97BB1D56-D7A0-B6A3-057F-7094F6F99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8" y="2164767"/>
            <a:ext cx="9848294" cy="3740182"/>
          </a:xfrm>
          <a:prstGeom prst="rect">
            <a:avLst/>
          </a:prstGeom>
        </p:spPr>
      </p:pic>
      <p:cxnSp>
        <p:nvCxnSpPr>
          <p:cNvPr id="18" name="Gerade Verbindung mit Pfeil 29">
            <a:extLst>
              <a:ext uri="{FF2B5EF4-FFF2-40B4-BE49-F238E27FC236}">
                <a16:creationId xmlns:a16="http://schemas.microsoft.com/office/drawing/2014/main" id="{F436D06B-410A-944F-C295-F454471BE0C0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>
            <a:off x="11198126" y="5689440"/>
            <a:ext cx="240814" cy="21550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985BB-5728-AB1C-5FB9-FFE9DA66E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7CDAAF5-B06D-1E59-474F-CFCDDA9D925D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FC86B3-E17F-88D1-A69D-08ACC24560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Different intermediate steps for system-level testing are possible. The last evolution stage: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Switch from prototyping setup with SIL Kit to a production middleware.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For the IPC connection we looked into S-CORE communication with the following outcome: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Note: This investigation was already done around Q3/2025 and with that before release of S-CORE v0.5.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VAF projects are </a:t>
            </a:r>
            <a:r>
              <a:rPr lang="en-US" sz="1200" dirty="0" err="1"/>
              <a:t>CMake</a:t>
            </a:r>
            <a:r>
              <a:rPr lang="en-US" sz="1200" dirty="0"/>
              <a:t>-based. S-CORE uses Bazel plus fixed toolchain with patched </a:t>
            </a:r>
            <a:r>
              <a:rPr lang="en-US" sz="1200" dirty="0" err="1"/>
              <a:t>sysroot</a:t>
            </a:r>
            <a:r>
              <a:rPr lang="en-US" sz="1200" dirty="0"/>
              <a:t>.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marL="252000" lvl="2" indent="0">
              <a:buNone/>
            </a:pPr>
            <a:endParaRPr lang="en-US" sz="1200" dirty="0"/>
          </a:p>
          <a:p>
            <a:pPr marL="539750" lvl="2" indent="-288925">
              <a:buNone/>
            </a:pPr>
            <a:r>
              <a:rPr lang="en-US" sz="1200" dirty="0"/>
              <a:t>	For that reason, we created forks of </a:t>
            </a:r>
            <a:r>
              <a:rPr lang="en-US" sz="1200" dirty="0" err="1">
                <a:hlinkClick r:id="rId3"/>
              </a:rPr>
              <a:t>nlohmann_json</a:t>
            </a:r>
            <a:r>
              <a:rPr lang="en-US" sz="1200" dirty="0"/>
              <a:t>, </a:t>
            </a:r>
            <a:r>
              <a:rPr lang="en-US" sz="1200" dirty="0" err="1">
                <a:hlinkClick r:id="rId4"/>
              </a:rPr>
              <a:t>baselibs</a:t>
            </a:r>
            <a:r>
              <a:rPr lang="en-US" sz="1200" dirty="0"/>
              <a:t>, and </a:t>
            </a:r>
            <a:r>
              <a:rPr lang="en-US" sz="1200" dirty="0">
                <a:hlinkClick r:id="rId5"/>
              </a:rPr>
              <a:t>communication</a:t>
            </a:r>
            <a:r>
              <a:rPr lang="en-US" sz="1200" dirty="0"/>
              <a:t>. We added </a:t>
            </a:r>
            <a:r>
              <a:rPr lang="en-US" sz="1200" dirty="0" err="1"/>
              <a:t>CMake</a:t>
            </a:r>
            <a:r>
              <a:rPr lang="en-US" sz="1200" dirty="0"/>
              <a:t> support for that projects. Contributing this addition via </a:t>
            </a:r>
            <a:r>
              <a:rPr lang="en-US" sz="1200" dirty="0">
                <a:hlinkClick r:id="rId6"/>
              </a:rPr>
              <a:t>PR#33</a:t>
            </a:r>
            <a:r>
              <a:rPr lang="en-US" sz="1200" dirty="0"/>
              <a:t> and </a:t>
            </a:r>
            <a:r>
              <a:rPr lang="en-US" sz="1200" dirty="0">
                <a:hlinkClick r:id="rId7"/>
              </a:rPr>
              <a:t>PR#77</a:t>
            </a:r>
            <a:r>
              <a:rPr lang="en-US" sz="1200" dirty="0"/>
              <a:t> got rejected </a:t>
            </a:r>
            <a:r>
              <a:rPr lang="en-US" sz="1200" dirty="0">
                <a:sym typeface="Wingdings" panose="05000000000000000000" pitchFamily="2" charset="2"/>
              </a:rPr>
              <a:t> n</a:t>
            </a:r>
            <a:r>
              <a:rPr lang="en-US" sz="1200" dirty="0"/>
              <a:t>o interest in two build environments, which </a:t>
            </a:r>
            <a:br>
              <a:rPr lang="en-US" sz="1200" dirty="0"/>
            </a:br>
            <a:r>
              <a:rPr lang="en-US" sz="1200" dirty="0"/>
              <a:t>is understandable.</a:t>
            </a:r>
          </a:p>
          <a:p>
            <a:pPr lvl="1">
              <a:buChar char="u"/>
            </a:pPr>
            <a:r>
              <a:rPr lang="en-US" sz="1200" dirty="0"/>
              <a:t>Nevertheless, we have implemented a VAF middleware abstraction module for S-CORE com (</a:t>
            </a:r>
            <a:r>
              <a:rPr lang="en-US" sz="1200" dirty="0" err="1"/>
              <a:t>LoLa</a:t>
            </a:r>
            <a:r>
              <a:rPr lang="en-US" sz="1200" dirty="0"/>
              <a:t>). It works.</a:t>
            </a:r>
          </a:p>
          <a:p>
            <a:pPr lvl="1">
              <a:buChar char="u"/>
            </a:pPr>
            <a:r>
              <a:rPr lang="en-US" sz="1200" dirty="0"/>
              <a:t>Conclusion: Contribution of this part to the Eclipse project is postponed. We wait for upcoming releases including </a:t>
            </a:r>
            <a:br>
              <a:rPr lang="en-US" sz="1200" dirty="0"/>
            </a:br>
            <a:r>
              <a:rPr lang="en-US" sz="1200" dirty="0"/>
              <a:t>SOME/IP support (</a:t>
            </a:r>
            <a:r>
              <a:rPr lang="en-US" sz="1200" dirty="0" err="1"/>
              <a:t>gatewayd</a:t>
            </a:r>
            <a:r>
              <a:rPr lang="en-US" sz="1200" dirty="0"/>
              <a:t> and </a:t>
            </a:r>
            <a:r>
              <a:rPr lang="en-US" sz="1200" dirty="0" err="1"/>
              <a:t>somipd</a:t>
            </a:r>
            <a:r>
              <a:rPr lang="en-US" sz="1200" dirty="0"/>
              <a:t>) and will discuss Bazel for the Application Framework.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9E24CD-83A3-7751-2895-129C6BC60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System-level testing (3/3)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383367-AD35-088E-8979-0343F9AB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B5532112-63CA-4264-C440-4DAFA53DB2AC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50DA9EC-6072-D42E-BC5B-B9C4D16AE5B6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351794D9-41E0-472F-5967-664342EF33D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1805643" y="1506656"/>
            <a:ext cx="11041" cy="335552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6426E86D-0D4E-2AD0-A6A2-34EE2F68BDC7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C54774E-01BD-36EF-200F-6AB08CB10D35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40E2EC0B-40E7-E8A0-2167-AF9078FE6535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E199EB-C02A-C035-B13D-31B284111E9A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1BE85FD9-793E-5B58-DFE1-137290703DE6}"/>
              </a:ext>
            </a:extLst>
          </p:cNvPr>
          <p:cNvSpPr/>
          <p:nvPr/>
        </p:nvSpPr>
        <p:spPr>
          <a:xfrm>
            <a:off x="11671042" y="301975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6D0391-9657-6D10-5F7D-FE82F15139A3}"/>
              </a:ext>
            </a:extLst>
          </p:cNvPr>
          <p:cNvSpPr txBox="1"/>
          <p:nvPr/>
        </p:nvSpPr>
        <p:spPr>
          <a:xfrm>
            <a:off x="10685666" y="2957739"/>
            <a:ext cx="96619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dirty="0"/>
              <a:t>Application development</a:t>
            </a:r>
            <a:endParaRPr lang="de-DE" sz="1000" dirty="0"/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F683289A-C5EB-9A8A-1C2A-2F53CA80F365}"/>
              </a:ext>
            </a:extLst>
          </p:cNvPr>
          <p:cNvSpPr/>
          <p:nvPr/>
        </p:nvSpPr>
        <p:spPr>
          <a:xfrm>
            <a:off x="11673205" y="363109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ECC09E-A62A-AECF-FCA1-37E0D3273DAE}"/>
              </a:ext>
            </a:extLst>
          </p:cNvPr>
          <p:cNvSpPr txBox="1"/>
          <p:nvPr/>
        </p:nvSpPr>
        <p:spPr>
          <a:xfrm>
            <a:off x="10844109" y="3583777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Unit testing</a:t>
            </a:r>
            <a:endParaRPr lang="de-DE" sz="1000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CFFAF4B3-42EF-9AF1-2BE3-572E0CAF65FB}"/>
              </a:ext>
            </a:extLst>
          </p:cNvPr>
          <p:cNvSpPr/>
          <p:nvPr/>
        </p:nvSpPr>
        <p:spPr>
          <a:xfrm>
            <a:off x="11672673" y="4242893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422EF3D-BDAE-0838-1D30-5FFB79C96B0A}"/>
              </a:ext>
            </a:extLst>
          </p:cNvPr>
          <p:cNvSpPr txBox="1"/>
          <p:nvPr/>
        </p:nvSpPr>
        <p:spPr>
          <a:xfrm>
            <a:off x="10748727" y="4180879"/>
            <a:ext cx="898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Executable integration</a:t>
            </a:r>
            <a:endParaRPr lang="de-DE" sz="1000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6D4776AE-A3A4-C1CB-0509-8C032E639204}"/>
              </a:ext>
            </a:extLst>
          </p:cNvPr>
          <p:cNvSpPr/>
          <p:nvPr/>
        </p:nvSpPr>
        <p:spPr>
          <a:xfrm>
            <a:off x="11675368" y="4862177"/>
            <a:ext cx="282632" cy="276082"/>
          </a:xfrm>
          <a:prstGeom prst="diamond">
            <a:avLst/>
          </a:prstGeom>
          <a:solidFill>
            <a:srgbClr val="B70032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2BCE824-9C7C-820E-555B-02B5ADA53353}"/>
              </a:ext>
            </a:extLst>
          </p:cNvPr>
          <p:cNvSpPr txBox="1"/>
          <p:nvPr/>
        </p:nvSpPr>
        <p:spPr>
          <a:xfrm>
            <a:off x="10681328" y="4800163"/>
            <a:ext cx="966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System-level testing</a:t>
            </a:r>
            <a:endParaRPr lang="de-DE" sz="1000" dirty="0"/>
          </a:p>
        </p:txBody>
      </p:sp>
      <p:sp>
        <p:nvSpPr>
          <p:cNvPr id="20" name="Raute 19">
            <a:extLst>
              <a:ext uri="{FF2B5EF4-FFF2-40B4-BE49-F238E27FC236}">
                <a16:creationId xmlns:a16="http://schemas.microsoft.com/office/drawing/2014/main" id="{8757E86E-C38D-AAE4-5E83-3441162CDC13}"/>
              </a:ext>
            </a:extLst>
          </p:cNvPr>
          <p:cNvSpPr/>
          <p:nvPr/>
        </p:nvSpPr>
        <p:spPr>
          <a:xfrm>
            <a:off x="10915494" y="555139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aute 20">
            <a:extLst>
              <a:ext uri="{FF2B5EF4-FFF2-40B4-BE49-F238E27FC236}">
                <a16:creationId xmlns:a16="http://schemas.microsoft.com/office/drawing/2014/main" id="{1F5408A4-38D0-829E-86EA-FA5665B067FB}"/>
              </a:ext>
            </a:extLst>
          </p:cNvPr>
          <p:cNvSpPr/>
          <p:nvPr/>
        </p:nvSpPr>
        <p:spPr>
          <a:xfrm>
            <a:off x="11297624" y="5904949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5CA9E4F8-83FD-9BEB-7733-6327FE695EED}"/>
              </a:ext>
            </a:extLst>
          </p:cNvPr>
          <p:cNvSpPr/>
          <p:nvPr/>
        </p:nvSpPr>
        <p:spPr>
          <a:xfrm>
            <a:off x="11672673" y="6262636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56396A3-82D6-A188-84FC-0B187E23B895}"/>
              </a:ext>
            </a:extLst>
          </p:cNvPr>
          <p:cNvSpPr txBox="1"/>
          <p:nvPr/>
        </p:nvSpPr>
        <p:spPr>
          <a:xfrm>
            <a:off x="10681328" y="5708505"/>
            <a:ext cx="39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L1</a:t>
            </a:r>
            <a:endParaRPr lang="de-DE" sz="1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9F435E-94C2-4C2E-6475-1E29BDE03B68}"/>
              </a:ext>
            </a:extLst>
          </p:cNvPr>
          <p:cNvSpPr txBox="1"/>
          <p:nvPr/>
        </p:nvSpPr>
        <p:spPr>
          <a:xfrm>
            <a:off x="11042004" y="6062056"/>
            <a:ext cx="39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L2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A9E39FA-8E31-7FD9-D25C-2615479D831D}"/>
              </a:ext>
            </a:extLst>
          </p:cNvPr>
          <p:cNvSpPr txBox="1"/>
          <p:nvPr/>
        </p:nvSpPr>
        <p:spPr>
          <a:xfrm>
            <a:off x="11415422" y="6415607"/>
            <a:ext cx="396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L3</a:t>
            </a:r>
            <a:endParaRPr lang="de-DE" sz="10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AA0A389-7611-556A-79D8-2DD3600A2AAE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11230177" y="4964892"/>
            <a:ext cx="413140" cy="7598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9">
            <a:extLst>
              <a:ext uri="{FF2B5EF4-FFF2-40B4-BE49-F238E27FC236}">
                <a16:creationId xmlns:a16="http://schemas.microsoft.com/office/drawing/2014/main" id="{71F5EBF7-6B43-CCCE-817F-2920163DE570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>
            <a:off x="11198126" y="5689440"/>
            <a:ext cx="240814" cy="21550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29">
            <a:extLst>
              <a:ext uri="{FF2B5EF4-FFF2-40B4-BE49-F238E27FC236}">
                <a16:creationId xmlns:a16="http://schemas.microsoft.com/office/drawing/2014/main" id="{A371D3BF-FF32-F58C-D357-18720002C834}"/>
              </a:ext>
            </a:extLst>
          </p:cNvPr>
          <p:cNvCxnSpPr>
            <a:cxnSpLocks/>
            <a:stCxn id="21" idx="3"/>
            <a:endCxn id="22" idx="0"/>
          </p:cNvCxnSpPr>
          <p:nvPr/>
        </p:nvCxnSpPr>
        <p:spPr>
          <a:xfrm>
            <a:off x="11580256" y="6042990"/>
            <a:ext cx="233733" cy="21964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56166477-2FC1-3AA9-B3A3-3E4190E2AB84}"/>
              </a:ext>
            </a:extLst>
          </p:cNvPr>
          <p:cNvSpPr/>
          <p:nvPr/>
        </p:nvSpPr>
        <p:spPr>
          <a:xfrm>
            <a:off x="3176645" y="1942199"/>
            <a:ext cx="1224000" cy="9227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Vehicle Speed Calculation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30ACEF7-4403-0F25-8805-3EED61DB1910}"/>
              </a:ext>
            </a:extLst>
          </p:cNvPr>
          <p:cNvSpPr/>
          <p:nvPr/>
        </p:nvSpPr>
        <p:spPr>
          <a:xfrm>
            <a:off x="6074550" y="2291019"/>
            <a:ext cx="1224000" cy="9227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Speed Hazard Detection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19827BF3-A916-5D35-AD9D-4146D6EB6727}"/>
              </a:ext>
            </a:extLst>
          </p:cNvPr>
          <p:cNvCxnSpPr>
            <a:cxnSpLocks/>
          </p:cNvCxnSpPr>
          <p:nvPr/>
        </p:nvCxnSpPr>
        <p:spPr>
          <a:xfrm>
            <a:off x="4400645" y="2452620"/>
            <a:ext cx="167390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AB77605B-83B2-31D0-4A34-401675E98B17}"/>
              </a:ext>
            </a:extLst>
          </p:cNvPr>
          <p:cNvCxnSpPr>
            <a:cxnSpLocks/>
          </p:cNvCxnSpPr>
          <p:nvPr/>
        </p:nvCxnSpPr>
        <p:spPr>
          <a:xfrm>
            <a:off x="2116422" y="2383340"/>
            <a:ext cx="1060223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5FD8165A-BA62-5BFD-B793-CFA84835BF18}"/>
              </a:ext>
            </a:extLst>
          </p:cNvPr>
          <p:cNvCxnSpPr>
            <a:cxnSpLocks/>
          </p:cNvCxnSpPr>
          <p:nvPr/>
        </p:nvCxnSpPr>
        <p:spPr>
          <a:xfrm>
            <a:off x="7311397" y="2783450"/>
            <a:ext cx="1060223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5C806A61-6DC0-E1BA-7D53-CA21B578A87D}"/>
              </a:ext>
            </a:extLst>
          </p:cNvPr>
          <p:cNvCxnSpPr>
            <a:cxnSpLocks/>
          </p:cNvCxnSpPr>
          <p:nvPr/>
        </p:nvCxnSpPr>
        <p:spPr>
          <a:xfrm>
            <a:off x="2116422" y="3050797"/>
            <a:ext cx="3951201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EC394596-0E2E-A551-6B3C-B3C7E0C8565C}"/>
              </a:ext>
            </a:extLst>
          </p:cNvPr>
          <p:cNvSpPr txBox="1"/>
          <p:nvPr/>
        </p:nvSpPr>
        <p:spPr>
          <a:xfrm>
            <a:off x="4530920" y="2186105"/>
            <a:ext cx="1392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noProof="0" dirty="0"/>
              <a:t>IPC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12EC2BF9-BAF6-C1DB-45CF-47F0DF1E7272}"/>
              </a:ext>
            </a:extLst>
          </p:cNvPr>
          <p:cNvSpPr txBox="1"/>
          <p:nvPr/>
        </p:nvSpPr>
        <p:spPr>
          <a:xfrm>
            <a:off x="8371620" y="2644950"/>
            <a:ext cx="1112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to </a:t>
            </a:r>
            <a:r>
              <a:rPr lang="en-US" sz="1200" dirty="0" err="1"/>
              <a:t>someipd</a:t>
            </a:r>
            <a:endParaRPr lang="en-US" sz="1200" noProof="0" dirty="0"/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C5AF164-31EB-C3AD-A87A-ECA6FB85BBB1}"/>
              </a:ext>
            </a:extLst>
          </p:cNvPr>
          <p:cNvSpPr txBox="1"/>
          <p:nvPr/>
        </p:nvSpPr>
        <p:spPr>
          <a:xfrm>
            <a:off x="665998" y="2552351"/>
            <a:ext cx="1885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from </a:t>
            </a:r>
            <a:r>
              <a:rPr lang="en-US" sz="1200" dirty="0" err="1"/>
              <a:t>someipd</a:t>
            </a:r>
            <a:endParaRPr lang="en-US" sz="1200" noProof="0" dirty="0"/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D73A89A8-85C3-6774-5938-3DBE5F364F4D}"/>
              </a:ext>
            </a:extLst>
          </p:cNvPr>
          <p:cNvCxnSpPr>
            <a:cxnSpLocks/>
          </p:cNvCxnSpPr>
          <p:nvPr/>
        </p:nvCxnSpPr>
        <p:spPr>
          <a:xfrm flipV="1">
            <a:off x="1835150" y="2416285"/>
            <a:ext cx="181681" cy="140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DE20F58D-8E04-AC0E-A4AC-97643BDFFC80}"/>
              </a:ext>
            </a:extLst>
          </p:cNvPr>
          <p:cNvCxnSpPr>
            <a:cxnSpLocks/>
          </p:cNvCxnSpPr>
          <p:nvPr/>
        </p:nvCxnSpPr>
        <p:spPr>
          <a:xfrm flipH="1" flipV="1">
            <a:off x="1835150" y="2863843"/>
            <a:ext cx="181681" cy="140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fik 82">
            <a:extLst>
              <a:ext uri="{FF2B5EF4-FFF2-40B4-BE49-F238E27FC236}">
                <a16:creationId xmlns:a16="http://schemas.microsoft.com/office/drawing/2014/main" id="{FA769BB1-1C08-B33D-4E38-693CB78A8A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7599"/>
          <a:stretch>
            <a:fillRect/>
          </a:stretch>
        </p:blipFill>
        <p:spPr>
          <a:xfrm>
            <a:off x="1089789" y="4239236"/>
            <a:ext cx="8060322" cy="869280"/>
          </a:xfrm>
          <a:prstGeom prst="rect">
            <a:avLst/>
          </a:prstGeom>
        </p:spPr>
      </p:pic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A3C2C017-BA70-79C0-529F-C09A95BA96DD}"/>
              </a:ext>
            </a:extLst>
          </p:cNvPr>
          <p:cNvSpPr/>
          <p:nvPr/>
        </p:nvSpPr>
        <p:spPr>
          <a:xfrm>
            <a:off x="2374900" y="2514599"/>
            <a:ext cx="2966775" cy="869279"/>
          </a:xfrm>
          <a:custGeom>
            <a:avLst/>
            <a:gdLst>
              <a:gd name="csX0" fmla="*/ 2901950 w 2966775"/>
              <a:gd name="csY0" fmla="*/ 0 h 825500"/>
              <a:gd name="csX1" fmla="*/ 2705100 w 2966775"/>
              <a:gd name="csY1" fmla="*/ 361950 h 825500"/>
              <a:gd name="csX2" fmla="*/ 800100 w 2966775"/>
              <a:gd name="csY2" fmla="*/ 488950 h 825500"/>
              <a:gd name="csX3" fmla="*/ 0 w 2966775"/>
              <a:gd name="csY3" fmla="*/ 825500 h 825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966775" h="825500">
                <a:moveTo>
                  <a:pt x="2901950" y="0"/>
                </a:moveTo>
                <a:cubicBezTo>
                  <a:pt x="2978150" y="140758"/>
                  <a:pt x="3055408" y="280458"/>
                  <a:pt x="2705100" y="361950"/>
                </a:cubicBezTo>
                <a:cubicBezTo>
                  <a:pt x="2354792" y="443442"/>
                  <a:pt x="1250950" y="411692"/>
                  <a:pt x="800100" y="488950"/>
                </a:cubicBezTo>
                <a:cubicBezTo>
                  <a:pt x="349250" y="566208"/>
                  <a:pt x="174625" y="695854"/>
                  <a:pt x="0" y="825500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6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3" grpId="0"/>
      <p:bldP spid="75" grpId="0"/>
      <p:bldP spid="76" grpId="0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ABBEE-E778-3784-58D8-D0B004DC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C2C80CD-3C75-8A45-EA49-C5F9E71EC2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742781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Modularization of the Application Framework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Today, all building blocks (model, Configuration as Code, importers, generators, and CLI) are integrated in one Python project.</a:t>
            </a:r>
          </a:p>
          <a:p>
            <a:pPr lvl="2">
              <a:spcBef>
                <a:spcPts val="800"/>
              </a:spcBef>
            </a:pPr>
            <a:endParaRPr lang="en-US" sz="1200" dirty="0"/>
          </a:p>
          <a:p>
            <a:pPr lvl="2">
              <a:spcBef>
                <a:spcPts val="800"/>
              </a:spcBef>
            </a:pPr>
            <a:endParaRPr lang="en-US" sz="1200" dirty="0"/>
          </a:p>
          <a:p>
            <a:pPr marL="252000" lvl="2" indent="0">
              <a:spcBef>
                <a:spcPts val="800"/>
              </a:spcBef>
              <a:buNone/>
            </a:pPr>
            <a:endParaRPr lang="en-US" sz="1200" dirty="0"/>
          </a:p>
          <a:p>
            <a:pPr lvl="2">
              <a:spcBef>
                <a:spcPts val="800"/>
              </a:spcBef>
            </a:pPr>
            <a:r>
              <a:rPr lang="en-US" sz="1200" dirty="0"/>
              <a:t>Plan is to separate the “core” parts from the platform abstraction parts.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This leads to a modularized system with multiple Python packages.</a:t>
            </a:r>
          </a:p>
          <a:p>
            <a:pPr lvl="2">
              <a:spcBef>
                <a:spcPts val="800"/>
              </a:spcBef>
            </a:pPr>
            <a:endParaRPr lang="en-US" sz="1200" dirty="0"/>
          </a:p>
          <a:p>
            <a:pPr lvl="2">
              <a:spcBef>
                <a:spcPts val="800"/>
              </a:spcBef>
            </a:pPr>
            <a:endParaRPr lang="en-US" sz="1200" dirty="0"/>
          </a:p>
          <a:p>
            <a:pPr marL="252000" lvl="2" indent="0">
              <a:spcBef>
                <a:spcPts val="800"/>
              </a:spcBef>
              <a:buNone/>
            </a:pPr>
            <a:endParaRPr lang="en-US" sz="1200" dirty="0"/>
          </a:p>
          <a:p>
            <a:pPr lvl="2">
              <a:spcBef>
                <a:spcPts val="800"/>
              </a:spcBef>
            </a:pPr>
            <a:r>
              <a:rPr lang="en-US" sz="1200" dirty="0"/>
              <a:t>In sum, it gets easier to contribute platform support.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Once this change is rolled out, we will target again S-CORE communication (</a:t>
            </a:r>
            <a:r>
              <a:rPr lang="en-US" sz="1200" dirty="0" err="1"/>
              <a:t>LoLa</a:t>
            </a:r>
            <a:r>
              <a:rPr lang="en-US" sz="1200" dirty="0"/>
              <a:t>). This time as separate module.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Extend the framework with support for selected use cases from the diagnostics domain.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D1232-A13C-7352-7DC8-E972FD2CD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steps/milestones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C234A2-1072-BEA6-F5F9-5F073AB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Outlook</a:t>
            </a:r>
            <a:endParaRPr lang="en-U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8324C70-D04A-A87B-9CE3-7826FE9F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5" y="3464671"/>
            <a:ext cx="188802" cy="2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1F7F336-6F64-6FFF-3D56-1880DC97F14E}"/>
              </a:ext>
            </a:extLst>
          </p:cNvPr>
          <p:cNvSpPr/>
          <p:nvPr/>
        </p:nvSpPr>
        <p:spPr>
          <a:xfrm>
            <a:off x="1142097" y="3426571"/>
            <a:ext cx="1224000" cy="3846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</a:t>
            </a:r>
            <a:r>
              <a:rPr lang="en-US" sz="1200" noProof="0" dirty="0" err="1">
                <a:solidFill>
                  <a:schemeClr val="tx1"/>
                </a:solidFill>
              </a:rPr>
              <a:t>af</a:t>
            </a:r>
            <a:r>
              <a:rPr lang="en-US" sz="1200" noProof="0" dirty="0">
                <a:solidFill>
                  <a:schemeClr val="tx1"/>
                </a:solidFill>
              </a:rPr>
              <a:t>-core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E73F2F9-37BF-2B74-5BBC-70A1D1A3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21" y="3471021"/>
            <a:ext cx="188802" cy="2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80C007B-63F0-177D-0355-A382EA56378E}"/>
              </a:ext>
            </a:extLst>
          </p:cNvPr>
          <p:cNvSpPr/>
          <p:nvPr/>
        </p:nvSpPr>
        <p:spPr>
          <a:xfrm>
            <a:off x="2971673" y="3432921"/>
            <a:ext cx="1224000" cy="3846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</a:t>
            </a:r>
            <a:r>
              <a:rPr lang="en-US" sz="1200" noProof="0" dirty="0" err="1">
                <a:solidFill>
                  <a:schemeClr val="tx1"/>
                </a:solidFill>
              </a:rPr>
              <a:t>af-silkit</a:t>
            </a:r>
            <a:endParaRPr lang="en-US" sz="1200" noProof="0" dirty="0">
              <a:solidFill>
                <a:schemeClr val="tx1"/>
              </a:solidFill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91858C4-5554-B01C-271A-58012F0F4257}"/>
              </a:ext>
            </a:extLst>
          </p:cNvPr>
          <p:cNvSpPr/>
          <p:nvPr/>
        </p:nvSpPr>
        <p:spPr>
          <a:xfrm>
            <a:off x="2423928" y="3205069"/>
            <a:ext cx="488950" cy="190652"/>
          </a:xfrm>
          <a:custGeom>
            <a:avLst/>
            <a:gdLst>
              <a:gd name="csX0" fmla="*/ 488950 w 488950"/>
              <a:gd name="csY0" fmla="*/ 165252 h 190652"/>
              <a:gd name="csX1" fmla="*/ 260350 w 488950"/>
              <a:gd name="csY1" fmla="*/ 152 h 190652"/>
              <a:gd name="csX2" fmla="*/ 0 w 488950"/>
              <a:gd name="csY2" fmla="*/ 190652 h 190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88950" h="190652">
                <a:moveTo>
                  <a:pt x="488950" y="165252"/>
                </a:moveTo>
                <a:cubicBezTo>
                  <a:pt x="415396" y="80585"/>
                  <a:pt x="341842" y="-4081"/>
                  <a:pt x="260350" y="152"/>
                </a:cubicBezTo>
                <a:cubicBezTo>
                  <a:pt x="178858" y="4385"/>
                  <a:pt x="44450" y="162077"/>
                  <a:pt x="0" y="19065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6165CF-F560-EFD5-8BB2-78926E0211DF}"/>
              </a:ext>
            </a:extLst>
          </p:cNvPr>
          <p:cNvSpPr txBox="1"/>
          <p:nvPr/>
        </p:nvSpPr>
        <p:spPr>
          <a:xfrm>
            <a:off x="2474728" y="3117117"/>
            <a:ext cx="13927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noProof="0" dirty="0"/>
              <a:t>extends</a:t>
            </a:r>
            <a:endParaRPr lang="en-US" sz="1200" noProof="0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E831E158-D2B5-16F8-AAF3-673B4731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57" y="1924566"/>
            <a:ext cx="188802" cy="2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25FBADD-CCA3-461F-9C4A-9A2845BFA536}"/>
              </a:ext>
            </a:extLst>
          </p:cNvPr>
          <p:cNvSpPr/>
          <p:nvPr/>
        </p:nvSpPr>
        <p:spPr>
          <a:xfrm>
            <a:off x="1142097" y="1886466"/>
            <a:ext cx="2249838" cy="3846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application-framework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04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AFD9A9-AAAD-5AD3-C364-5BE537A3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08000"/>
            <a:ext cx="6840586" cy="446000"/>
          </a:xfrm>
        </p:spPr>
        <p:txBody>
          <a:bodyPr/>
          <a:lstStyle/>
          <a:p>
            <a:r>
              <a:rPr lang="en-US" sz="3000" dirty="0"/>
              <a:t>Agenda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7874DA-0DD1-2E7C-5C44-FEED11458E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6000" y="1255713"/>
            <a:ext cx="10879888" cy="5233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>
                <a:latin typeface="+mn-lt"/>
              </a:defRPr>
            </a:lvl1pPr>
            <a:lvl2pPr marL="252000" indent="-25200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>
                <a:latin typeface="+mn-lt"/>
              </a:defRPr>
            </a:lvl2pPr>
            <a:lvl3pPr marL="504000" indent="-2520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>
                <a:latin typeface="+mn-lt"/>
              </a:defRPr>
            </a:lvl3pPr>
            <a:lvl4pPr marL="720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4pPr>
            <a:lvl5pPr marL="936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5pPr>
            <a:lvl6pPr marL="1152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6pPr>
            <a:lvl7pPr marL="1368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7pPr>
            <a:lvl8pPr marL="1584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8pPr>
            <a:lvl9pPr marL="1800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9pPr>
          </a:lstStyle>
          <a:p>
            <a:pPr lvl="1">
              <a:buChar char="u"/>
            </a:pPr>
            <a:r>
              <a:rPr lang="en-US" dirty="0"/>
              <a:t>About</a:t>
            </a:r>
          </a:p>
          <a:p>
            <a:pPr marL="252000" lvl="2" indent="0">
              <a:buNone/>
            </a:pPr>
            <a:r>
              <a:rPr lang="en-US" sz="1200" dirty="0"/>
              <a:t>Short introduction to the Eclipse Automotive API Framework project.</a:t>
            </a:r>
          </a:p>
          <a:p>
            <a:pPr marL="252000" lvl="2" indent="0">
              <a:buNone/>
            </a:pPr>
            <a:endParaRPr lang="en-US" sz="400" dirty="0"/>
          </a:p>
          <a:p>
            <a:pPr lvl="1"/>
            <a:r>
              <a:rPr lang="en-US" dirty="0"/>
              <a:t>Blueprint project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en-US" sz="1200" dirty="0"/>
              <a:t>Introduction to the scenario.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en-US" sz="1200" dirty="0"/>
              <a:t>Signal catalogue and interface definition.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en-US" sz="1200" dirty="0"/>
              <a:t>Application development and unit testing.</a:t>
            </a:r>
          </a:p>
          <a:p>
            <a:pPr marL="252000" lvl="2" indent="0">
              <a:spcBef>
                <a:spcPts val="600"/>
              </a:spcBef>
              <a:buNone/>
            </a:pPr>
            <a:r>
              <a:rPr lang="en-US" sz="1200" dirty="0"/>
              <a:t>Executable integration and system-level testing.</a:t>
            </a:r>
          </a:p>
          <a:p>
            <a:pPr marL="252000" lvl="2" indent="0">
              <a:buNone/>
            </a:pPr>
            <a:endParaRPr lang="en-US" sz="400" dirty="0"/>
          </a:p>
          <a:p>
            <a:pPr lvl="1"/>
            <a:r>
              <a:rPr lang="en-US" dirty="0"/>
              <a:t>Outlook</a:t>
            </a:r>
          </a:p>
          <a:p>
            <a:pPr marL="266700" lvl="1" indent="0">
              <a:buNone/>
            </a:pPr>
            <a:r>
              <a:rPr lang="en-US" sz="1200" dirty="0"/>
              <a:t>Next steps/milestones.</a:t>
            </a:r>
          </a:p>
        </p:txBody>
      </p:sp>
    </p:spTree>
    <p:extLst>
      <p:ext uri="{BB962C8B-B14F-4D97-AF65-F5344CB8AC3E}">
        <p14:creationId xmlns:p14="http://schemas.microsoft.com/office/powerpoint/2010/main" val="253686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9DBCF-A161-A3BF-96BE-316E639B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290FDF5-5531-DF43-16D3-78B5B0814A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spcBef>
                <a:spcPts val="1000"/>
              </a:spcBef>
              <a:buChar char="u"/>
            </a:pPr>
            <a:r>
              <a:rPr lang="en-US" sz="1200" dirty="0">
                <a:sym typeface="Wingdings" panose="05000000000000000000" pitchFamily="2" charset="2"/>
              </a:rPr>
              <a:t>Partner alignment and kickoff meeting in July 2024.</a:t>
            </a:r>
          </a:p>
          <a:p>
            <a:pPr lvl="1">
              <a:spcBef>
                <a:spcPts val="1000"/>
              </a:spcBef>
              <a:buChar char="u"/>
            </a:pPr>
            <a:r>
              <a:rPr lang="en-US" sz="1200" dirty="0">
                <a:sym typeface="Wingdings" panose="05000000000000000000" pitchFamily="2" charset="2"/>
              </a:rPr>
              <a:t>Initial project presentation at </a:t>
            </a:r>
            <a:r>
              <a:rPr lang="en-US" sz="1200" dirty="0" err="1">
                <a:sym typeface="Wingdings" panose="05000000000000000000" pitchFamily="2" charset="2"/>
              </a:rPr>
              <a:t>Eclipse.SDV</a:t>
            </a:r>
            <a:r>
              <a:rPr lang="en-US" sz="1200" dirty="0">
                <a:sym typeface="Wingdings" panose="05000000000000000000" pitchFamily="2" charset="2"/>
              </a:rPr>
              <a:t> Community Days in Rotterdam.</a:t>
            </a:r>
          </a:p>
          <a:p>
            <a:pPr lvl="1" defTabSz="268288">
              <a:spcBef>
                <a:spcPts val="1000"/>
              </a:spcBef>
              <a:buNone/>
            </a:pP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  <a:hlinkClick r:id="rId3"/>
              </a:rPr>
              <a:t>Slides</a:t>
            </a:r>
            <a:r>
              <a:rPr lang="en-US" sz="1200" dirty="0">
                <a:sym typeface="Wingdings" panose="05000000000000000000" pitchFamily="2" charset="2"/>
              </a:rPr>
              <a:t> and </a:t>
            </a:r>
            <a:r>
              <a:rPr lang="en-US" sz="1200" dirty="0">
                <a:sym typeface="Wingdings" panose="05000000000000000000" pitchFamily="2" charset="2"/>
                <a:hlinkClick r:id="rId4"/>
              </a:rPr>
              <a:t>recording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</a:p>
          <a:p>
            <a:pPr lvl="1">
              <a:spcBef>
                <a:spcPts val="1000"/>
              </a:spcBef>
              <a:buChar char="u"/>
            </a:pPr>
            <a:r>
              <a:rPr lang="en-US" sz="1200" dirty="0">
                <a:sym typeface="Wingdings" panose="05000000000000000000" pitchFamily="2" charset="2"/>
              </a:rPr>
              <a:t>Close afterwards, initial project contributions:</a:t>
            </a:r>
          </a:p>
          <a:p>
            <a:pPr lvl="2">
              <a:spcBef>
                <a:spcPts val="1000"/>
              </a:spcBef>
            </a:pPr>
            <a:r>
              <a:rPr lang="en-US" sz="1200" dirty="0" err="1">
                <a:sym typeface="Wingdings" panose="05000000000000000000" pitchFamily="2" charset="2"/>
                <a:hlinkClick r:id="rId5"/>
              </a:rPr>
              <a:t>vss</a:t>
            </a:r>
            <a:r>
              <a:rPr lang="en-US" sz="1200" dirty="0">
                <a:sym typeface="Wingdings" panose="05000000000000000000" pitchFamily="2" charset="2"/>
                <a:hlinkClick r:id="rId5"/>
              </a:rPr>
              <a:t>-</a:t>
            </a:r>
            <a:r>
              <a:rPr lang="en-US" sz="1200" dirty="0" err="1">
                <a:sym typeface="Wingdings" panose="05000000000000000000" pitchFamily="2" charset="2"/>
                <a:hlinkClick r:id="rId5"/>
              </a:rPr>
              <a:t>gui</a:t>
            </a:r>
            <a:r>
              <a:rPr lang="en-US" sz="1200" dirty="0">
                <a:sym typeface="Wingdings" panose="05000000000000000000" pitchFamily="2" charset="2"/>
                <a:hlinkClick r:id="rId5"/>
              </a:rPr>
              <a:t>-tool (ZF Group)</a:t>
            </a:r>
            <a:endParaRPr lang="en-US" sz="1200" dirty="0">
              <a:sym typeface="Wingdings" panose="05000000000000000000" pitchFamily="2" charset="2"/>
            </a:endParaRPr>
          </a:p>
          <a:p>
            <a:pPr lvl="2">
              <a:spcBef>
                <a:spcPts val="1000"/>
              </a:spcBef>
            </a:pPr>
            <a:r>
              <a:rPr lang="en-US" sz="1200" dirty="0">
                <a:sym typeface="Wingdings" panose="05000000000000000000" pitchFamily="2" charset="2"/>
                <a:hlinkClick r:id="rId6"/>
              </a:rPr>
              <a:t>application-framework (Vector Informatik)</a:t>
            </a:r>
            <a:endParaRPr lang="en-US" sz="1200" dirty="0">
              <a:sym typeface="Wingdings" panose="05000000000000000000" pitchFamily="2" charset="2"/>
            </a:endParaRPr>
          </a:p>
          <a:p>
            <a:pPr lvl="1">
              <a:spcBef>
                <a:spcPts val="1000"/>
              </a:spcBef>
              <a:buFont typeface="Wingdings 3" panose="05040102010807070707" pitchFamily="18" charset="2"/>
              <a:buChar char="u"/>
            </a:pPr>
            <a:r>
              <a:rPr lang="en-US" sz="1200" dirty="0">
                <a:sym typeface="Wingdings" panose="05000000000000000000" pitchFamily="2" charset="2"/>
              </a:rPr>
              <a:t>Migration to GitHub and Application Framework </a:t>
            </a:r>
            <a:r>
              <a:rPr lang="en-US" sz="1200" dirty="0" err="1">
                <a:sym typeface="Wingdings" panose="05000000000000000000" pitchFamily="2" charset="2"/>
              </a:rPr>
              <a:t>rc</a:t>
            </a:r>
            <a:r>
              <a:rPr lang="en-US" sz="1200" dirty="0">
                <a:sym typeface="Wingdings" panose="05000000000000000000" pitchFamily="2" charset="2"/>
              </a:rPr>
              <a:t> 0.6.0</a:t>
            </a:r>
          </a:p>
          <a:p>
            <a:pPr lvl="1">
              <a:spcBef>
                <a:spcPts val="1000"/>
              </a:spcBef>
              <a:buChar char="u"/>
            </a:pPr>
            <a:r>
              <a:rPr lang="en-US" sz="1200" dirty="0">
                <a:sym typeface="Wingdings" panose="05000000000000000000" pitchFamily="2" charset="2"/>
              </a:rPr>
              <a:t>Extended presentation with live demo at </a:t>
            </a:r>
            <a:r>
              <a:rPr lang="en-US" sz="1200" dirty="0" err="1">
                <a:sym typeface="Wingdings" panose="05000000000000000000" pitchFamily="2" charset="2"/>
              </a:rPr>
              <a:t>Eclipse.SDV</a:t>
            </a:r>
            <a:r>
              <a:rPr lang="en-US" sz="1200" dirty="0">
                <a:sym typeface="Wingdings" panose="05000000000000000000" pitchFamily="2" charset="2"/>
              </a:rPr>
              <a:t> Community Days in </a:t>
            </a:r>
            <a:r>
              <a:rPr lang="en-US" sz="1200" dirty="0" err="1">
                <a:sym typeface="Wingdings" panose="05000000000000000000" pitchFamily="2" charset="2"/>
              </a:rPr>
              <a:t>Gifhorn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</a:p>
          <a:p>
            <a:pPr lvl="1" defTabSz="268288">
              <a:spcBef>
                <a:spcPts val="1000"/>
              </a:spcBef>
              <a:buNone/>
            </a:pPr>
            <a:r>
              <a:rPr lang="en-US" sz="1200" dirty="0">
                <a:sym typeface="Wingdings" panose="05000000000000000000" pitchFamily="2" charset="2"/>
              </a:rPr>
              <a:t>	</a:t>
            </a:r>
            <a:r>
              <a:rPr lang="en-US" sz="1200" dirty="0">
                <a:sym typeface="Wingdings" panose="05000000000000000000" pitchFamily="2" charset="2"/>
                <a:hlinkClick r:id="rId7"/>
              </a:rPr>
              <a:t>Slides</a:t>
            </a:r>
            <a:r>
              <a:rPr lang="en-US" sz="1200" dirty="0">
                <a:sym typeface="Wingdings" panose="05000000000000000000" pitchFamily="2" charset="2"/>
              </a:rPr>
              <a:t> and </a:t>
            </a:r>
            <a:r>
              <a:rPr lang="en-US" sz="1200" dirty="0">
                <a:sym typeface="Wingdings" panose="05000000000000000000" pitchFamily="2" charset="2"/>
                <a:hlinkClick r:id="rId8"/>
              </a:rPr>
              <a:t>recording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</a:p>
          <a:p>
            <a:pPr lvl="1" defTabSz="268288">
              <a:spcBef>
                <a:spcPts val="1000"/>
              </a:spcBef>
              <a:buChar char="u"/>
            </a:pPr>
            <a:r>
              <a:rPr lang="en-US" sz="1200" dirty="0"/>
              <a:t>Interview about general motivation for this project.</a:t>
            </a:r>
          </a:p>
          <a:p>
            <a:pPr lvl="1" defTabSz="268288">
              <a:spcBef>
                <a:spcPts val="1000"/>
              </a:spcBef>
              <a:buNone/>
            </a:pPr>
            <a:r>
              <a:rPr lang="en-US" sz="1200" dirty="0"/>
              <a:t>	</a:t>
            </a:r>
            <a:r>
              <a:rPr lang="en-US" sz="1200" dirty="0">
                <a:hlinkClick r:id="rId9"/>
              </a:rPr>
              <a:t>Recording</a:t>
            </a:r>
            <a:endParaRPr lang="en-US" sz="1200" dirty="0"/>
          </a:p>
          <a:p>
            <a:pPr lvl="1" defTabSz="268288">
              <a:spcBef>
                <a:spcPts val="1000"/>
              </a:spcBef>
              <a:buChar char="u"/>
            </a:pPr>
            <a:r>
              <a:rPr lang="en-US" sz="1200" dirty="0"/>
              <a:t>Issue of Shifting Gears with SDV webinar with a detailed Application Framework tutorial.</a:t>
            </a:r>
          </a:p>
          <a:p>
            <a:pPr lvl="1" defTabSz="268288">
              <a:spcBef>
                <a:spcPts val="1000"/>
              </a:spcBef>
              <a:buNone/>
            </a:pPr>
            <a:r>
              <a:rPr lang="en-US" sz="1200" dirty="0"/>
              <a:t>	</a:t>
            </a:r>
            <a:r>
              <a:rPr lang="en-US" sz="1200" dirty="0">
                <a:hlinkClick r:id="rId10"/>
              </a:rPr>
              <a:t>Recording</a:t>
            </a:r>
            <a:endParaRPr lang="en-US" sz="1200" dirty="0"/>
          </a:p>
          <a:p>
            <a:pPr lvl="1" defTabSz="268288">
              <a:spcBef>
                <a:spcPts val="1000"/>
              </a:spcBef>
              <a:buChar char="u"/>
            </a:pPr>
            <a:r>
              <a:rPr lang="en-US" sz="1200" dirty="0"/>
              <a:t>Application Framework </a:t>
            </a:r>
            <a:r>
              <a:rPr lang="en-US" sz="1200" dirty="0" err="1"/>
              <a:t>rc</a:t>
            </a:r>
            <a:r>
              <a:rPr lang="en-US" sz="1200" dirty="0"/>
              <a:t> 0.7.0 with several improvements and new features.</a:t>
            </a:r>
          </a:p>
          <a:p>
            <a:pPr lvl="1" defTabSz="268288">
              <a:spcBef>
                <a:spcPts val="1000"/>
              </a:spcBef>
              <a:buChar char="u"/>
            </a:pPr>
            <a:r>
              <a:rPr lang="en-US" sz="1200" dirty="0"/>
              <a:t>Contribution of blueprint project and its variations.</a:t>
            </a:r>
          </a:p>
          <a:p>
            <a:pPr lvl="1" defTabSz="268288">
              <a:spcBef>
                <a:spcPts val="1000"/>
              </a:spcBef>
              <a:buChar char="u"/>
            </a:pPr>
            <a:r>
              <a:rPr lang="en-US" sz="1200" dirty="0"/>
              <a:t>Presentation at </a:t>
            </a:r>
            <a:r>
              <a:rPr lang="en-US" sz="1200" dirty="0" err="1"/>
              <a:t>Eclipse.SDV</a:t>
            </a:r>
            <a:r>
              <a:rPr lang="en-US" sz="1200" dirty="0"/>
              <a:t> Community Days in Bonn.</a:t>
            </a:r>
          </a:p>
          <a:p>
            <a:pPr>
              <a:buNone/>
            </a:pPr>
            <a:br>
              <a:rPr lang="en-US" sz="1200" u="sng" dirty="0"/>
            </a:br>
            <a:endParaRPr lang="en-US" sz="1200" u="sng" dirty="0"/>
          </a:p>
          <a:p>
            <a:pPr>
              <a:buNone/>
            </a:pPr>
            <a:endParaRPr lang="en-US" sz="1200" u="sng" dirty="0"/>
          </a:p>
          <a:p>
            <a:pPr>
              <a:buNone/>
            </a:pPr>
            <a:endParaRPr lang="en-US" sz="1200" u="sng" dirty="0"/>
          </a:p>
          <a:p>
            <a:pPr>
              <a:buNone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729BFA-2D13-0537-B1E3-054E5BEBE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Eclipse Automotive API Framework project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6A7E1C-6393-3446-9F1F-86FC2AEB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About</a:t>
            </a:r>
            <a:endParaRPr lang="en-US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7329EBBB-57B1-E246-AFB3-938082C9D2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33" y="1260000"/>
            <a:ext cx="1691267" cy="966438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66A63F5-322F-EC10-245A-7502EA78C58A}"/>
              </a:ext>
            </a:extLst>
          </p:cNvPr>
          <p:cNvCxnSpPr>
            <a:cxnSpLocks/>
          </p:cNvCxnSpPr>
          <p:nvPr/>
        </p:nvCxnSpPr>
        <p:spPr>
          <a:xfrm>
            <a:off x="8438848" y="1320511"/>
            <a:ext cx="0" cy="461636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aute 6">
            <a:extLst>
              <a:ext uri="{FF2B5EF4-FFF2-40B4-BE49-F238E27FC236}">
                <a16:creationId xmlns:a16="http://schemas.microsoft.com/office/drawing/2014/main" id="{ED0204C6-3019-2820-6EA5-4F64B8695532}"/>
              </a:ext>
            </a:extLst>
          </p:cNvPr>
          <p:cNvSpPr/>
          <p:nvPr/>
        </p:nvSpPr>
        <p:spPr>
          <a:xfrm>
            <a:off x="8297532" y="1260000"/>
            <a:ext cx="282632" cy="27608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5365939-DFCD-A3D6-2CDF-E6FBD95238E9}"/>
              </a:ext>
            </a:extLst>
          </p:cNvPr>
          <p:cNvCxnSpPr>
            <a:cxnSpLocks/>
          </p:cNvCxnSpPr>
          <p:nvPr/>
        </p:nvCxnSpPr>
        <p:spPr>
          <a:xfrm>
            <a:off x="8438848" y="6031009"/>
            <a:ext cx="0" cy="3877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aute 12">
            <a:extLst>
              <a:ext uri="{FF2B5EF4-FFF2-40B4-BE49-F238E27FC236}">
                <a16:creationId xmlns:a16="http://schemas.microsoft.com/office/drawing/2014/main" id="{F77F347A-848B-B70A-62BA-38BB325E28AE}"/>
              </a:ext>
            </a:extLst>
          </p:cNvPr>
          <p:cNvSpPr/>
          <p:nvPr/>
        </p:nvSpPr>
        <p:spPr>
          <a:xfrm>
            <a:off x="8291441" y="5798835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F38F451-4887-2676-6527-5FB9205A616B}"/>
              </a:ext>
            </a:extLst>
          </p:cNvPr>
          <p:cNvSpPr txBox="1"/>
          <p:nvPr/>
        </p:nvSpPr>
        <p:spPr>
          <a:xfrm>
            <a:off x="8586255" y="5813765"/>
            <a:ext cx="1064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Today</a:t>
            </a:r>
            <a:endParaRPr lang="de-DE" sz="1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58FC8CA-D7C2-FF49-2E34-42D94206FECA}"/>
              </a:ext>
            </a:extLst>
          </p:cNvPr>
          <p:cNvSpPr txBox="1"/>
          <p:nvPr/>
        </p:nvSpPr>
        <p:spPr>
          <a:xfrm>
            <a:off x="8574073" y="1274930"/>
            <a:ext cx="1064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Q2/2024</a:t>
            </a:r>
            <a:endParaRPr lang="de-DE" sz="1000" dirty="0"/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id="{0C2BEFB1-C061-2AC2-2363-065396B4A90F}"/>
              </a:ext>
            </a:extLst>
          </p:cNvPr>
          <p:cNvSpPr/>
          <p:nvPr/>
        </p:nvSpPr>
        <p:spPr>
          <a:xfrm>
            <a:off x="8297532" y="1674000"/>
            <a:ext cx="282632" cy="27608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1916364-308E-A8AA-F961-847DFF4AE7A6}"/>
              </a:ext>
            </a:extLst>
          </p:cNvPr>
          <p:cNvSpPr txBox="1"/>
          <p:nvPr/>
        </p:nvSpPr>
        <p:spPr>
          <a:xfrm>
            <a:off x="8574073" y="1688930"/>
            <a:ext cx="1064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Q1/2025</a:t>
            </a:r>
            <a:endParaRPr lang="de-DE" sz="1000" dirty="0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id="{651E0AA7-6645-585B-E2E0-65BC5854F197}"/>
              </a:ext>
            </a:extLst>
          </p:cNvPr>
          <p:cNvSpPr/>
          <p:nvPr/>
        </p:nvSpPr>
        <p:spPr>
          <a:xfrm>
            <a:off x="8294616" y="3386918"/>
            <a:ext cx="282632" cy="27608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D7EE1A-BB24-38B3-E910-56E31E4872D0}"/>
              </a:ext>
            </a:extLst>
          </p:cNvPr>
          <p:cNvSpPr txBox="1"/>
          <p:nvPr/>
        </p:nvSpPr>
        <p:spPr>
          <a:xfrm>
            <a:off x="8571157" y="3401848"/>
            <a:ext cx="1064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Q2/2025</a:t>
            </a:r>
            <a:endParaRPr lang="de-DE" sz="1000" dirty="0"/>
          </a:p>
        </p:txBody>
      </p:sp>
      <p:sp>
        <p:nvSpPr>
          <p:cNvPr id="20" name="Raute 19">
            <a:extLst>
              <a:ext uri="{FF2B5EF4-FFF2-40B4-BE49-F238E27FC236}">
                <a16:creationId xmlns:a16="http://schemas.microsoft.com/office/drawing/2014/main" id="{4C3DA09F-D087-2B6E-E4C4-221922A93424}"/>
              </a:ext>
            </a:extLst>
          </p:cNvPr>
          <p:cNvSpPr/>
          <p:nvPr/>
        </p:nvSpPr>
        <p:spPr>
          <a:xfrm>
            <a:off x="8291182" y="4787952"/>
            <a:ext cx="282632" cy="27608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FE5AB28-D9C3-7282-94D3-F259F7C398AF}"/>
              </a:ext>
            </a:extLst>
          </p:cNvPr>
          <p:cNvSpPr txBox="1"/>
          <p:nvPr/>
        </p:nvSpPr>
        <p:spPr>
          <a:xfrm>
            <a:off x="8567723" y="4802882"/>
            <a:ext cx="1064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Q4/2025</a:t>
            </a:r>
            <a:endParaRPr lang="de-DE" sz="1000" dirty="0"/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B2CB3872-A14B-B5D0-6F4A-64AD4CFE16F6}"/>
              </a:ext>
            </a:extLst>
          </p:cNvPr>
          <p:cNvSpPr/>
          <p:nvPr/>
        </p:nvSpPr>
        <p:spPr>
          <a:xfrm>
            <a:off x="8300189" y="5294986"/>
            <a:ext cx="282632" cy="276082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BCEDDB9-AE85-D2A2-AFDA-B4EDDC928D96}"/>
              </a:ext>
            </a:extLst>
          </p:cNvPr>
          <p:cNvSpPr txBox="1"/>
          <p:nvPr/>
        </p:nvSpPr>
        <p:spPr>
          <a:xfrm>
            <a:off x="8576730" y="5309916"/>
            <a:ext cx="1064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Q1/2026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437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D49D4-D6FF-B683-861E-B3EEADF1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D4CA0D-2384-5A79-9E8A-6E24296131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a nutshell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049C42-8E63-3472-7870-22206DF8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About</a:t>
            </a:r>
            <a:endParaRPr lang="en-US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2AF51740-6409-97D3-5E8A-4E48D2A8C22A}"/>
              </a:ext>
            </a:extLst>
          </p:cNvPr>
          <p:cNvSpPr txBox="1">
            <a:spLocks/>
          </p:cNvSpPr>
          <p:nvPr/>
        </p:nvSpPr>
        <p:spPr>
          <a:xfrm>
            <a:off x="665999" y="1260000"/>
            <a:ext cx="10952259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>
                <a:sym typeface="Wingdings" panose="05000000000000000000" pitchFamily="2" charset="2"/>
              </a:rPr>
              <a:t>The Application Framework is a compile-time solution for lower-layer independent design/implementation/test of distributed applications.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>
                <a:sym typeface="Wingdings" panose="05000000000000000000" pitchFamily="2" charset="2"/>
              </a:rPr>
              <a:t>It is best described by a thin, modeled and generated layer in the µP stack but also the workflow and tool to configure it.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>
                <a:sym typeface="Wingdings" panose="05000000000000000000" pitchFamily="2" charset="2"/>
              </a:rPr>
              <a:t>Text-based user experience through Configuration as Code and CLI tool. Ready for CI/CD and AI agentic workflows.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>
                <a:sym typeface="Wingdings" panose="05000000000000000000" pitchFamily="2" charset="2"/>
              </a:rPr>
              <a:t>An application can consist of 1..N executables with 1..M app-modules each.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>
                <a:sym typeface="Wingdings" panose="05000000000000000000" pitchFamily="2" charset="2"/>
              </a:rPr>
              <a:t>VSS is one possible input format. The VSS GUI tool allows to create custom signal catalogues.</a:t>
            </a: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F576D2E0-EFAC-D2C5-5174-116ACF737E87}"/>
              </a:ext>
            </a:extLst>
          </p:cNvPr>
          <p:cNvSpPr txBox="1">
            <a:spLocks/>
          </p:cNvSpPr>
          <p:nvPr/>
        </p:nvSpPr>
        <p:spPr>
          <a:xfrm>
            <a:off x="149298" y="4141569"/>
            <a:ext cx="2620217" cy="503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>
                <a:solidFill>
                  <a:srgbClr val="B70032"/>
                </a:solidFill>
                <a:sym typeface="Wingdings" panose="05000000000000000000" pitchFamily="2" charset="2"/>
              </a:rPr>
              <a:t>Control module </a:t>
            </a:r>
            <a:r>
              <a:rPr lang="en-US" sz="1050">
                <a:sym typeface="Wingdings" panose="05000000000000000000" pitchFamily="2" charset="2"/>
              </a:rPr>
              <a:t>covers runtime, execution, logging, error handling on executable-level.</a:t>
            </a:r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E18E943A-A9C1-6F7E-AD6E-84CE92EA98D5}"/>
              </a:ext>
            </a:extLst>
          </p:cNvPr>
          <p:cNvSpPr txBox="1">
            <a:spLocks/>
          </p:cNvSpPr>
          <p:nvPr/>
        </p:nvSpPr>
        <p:spPr>
          <a:xfrm>
            <a:off x="9348106" y="5280193"/>
            <a:ext cx="2843893" cy="63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 dirty="0">
                <a:solidFill>
                  <a:srgbClr val="B70032"/>
                </a:solidFill>
                <a:sym typeface="Wingdings" panose="05000000000000000000" pitchFamily="2" charset="2"/>
              </a:rPr>
              <a:t>Fast prototyping</a:t>
            </a:r>
            <a:r>
              <a:rPr lang="en-US" sz="1050" dirty="0">
                <a:sym typeface="Wingdings" panose="05000000000000000000" pitchFamily="2" charset="2"/>
              </a:rPr>
              <a:t> of distributed applications within minutes.</a:t>
            </a:r>
          </a:p>
          <a:p>
            <a:pPr marL="0" lvl="1" indent="0">
              <a:buNone/>
            </a:pPr>
            <a:r>
              <a:rPr lang="en-US" sz="1050" dirty="0">
                <a:solidFill>
                  <a:srgbClr val="B70032"/>
                </a:solidFill>
                <a:sym typeface="Wingdings" panose="05000000000000000000" pitchFamily="2" charset="2"/>
              </a:rPr>
              <a:t>Pre-integration</a:t>
            </a:r>
            <a:r>
              <a:rPr lang="en-US" sz="1050" dirty="0">
                <a:sym typeface="Wingdings" panose="05000000000000000000" pitchFamily="2" charset="2"/>
              </a:rPr>
              <a:t> and SIL tests via SIL Kit.</a:t>
            </a:r>
            <a:br>
              <a:rPr lang="en-US" sz="1050" dirty="0">
                <a:sym typeface="Wingdings" panose="05000000000000000000" pitchFamily="2" charset="2"/>
              </a:rPr>
            </a:br>
            <a:r>
              <a:rPr lang="en-US" sz="1050" dirty="0">
                <a:sym typeface="Wingdings" panose="05000000000000000000" pitchFamily="2" charset="2"/>
              </a:rPr>
              <a:t>Production system based on qualified communication middleware.</a:t>
            </a:r>
            <a:br>
              <a:rPr lang="en-US" sz="1050" dirty="0">
                <a:sym typeface="Wingdings" panose="05000000000000000000" pitchFamily="2" charset="2"/>
              </a:rPr>
            </a:br>
            <a:endParaRPr lang="en-US" sz="1050" dirty="0">
              <a:sym typeface="Wingdings" panose="05000000000000000000" pitchFamily="2" charset="2"/>
            </a:endParaRP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C449F511-88C9-146F-FFB8-2D2938DB6976}"/>
              </a:ext>
            </a:extLst>
          </p:cNvPr>
          <p:cNvSpPr txBox="1">
            <a:spLocks/>
          </p:cNvSpPr>
          <p:nvPr/>
        </p:nvSpPr>
        <p:spPr>
          <a:xfrm>
            <a:off x="139402" y="5319771"/>
            <a:ext cx="2620217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>
                <a:sym typeface="Wingdings" panose="05000000000000000000" pitchFamily="2" charset="2"/>
              </a:rPr>
              <a:t>Lower-layer API gets </a:t>
            </a:r>
            <a:r>
              <a:rPr lang="en-US" sz="1050">
                <a:solidFill>
                  <a:srgbClr val="B70032"/>
                </a:solidFill>
                <a:sym typeface="Wingdings" panose="05000000000000000000" pitchFamily="2" charset="2"/>
              </a:rPr>
              <a:t>abstracted</a:t>
            </a:r>
            <a:r>
              <a:rPr lang="en-US" sz="1050">
                <a:sym typeface="Wingdings" panose="05000000000000000000" pitchFamily="2" charset="2"/>
              </a:rPr>
              <a:t> by dedicated middleware modules. This facilitates an easy exchange.</a:t>
            </a: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78487C51-C497-AEF2-48FB-F025346C8535}"/>
              </a:ext>
            </a:extLst>
          </p:cNvPr>
          <p:cNvSpPr txBox="1">
            <a:spLocks/>
          </p:cNvSpPr>
          <p:nvPr/>
        </p:nvSpPr>
        <p:spPr>
          <a:xfrm>
            <a:off x="9348107" y="3573937"/>
            <a:ext cx="2843893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>
                <a:sym typeface="Wingdings" panose="05000000000000000000" pitchFamily="2" charset="2"/>
              </a:rPr>
              <a:t>Wiring of app-modules and platform modules takes place via configuration </a:t>
            </a:r>
            <a:br>
              <a:rPr lang="en-US" sz="1050">
                <a:sym typeface="Wingdings" panose="05000000000000000000" pitchFamily="2" charset="2"/>
              </a:rPr>
            </a:br>
            <a:r>
              <a:rPr lang="en-US" sz="1050">
                <a:sym typeface="Wingdings" panose="05000000000000000000" pitchFamily="2" charset="2"/>
              </a:rPr>
              <a:t>at system </a:t>
            </a:r>
            <a:r>
              <a:rPr lang="en-US" sz="1050">
                <a:solidFill>
                  <a:srgbClr val="B70032"/>
                </a:solidFill>
                <a:sym typeface="Wingdings" panose="05000000000000000000" pitchFamily="2" charset="2"/>
              </a:rPr>
              <a:t>compile-time</a:t>
            </a:r>
            <a:r>
              <a:rPr lang="en-US" sz="105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410BA87C-E7F3-22E5-A2C7-29F8F892A8BB}"/>
              </a:ext>
            </a:extLst>
          </p:cNvPr>
          <p:cNvSpPr txBox="1">
            <a:spLocks/>
          </p:cNvSpPr>
          <p:nvPr/>
        </p:nvSpPr>
        <p:spPr>
          <a:xfrm>
            <a:off x="9348107" y="4659515"/>
            <a:ext cx="2843893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>
                <a:sym typeface="Wingdings" panose="05000000000000000000" pitchFamily="2" charset="2"/>
              </a:rPr>
              <a:t>VAF can be used to realize a platform gateway, i.e., to realize a </a:t>
            </a:r>
            <a:r>
              <a:rPr lang="en-US" sz="1050">
                <a:solidFill>
                  <a:srgbClr val="B70032"/>
                </a:solidFill>
                <a:sym typeface="Wingdings" panose="05000000000000000000" pitchFamily="2" charset="2"/>
              </a:rPr>
              <a:t>stable contract</a:t>
            </a:r>
            <a:r>
              <a:rPr lang="en-US" sz="105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D252A68E-DFDF-96FD-33C6-BF0C8F9966D9}"/>
              </a:ext>
            </a:extLst>
          </p:cNvPr>
          <p:cNvSpPr txBox="1">
            <a:spLocks/>
          </p:cNvSpPr>
          <p:nvPr/>
        </p:nvSpPr>
        <p:spPr>
          <a:xfrm>
            <a:off x="139401" y="2873223"/>
            <a:ext cx="2620218" cy="65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>
                <a:sym typeface="Wingdings" panose="05000000000000000000" pitchFamily="2" charset="2"/>
              </a:rPr>
              <a:t>Communication between app-modules is of central interest. API is </a:t>
            </a:r>
            <a:r>
              <a:rPr lang="en-US" sz="1050">
                <a:solidFill>
                  <a:srgbClr val="B70032"/>
                </a:solidFill>
                <a:sym typeface="Wingdings" panose="05000000000000000000" pitchFamily="2" charset="2"/>
              </a:rPr>
              <a:t>identical</a:t>
            </a:r>
            <a:r>
              <a:rPr lang="en-US" sz="1050">
                <a:sym typeface="Wingdings" panose="05000000000000000000" pitchFamily="2" charset="2"/>
              </a:rPr>
              <a:t> for executable-internal and external communication.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3E65CC43-985C-1CEC-DC31-89B4D404D237}"/>
              </a:ext>
            </a:extLst>
          </p:cNvPr>
          <p:cNvSpPr txBox="1">
            <a:spLocks/>
          </p:cNvSpPr>
          <p:nvPr/>
        </p:nvSpPr>
        <p:spPr>
          <a:xfrm>
            <a:off x="9348107" y="2873223"/>
            <a:ext cx="2843893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8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4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0" indent="-216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050">
                <a:sym typeface="Wingdings" panose="05000000000000000000" pitchFamily="2" charset="2"/>
              </a:rPr>
              <a:t>Modularized application logic. </a:t>
            </a:r>
            <a:r>
              <a:rPr lang="en-US" sz="1050">
                <a:solidFill>
                  <a:srgbClr val="B70032"/>
                </a:solidFill>
                <a:sym typeface="Wingdings" panose="05000000000000000000" pitchFamily="2" charset="2"/>
              </a:rPr>
              <a:t>App-modules</a:t>
            </a:r>
            <a:r>
              <a:rPr lang="en-US" sz="1050">
                <a:sym typeface="Wingdings" panose="05000000000000000000" pitchFamily="2" charset="2"/>
              </a:rPr>
              <a:t> facilitate work split and do not depend on lower layer middleware.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655B45E-5606-8007-3B0D-D73F69F5E7CA}"/>
              </a:ext>
            </a:extLst>
          </p:cNvPr>
          <p:cNvGrpSpPr/>
          <p:nvPr/>
        </p:nvGrpSpPr>
        <p:grpSpPr>
          <a:xfrm>
            <a:off x="2960475" y="3324887"/>
            <a:ext cx="6756716" cy="2449936"/>
            <a:chOff x="663710" y="4155237"/>
            <a:chExt cx="6756716" cy="2449936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DDCF5A38-FC2A-14E0-33F2-2B43797FFF6C}"/>
                </a:ext>
              </a:extLst>
            </p:cNvPr>
            <p:cNvSpPr/>
            <p:nvPr/>
          </p:nvSpPr>
          <p:spPr>
            <a:xfrm>
              <a:off x="663710" y="4155237"/>
              <a:ext cx="5069235" cy="19066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800">
                  <a:solidFill>
                    <a:schemeClr val="tx1"/>
                  </a:solidFill>
                </a:rPr>
                <a:t>Application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F51B331B-C000-476F-8B95-9208E5DC5A27}"/>
                </a:ext>
              </a:extLst>
            </p:cNvPr>
            <p:cNvSpPr/>
            <p:nvPr/>
          </p:nvSpPr>
          <p:spPr>
            <a:xfrm>
              <a:off x="1209515" y="4567034"/>
              <a:ext cx="1080000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App-module I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DF8B0576-2D34-A0C5-866E-E566E78D93FC}"/>
                </a:ext>
              </a:extLst>
            </p:cNvPr>
            <p:cNvSpPr/>
            <p:nvPr/>
          </p:nvSpPr>
          <p:spPr>
            <a:xfrm>
              <a:off x="2591652" y="4571398"/>
              <a:ext cx="1080000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App-module II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B0C30698-27B8-96F7-FE17-8107682DFD83}"/>
                </a:ext>
              </a:extLst>
            </p:cNvPr>
            <p:cNvSpPr/>
            <p:nvPr/>
          </p:nvSpPr>
          <p:spPr>
            <a:xfrm>
              <a:off x="4419089" y="4571854"/>
              <a:ext cx="1015633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App-module III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A9B461AC-7F17-0C8E-F540-61EE95F3DFDD}"/>
                </a:ext>
              </a:extLst>
            </p:cNvPr>
            <p:cNvSpPr/>
            <p:nvPr/>
          </p:nvSpPr>
          <p:spPr>
            <a:xfrm>
              <a:off x="1103779" y="5534969"/>
              <a:ext cx="1324704" cy="360000"/>
            </a:xfrm>
            <a:prstGeom prst="rect">
              <a:avLst/>
            </a:prstGeom>
            <a:solidFill>
              <a:srgbClr val="DADE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Middleware abstraction module (SIL Kit)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C49AD420-3AC9-CF67-E6A9-00F89F85EF99}"/>
                </a:ext>
              </a:extLst>
            </p:cNvPr>
            <p:cNvSpPr/>
            <p:nvPr/>
          </p:nvSpPr>
          <p:spPr>
            <a:xfrm rot="16200000">
              <a:off x="256473" y="5117428"/>
              <a:ext cx="1332000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Control module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F9C8C85A-FC01-70AD-A235-95762D25D951}"/>
                </a:ext>
              </a:extLst>
            </p:cNvPr>
            <p:cNvSpPr/>
            <p:nvPr/>
          </p:nvSpPr>
          <p:spPr>
            <a:xfrm>
              <a:off x="749435" y="4502976"/>
              <a:ext cx="3072527" cy="1447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19F36E7-DE6A-ED84-897F-77A7B600B2F6}"/>
                </a:ext>
              </a:extLst>
            </p:cNvPr>
            <p:cNvSpPr/>
            <p:nvPr/>
          </p:nvSpPr>
          <p:spPr>
            <a:xfrm>
              <a:off x="3915512" y="4500050"/>
              <a:ext cx="1735193" cy="14470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EEFCBEC1-C426-5B7E-2623-D54ED3DBB79F}"/>
                </a:ext>
              </a:extLst>
            </p:cNvPr>
            <p:cNvSpPr/>
            <p:nvPr/>
          </p:nvSpPr>
          <p:spPr>
            <a:xfrm>
              <a:off x="3597481" y="4182288"/>
              <a:ext cx="658150" cy="261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Executables</a:t>
              </a:r>
            </a:p>
          </p:txBody>
        </p:sp>
        <p:cxnSp>
          <p:nvCxnSpPr>
            <p:cNvPr id="55" name="Gerade Verbindung mit Pfeil 30">
              <a:extLst>
                <a:ext uri="{FF2B5EF4-FFF2-40B4-BE49-F238E27FC236}">
                  <a16:creationId xmlns:a16="http://schemas.microsoft.com/office/drawing/2014/main" id="{0CC35101-C10A-AF41-8307-4AD8879EF62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31513" y="4329752"/>
              <a:ext cx="202080" cy="170298"/>
            </a:xfrm>
            <a:prstGeom prst="bentConnector3">
              <a:avLst>
                <a:gd name="adj1" fmla="val 10065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30">
              <a:extLst>
                <a:ext uri="{FF2B5EF4-FFF2-40B4-BE49-F238E27FC236}">
                  <a16:creationId xmlns:a16="http://schemas.microsoft.com/office/drawing/2014/main" id="{CBFED5E0-1B27-2028-8AA0-942E0BA61B5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319519" y="4329752"/>
              <a:ext cx="202080" cy="170298"/>
            </a:xfrm>
            <a:prstGeom prst="bentConnector3">
              <a:avLst>
                <a:gd name="adj1" fmla="val 10065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33C89992-5AD5-B60E-DDBA-949E5997EE4E}"/>
                </a:ext>
              </a:extLst>
            </p:cNvPr>
            <p:cNvSpPr/>
            <p:nvPr/>
          </p:nvSpPr>
          <p:spPr>
            <a:xfrm>
              <a:off x="4300087" y="5516940"/>
              <a:ext cx="1253639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Middleware abstraction module (*)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95658C89-CA6C-D67B-6530-C072394146C3}"/>
                </a:ext>
              </a:extLst>
            </p:cNvPr>
            <p:cNvSpPr/>
            <p:nvPr/>
          </p:nvSpPr>
          <p:spPr>
            <a:xfrm>
              <a:off x="2498462" y="5534969"/>
              <a:ext cx="1253639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Middleware abstraction module (*)</a:t>
              </a:r>
            </a:p>
          </p:txBody>
        </p: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2A2405FD-6D5B-8D1D-A5A3-97C3C7539238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H="1">
              <a:off x="1730599" y="5894969"/>
              <a:ext cx="0" cy="3312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2FEE0308-5566-1920-CB38-4689EDE23AFE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3125282" y="5894969"/>
              <a:ext cx="0" cy="3312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E355FF2F-CAC0-0104-9430-A821539B698E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flipH="1">
              <a:off x="4912910" y="5876940"/>
              <a:ext cx="0" cy="342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8D8976D4-3B80-AEB6-5078-4028DB7C6916}"/>
                </a:ext>
              </a:extLst>
            </p:cNvPr>
            <p:cNvSpPr/>
            <p:nvPr/>
          </p:nvSpPr>
          <p:spPr>
            <a:xfrm>
              <a:off x="972034" y="5960938"/>
              <a:ext cx="658150" cy="17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SIL Kit API</a:t>
              </a:r>
            </a:p>
          </p:txBody>
        </p: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7FE3025D-B4AA-61D5-0CC5-5FF584DA0E0D}"/>
                </a:ext>
              </a:extLst>
            </p:cNvPr>
            <p:cNvCxnSpPr>
              <a:cxnSpLocks/>
              <a:stCxn id="47" idx="1"/>
              <a:endCxn id="46" idx="3"/>
            </p:cNvCxnSpPr>
            <p:nvPr/>
          </p:nvCxnSpPr>
          <p:spPr>
            <a:xfrm flipH="1" flipV="1">
              <a:off x="2289515" y="4729034"/>
              <a:ext cx="3021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4F6B3FD2-0086-8039-FF56-CD5224114157}"/>
                </a:ext>
              </a:extLst>
            </p:cNvPr>
            <p:cNvCxnSpPr>
              <a:cxnSpLocks/>
              <a:stCxn id="49" idx="0"/>
              <a:endCxn id="46" idx="2"/>
            </p:cNvCxnSpPr>
            <p:nvPr/>
          </p:nvCxnSpPr>
          <p:spPr>
            <a:xfrm flipH="1" flipV="1">
              <a:off x="1749515" y="4891034"/>
              <a:ext cx="0" cy="6439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C6C2C88C-3F8C-DD19-98BB-E2197C750552}"/>
                </a:ext>
              </a:extLst>
            </p:cNvPr>
            <p:cNvCxnSpPr>
              <a:cxnSpLocks/>
              <a:stCxn id="58" idx="0"/>
              <a:endCxn id="47" idx="2"/>
            </p:cNvCxnSpPr>
            <p:nvPr/>
          </p:nvCxnSpPr>
          <p:spPr>
            <a:xfrm flipV="1">
              <a:off x="3125282" y="4895398"/>
              <a:ext cx="6370" cy="6395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BFA5BD41-CE76-2652-7F47-5061A99D6A64}"/>
                </a:ext>
              </a:extLst>
            </p:cNvPr>
            <p:cNvCxnSpPr>
              <a:cxnSpLocks/>
              <a:stCxn id="57" idx="0"/>
              <a:endCxn id="48" idx="2"/>
            </p:cNvCxnSpPr>
            <p:nvPr/>
          </p:nvCxnSpPr>
          <p:spPr>
            <a:xfrm flipH="1" flipV="1">
              <a:off x="4926906" y="4895854"/>
              <a:ext cx="1" cy="6210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6BC10CAE-B111-3978-C22A-DE55D5F76E4E}"/>
                </a:ext>
              </a:extLst>
            </p:cNvPr>
            <p:cNvSpPr/>
            <p:nvPr/>
          </p:nvSpPr>
          <p:spPr>
            <a:xfrm>
              <a:off x="1899877" y="4926619"/>
              <a:ext cx="1125687" cy="336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Attachment at </a:t>
              </a:r>
              <a:br>
                <a:rPr lang="en-US" sz="800">
                  <a:solidFill>
                    <a:schemeClr val="tx1"/>
                  </a:solidFill>
                </a:rPr>
              </a:br>
              <a:r>
                <a:rPr lang="en-US" sz="800">
                  <a:solidFill>
                    <a:schemeClr val="tx1"/>
                  </a:solidFill>
                </a:rPr>
                <a:t>compile-time.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5C0FC83-1CAF-2C77-1F21-9C6FC0C0942B}"/>
                </a:ext>
              </a:extLst>
            </p:cNvPr>
            <p:cNvSpPr/>
            <p:nvPr/>
          </p:nvSpPr>
          <p:spPr>
            <a:xfrm rot="16200000">
              <a:off x="3450296" y="5115557"/>
              <a:ext cx="1332000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Control module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981D0EDD-CFED-3AA4-4B9A-F91F3ABE38E5}"/>
                </a:ext>
              </a:extLst>
            </p:cNvPr>
            <p:cNvSpPr/>
            <p:nvPr/>
          </p:nvSpPr>
          <p:spPr>
            <a:xfrm>
              <a:off x="1102008" y="6238544"/>
              <a:ext cx="1326476" cy="366629"/>
            </a:xfrm>
            <a:prstGeom prst="rect">
              <a:avLst/>
            </a:prstGeom>
            <a:solidFill>
              <a:srgbClr val="DADE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SIL Kit registry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DFA5E9A0-9270-1ACB-7CCF-2E788222492A}"/>
                </a:ext>
              </a:extLst>
            </p:cNvPr>
            <p:cNvSpPr/>
            <p:nvPr/>
          </p:nvSpPr>
          <p:spPr>
            <a:xfrm>
              <a:off x="2981461" y="6238544"/>
              <a:ext cx="2104249" cy="3666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IPC channel /</a:t>
              </a:r>
              <a:br>
                <a:rPr lang="en-US" sz="800">
                  <a:solidFill>
                    <a:schemeClr val="bg1"/>
                  </a:solidFill>
                </a:rPr>
              </a:br>
              <a:r>
                <a:rPr lang="en-US" sz="800">
                  <a:solidFill>
                    <a:schemeClr val="bg1"/>
                  </a:solidFill>
                </a:rPr>
                <a:t>shared memory</a:t>
              </a: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1523B41A-9563-FFB5-73D7-139D0D9A21BD}"/>
                </a:ext>
              </a:extLst>
            </p:cNvPr>
            <p:cNvSpPr/>
            <p:nvPr/>
          </p:nvSpPr>
          <p:spPr>
            <a:xfrm>
              <a:off x="3537511" y="5990468"/>
              <a:ext cx="801647" cy="17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Middleware API</a:t>
              </a: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CBBB27EA-3B35-ED5B-420D-25BDE629E617}"/>
                </a:ext>
              </a:extLst>
            </p:cNvPr>
            <p:cNvSpPr/>
            <p:nvPr/>
          </p:nvSpPr>
          <p:spPr>
            <a:xfrm>
              <a:off x="697866" y="4177880"/>
              <a:ext cx="2228670" cy="264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800">
                  <a:solidFill>
                    <a:schemeClr val="tx1"/>
                  </a:solidFill>
                </a:rPr>
                <a:t>Horizontal and vertical connection are identical from app-module perspective.</a:t>
              </a: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990F1267-9916-EAFD-0437-443A7F36D85A}"/>
                </a:ext>
              </a:extLst>
            </p:cNvPr>
            <p:cNvSpPr/>
            <p:nvPr/>
          </p:nvSpPr>
          <p:spPr>
            <a:xfrm>
              <a:off x="5041158" y="4967657"/>
              <a:ext cx="2379268" cy="264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800">
                  <a:solidFill>
                    <a:schemeClr val="tx1"/>
                  </a:solidFill>
                </a:rPr>
                <a:t>Imported interface design, derived from signal catalogue, or based on own definition.</a:t>
              </a: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36293E4F-FAF4-4176-C8F2-014064A1384D}"/>
                </a:ext>
              </a:extLst>
            </p:cNvPr>
            <p:cNvSpPr/>
            <p:nvPr/>
          </p:nvSpPr>
          <p:spPr>
            <a:xfrm>
              <a:off x="5041158" y="5256742"/>
              <a:ext cx="2379268" cy="16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800">
                  <a:solidFill>
                    <a:schemeClr val="tx1"/>
                  </a:solidFill>
                </a:rPr>
                <a:t>Modeled and generated contract.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3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628A-4D7E-3B4F-778D-C9E0E2883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7991CF-8054-74FB-5E72-60B7331AF3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/>
              <a:t>The Vehicle Application Framework (VAF) covers four functional aspects that are provided to programmers in dedicated groups of Application Programming Interfaces (APIs).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/>
              <a:t>Plan is to support the following 4 pillars that are considered essential for the realization of most distributed applications in automotive.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1200" dirty="0"/>
              <a:t>In general, the VAF API is </a:t>
            </a:r>
            <a:r>
              <a:rPr lang="en-US" sz="1200" dirty="0">
                <a:solidFill>
                  <a:srgbClr val="B70032"/>
                </a:solidFill>
              </a:rPr>
              <a:t>typed</a:t>
            </a:r>
            <a:r>
              <a:rPr lang="en-US" sz="1200" dirty="0"/>
              <a:t> (</a:t>
            </a:r>
            <a:r>
              <a:rPr lang="en-US" sz="1200" dirty="0" err="1"/>
              <a:t>basetypes</a:t>
            </a:r>
            <a:r>
              <a:rPr lang="en-US" sz="1200" dirty="0"/>
              <a:t> and custom complex datatypes).</a:t>
            </a:r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E37BF0-C03D-B0B5-D939-9B5603A7F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API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FB90BAD-C8BF-24A5-471D-FA862690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About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EE50F1-5C2C-F603-BA54-DE4B81888A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5999" y="2554103"/>
            <a:ext cx="4613010" cy="1771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>
                <a:latin typeface="+mn-lt"/>
              </a:defRPr>
            </a:lvl1pPr>
            <a:lvl2pPr marL="252000" indent="-25200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>
                <a:latin typeface="+mn-lt"/>
              </a:defRPr>
            </a:lvl2pPr>
            <a:lvl3pPr marL="504000" indent="-2520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>
                <a:latin typeface="+mn-lt"/>
              </a:defRPr>
            </a:lvl3pPr>
            <a:lvl4pPr marL="720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4pPr>
            <a:lvl5pPr marL="936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5pPr>
            <a:lvl6pPr marL="1152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6pPr>
            <a:lvl7pPr marL="1368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7pPr>
            <a:lvl8pPr marL="1584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8pPr>
            <a:lvl9pPr marL="1800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9pPr>
          </a:lstStyle>
          <a:p>
            <a:pPr lvl="1">
              <a:buNone/>
            </a:pPr>
            <a:r>
              <a:rPr lang="en-US" sz="1200"/>
              <a:t>Communication – </a:t>
            </a:r>
            <a:r>
              <a:rPr lang="en-US" sz="1200" err="1">
                <a:latin typeface="Consolas" panose="020B0609020204030204" pitchFamily="49" charset="0"/>
              </a:rPr>
              <a:t>vaf</a:t>
            </a:r>
            <a:r>
              <a:rPr lang="en-US" sz="1200">
                <a:latin typeface="Consolas" panose="020B0609020204030204" pitchFamily="49" charset="0"/>
              </a:rPr>
              <a:t>::com</a:t>
            </a:r>
            <a:r>
              <a:rPr lang="en-US" sz="1200"/>
              <a:t> </a:t>
            </a:r>
          </a:p>
          <a:p>
            <a:pPr lvl="1">
              <a:buChar char="u"/>
            </a:pPr>
            <a:r>
              <a:rPr lang="en-US" sz="1200"/>
              <a:t>Key element for the realization of distributed applications.</a:t>
            </a:r>
          </a:p>
          <a:p>
            <a:pPr lvl="1">
              <a:buChar char="u"/>
            </a:pPr>
            <a:r>
              <a:rPr lang="en-US" sz="1200" b="1"/>
              <a:t>Data elements</a:t>
            </a:r>
            <a:r>
              <a:rPr lang="en-US" sz="1200"/>
              <a:t> for get/set end event-driven mode.</a:t>
            </a:r>
          </a:p>
          <a:p>
            <a:pPr lvl="1">
              <a:buChar char="u"/>
            </a:pPr>
            <a:r>
              <a:rPr lang="en-US" sz="1200" b="1"/>
              <a:t>Operations</a:t>
            </a:r>
            <a:r>
              <a:rPr lang="en-US" sz="1200"/>
              <a:t> for remote procedure calls.</a:t>
            </a:r>
          </a:p>
          <a:p>
            <a:pPr lvl="1">
              <a:buChar char="u"/>
            </a:pPr>
            <a:r>
              <a:rPr lang="en-US" sz="1200" b="1"/>
              <a:t>Interfaces</a:t>
            </a:r>
            <a:r>
              <a:rPr lang="en-US" sz="1200"/>
              <a:t> to group above elements.</a:t>
            </a:r>
            <a:endParaRPr lang="de-DE" sz="12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326834-DA31-8214-FA78-CDC5B4AB84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40095" y="2550981"/>
            <a:ext cx="4541740" cy="1312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>
                <a:latin typeface="+mn-lt"/>
              </a:defRPr>
            </a:lvl1pPr>
            <a:lvl2pPr marL="252000" indent="-25200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>
                <a:latin typeface="+mn-lt"/>
              </a:defRPr>
            </a:lvl2pPr>
            <a:lvl3pPr marL="504000" indent="-2520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>
                <a:latin typeface="+mn-lt"/>
              </a:defRPr>
            </a:lvl3pPr>
            <a:lvl4pPr marL="720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4pPr>
            <a:lvl5pPr marL="936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5pPr>
            <a:lvl6pPr marL="1152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6pPr>
            <a:lvl7pPr marL="1368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7pPr>
            <a:lvl8pPr marL="1584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8pPr>
            <a:lvl9pPr marL="1800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9pPr>
          </a:lstStyle>
          <a:p>
            <a:pPr lvl="1">
              <a:buNone/>
            </a:pPr>
            <a:r>
              <a:rPr lang="en-US" sz="1200" dirty="0"/>
              <a:t>Persistency – </a:t>
            </a:r>
            <a:r>
              <a:rPr lang="en-US" sz="1200" dirty="0" err="1">
                <a:latin typeface="Consolas" panose="020B0609020204030204" pitchFamily="49" charset="0"/>
              </a:rPr>
              <a:t>vaf</a:t>
            </a:r>
            <a:r>
              <a:rPr lang="en-US" sz="1200" dirty="0">
                <a:latin typeface="Consolas" panose="020B0609020204030204" pitchFamily="49" charset="0"/>
              </a:rPr>
              <a:t>::per</a:t>
            </a:r>
            <a:endParaRPr lang="en-US" sz="1200" dirty="0"/>
          </a:p>
          <a:p>
            <a:pPr lvl="1">
              <a:buChar char="u"/>
            </a:pPr>
            <a:r>
              <a:rPr lang="en-US" sz="1200" dirty="0"/>
              <a:t>Persistent storage of data elements.</a:t>
            </a:r>
          </a:p>
          <a:p>
            <a:pPr lvl="1">
              <a:buChar char="u"/>
            </a:pPr>
            <a:r>
              <a:rPr lang="en-US" sz="1200" dirty="0"/>
              <a:t>Based on key-value storages.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A7A35B-018F-4823-A06D-E209EFAC01F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40095" y="4458208"/>
            <a:ext cx="5651905" cy="1771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>
                <a:latin typeface="+mn-lt"/>
              </a:defRPr>
            </a:lvl1pPr>
            <a:lvl2pPr marL="252000" indent="-25200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>
                <a:latin typeface="+mn-lt"/>
              </a:defRPr>
            </a:lvl2pPr>
            <a:lvl3pPr marL="504000" indent="-2520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>
                <a:latin typeface="+mn-lt"/>
              </a:defRPr>
            </a:lvl3pPr>
            <a:lvl4pPr marL="720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4pPr>
            <a:lvl5pPr marL="936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5pPr>
            <a:lvl6pPr marL="1152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6pPr>
            <a:lvl7pPr marL="1368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7pPr>
            <a:lvl8pPr marL="1584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8pPr>
            <a:lvl9pPr marL="1800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9pPr>
          </a:lstStyle>
          <a:p>
            <a:pPr lvl="1">
              <a:buNone/>
            </a:pPr>
            <a:r>
              <a:rPr lang="en-US" sz="1200" noProof="0" dirty="0"/>
              <a:t>Control – </a:t>
            </a:r>
            <a:r>
              <a:rPr lang="en-US" sz="1200" noProof="0" dirty="0" err="1">
                <a:latin typeface="Consolas" panose="020B0609020204030204" pitchFamily="49" charset="0"/>
              </a:rPr>
              <a:t>vaf</a:t>
            </a:r>
            <a:r>
              <a:rPr lang="en-US" sz="1200" noProof="0" dirty="0">
                <a:latin typeface="Consolas" panose="020B0609020204030204" pitchFamily="49" charset="0"/>
              </a:rPr>
              <a:t>::ctrl</a:t>
            </a:r>
            <a:endParaRPr lang="en-US" sz="1200" noProof="0" dirty="0"/>
          </a:p>
          <a:p>
            <a:pPr lvl="1">
              <a:buChar char="u"/>
            </a:pPr>
            <a:r>
              <a:rPr lang="en-US" sz="1200" noProof="0" dirty="0"/>
              <a:t>Main function, interaction with OS, and other boilerplate.</a:t>
            </a:r>
          </a:p>
          <a:p>
            <a:pPr lvl="1">
              <a:buChar char="u"/>
            </a:pPr>
            <a:r>
              <a:rPr lang="en-US" sz="1200" noProof="0" dirty="0"/>
              <a:t>Realization of the programming model, threading etc.</a:t>
            </a:r>
          </a:p>
          <a:p>
            <a:pPr lvl="1">
              <a:buChar char="u"/>
            </a:pPr>
            <a:r>
              <a:rPr lang="en-US" sz="1200" noProof="0" dirty="0"/>
              <a:t>Executable controller for module instantiation, wiring, and operation.</a:t>
            </a:r>
          </a:p>
          <a:p>
            <a:pPr lvl="1">
              <a:buChar char="u"/>
            </a:pPr>
            <a:r>
              <a:rPr lang="en-US" sz="1200" dirty="0"/>
              <a:t>Executable life cycle with state machine + user hooks.</a:t>
            </a:r>
            <a:endParaRPr lang="en-US" sz="1200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027F294-9725-750E-7A30-1AC5A801B8E8}"/>
              </a:ext>
            </a:extLst>
          </p:cNvPr>
          <p:cNvGrpSpPr/>
          <p:nvPr/>
        </p:nvGrpSpPr>
        <p:grpSpPr>
          <a:xfrm>
            <a:off x="4994260" y="3143962"/>
            <a:ext cx="1634247" cy="1440000"/>
            <a:chOff x="5142689" y="3271802"/>
            <a:chExt cx="1634247" cy="144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80F27E9-A516-8D65-D298-0CF198205ED7}"/>
                </a:ext>
              </a:extLst>
            </p:cNvPr>
            <p:cNvSpPr/>
            <p:nvPr/>
          </p:nvSpPr>
          <p:spPr>
            <a:xfrm rot="2700000">
              <a:off x="5235591" y="3271802"/>
              <a:ext cx="1440000" cy="1440000"/>
            </a:xfrm>
            <a:prstGeom prst="rect">
              <a:avLst/>
            </a:prstGeom>
            <a:noFill/>
            <a:ln w="28575">
              <a:solidFill>
                <a:srgbClr val="B700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0B4E450-DA5F-D132-85D2-757752761803}"/>
                </a:ext>
              </a:extLst>
            </p:cNvPr>
            <p:cNvSpPr txBox="1"/>
            <p:nvPr/>
          </p:nvSpPr>
          <p:spPr>
            <a:xfrm>
              <a:off x="5142689" y="3807136"/>
              <a:ext cx="16342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>
                  <a:solidFill>
                    <a:schemeClr val="tx1"/>
                  </a:solidFill>
                </a:rPr>
                <a:t>VAF API</a:t>
              </a:r>
            </a:p>
          </p:txBody>
        </p:sp>
      </p:grpSp>
      <p:sp>
        <p:nvSpPr>
          <p:cNvPr id="12" name="Rectangle 36">
            <a:extLst>
              <a:ext uri="{FF2B5EF4-FFF2-40B4-BE49-F238E27FC236}">
                <a16:creationId xmlns:a16="http://schemas.microsoft.com/office/drawing/2014/main" id="{36200D1A-1074-483A-86C5-D289EB967EBB}"/>
              </a:ext>
            </a:extLst>
          </p:cNvPr>
          <p:cNvSpPr/>
          <p:nvPr/>
        </p:nvSpPr>
        <p:spPr>
          <a:xfrm>
            <a:off x="9922213" y="6310090"/>
            <a:ext cx="2172512" cy="304856"/>
          </a:xfrm>
          <a:prstGeom prst="rect">
            <a:avLst/>
          </a:prstGeom>
          <a:solidFill>
            <a:schemeClr val="bg1"/>
          </a:solidFill>
          <a:ln>
            <a:solidFill>
              <a:srgbClr val="B7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noProof="0">
              <a:solidFill>
                <a:srgbClr val="B70032"/>
              </a:solidFill>
            </a:endParaRPr>
          </a:p>
          <a:p>
            <a:br>
              <a:rPr lang="en-US" sz="1200" b="1" noProof="0">
                <a:solidFill>
                  <a:srgbClr val="B70032"/>
                </a:solidFill>
              </a:rPr>
            </a:br>
            <a:r>
              <a:rPr lang="en-US" sz="1200" b="1" noProof="0">
                <a:solidFill>
                  <a:srgbClr val="B70032"/>
                </a:solidFill>
              </a:rPr>
              <a:t>	</a:t>
            </a:r>
            <a:br>
              <a:rPr lang="en-US" sz="1200" noProof="0">
                <a:solidFill>
                  <a:srgbClr val="B70032"/>
                </a:solidFill>
              </a:rPr>
            </a:br>
            <a:r>
              <a:rPr lang="en-US" sz="1200" b="1" noProof="0">
                <a:solidFill>
                  <a:srgbClr val="B70032"/>
                </a:solidFill>
              </a:rPr>
              <a:t>	</a:t>
            </a:r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DE704F17-0224-F0EE-C706-D8A1333293DA}"/>
              </a:ext>
            </a:extLst>
          </p:cNvPr>
          <p:cNvSpPr/>
          <p:nvPr/>
        </p:nvSpPr>
        <p:spPr>
          <a:xfrm>
            <a:off x="11119187" y="6354445"/>
            <a:ext cx="209153" cy="209153"/>
          </a:xfrm>
          <a:prstGeom prst="ellipse">
            <a:avLst/>
          </a:prstGeom>
          <a:solidFill>
            <a:srgbClr val="565C5E"/>
          </a:solidFill>
          <a:ln>
            <a:solidFill>
              <a:srgbClr val="56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" rtlCol="0" anchor="ctr"/>
          <a:lstStyle/>
          <a:p>
            <a:pPr algn="ctr"/>
            <a:r>
              <a:rPr lang="en-US" sz="1200" noProof="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4" name="Group 38">
            <a:extLst>
              <a:ext uri="{FF2B5EF4-FFF2-40B4-BE49-F238E27FC236}">
                <a16:creationId xmlns:a16="http://schemas.microsoft.com/office/drawing/2014/main" id="{53B7B3D5-BD6F-F6E7-C0CE-139F67B0AF2D}"/>
              </a:ext>
            </a:extLst>
          </p:cNvPr>
          <p:cNvGrpSpPr/>
          <p:nvPr/>
        </p:nvGrpSpPr>
        <p:grpSpPr>
          <a:xfrm>
            <a:off x="10021815" y="6362055"/>
            <a:ext cx="209153" cy="209153"/>
            <a:chOff x="8208547" y="5312973"/>
            <a:chExt cx="209153" cy="209153"/>
          </a:xfrm>
        </p:grpSpPr>
        <p:sp>
          <p:nvSpPr>
            <p:cNvPr id="15" name="Oval 39">
              <a:extLst>
                <a:ext uri="{FF2B5EF4-FFF2-40B4-BE49-F238E27FC236}">
                  <a16:creationId xmlns:a16="http://schemas.microsoft.com/office/drawing/2014/main" id="{6F359A20-9412-8471-E297-8B57897DB006}"/>
                </a:ext>
              </a:extLst>
            </p:cNvPr>
            <p:cNvSpPr/>
            <p:nvPr/>
          </p:nvSpPr>
          <p:spPr>
            <a:xfrm>
              <a:off x="8208547" y="5312973"/>
              <a:ext cx="209153" cy="209153"/>
            </a:xfrm>
            <a:prstGeom prst="ellipse">
              <a:avLst/>
            </a:prstGeom>
            <a:solidFill>
              <a:srgbClr val="00A765"/>
            </a:solidFill>
            <a:ln>
              <a:solidFill>
                <a:srgbClr val="00A7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B70032"/>
                </a:solidFill>
              </a:endParaRPr>
            </a:p>
          </p:txBody>
        </p:sp>
        <p:pic>
          <p:nvPicPr>
            <p:cNvPr id="16" name="Graphic 42" descr="Checkmark with solid fill">
              <a:extLst>
                <a:ext uri="{FF2B5EF4-FFF2-40B4-BE49-F238E27FC236}">
                  <a16:creationId xmlns:a16="http://schemas.microsoft.com/office/drawing/2014/main" id="{42462211-2AD2-0E91-E3A4-F397CD93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25390" y="5340536"/>
              <a:ext cx="175465" cy="175465"/>
            </a:xfrm>
            <a:prstGeom prst="rect">
              <a:avLst/>
            </a:prstGeom>
          </p:spPr>
        </p:pic>
      </p:grpSp>
      <p:sp>
        <p:nvSpPr>
          <p:cNvPr id="17" name="TextBox 43">
            <a:extLst>
              <a:ext uri="{FF2B5EF4-FFF2-40B4-BE49-F238E27FC236}">
                <a16:creationId xmlns:a16="http://schemas.microsoft.com/office/drawing/2014/main" id="{B4CDB15A-BAF5-741D-6938-68E8348A26F9}"/>
              </a:ext>
            </a:extLst>
          </p:cNvPr>
          <p:cNvSpPr txBox="1"/>
          <p:nvPr/>
        </p:nvSpPr>
        <p:spPr>
          <a:xfrm>
            <a:off x="10287691" y="6372373"/>
            <a:ext cx="604838" cy="1585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50" noProof="0">
                <a:solidFill>
                  <a:srgbClr val="B70032"/>
                </a:solidFill>
                <a:latin typeface="+mn-lt"/>
              </a:rPr>
              <a:t>Available</a:t>
            </a:r>
          </a:p>
        </p:txBody>
      </p:sp>
      <p:sp>
        <p:nvSpPr>
          <p:cNvPr id="18" name="TextBox 44">
            <a:extLst>
              <a:ext uri="{FF2B5EF4-FFF2-40B4-BE49-F238E27FC236}">
                <a16:creationId xmlns:a16="http://schemas.microsoft.com/office/drawing/2014/main" id="{14100BA4-22E6-BF14-9E68-FAAF7C33D001}"/>
              </a:ext>
            </a:extLst>
          </p:cNvPr>
          <p:cNvSpPr txBox="1"/>
          <p:nvPr/>
        </p:nvSpPr>
        <p:spPr>
          <a:xfrm>
            <a:off x="11421738" y="6379764"/>
            <a:ext cx="604838" cy="1585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50" noProof="0">
                <a:solidFill>
                  <a:srgbClr val="B70032"/>
                </a:solidFill>
                <a:latin typeface="+mn-lt"/>
              </a:rPr>
              <a:t>Planned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23EC3A1E-96BB-EA2E-DC13-0364BED96E96}"/>
              </a:ext>
            </a:extLst>
          </p:cNvPr>
          <p:cNvGrpSpPr/>
          <p:nvPr/>
        </p:nvGrpSpPr>
        <p:grpSpPr>
          <a:xfrm>
            <a:off x="2867927" y="2541132"/>
            <a:ext cx="209153" cy="209153"/>
            <a:chOff x="8208547" y="5312973"/>
            <a:chExt cx="209153" cy="209153"/>
          </a:xfrm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78819BFD-18FD-728B-6C20-2B0B10C0E4F8}"/>
                </a:ext>
              </a:extLst>
            </p:cNvPr>
            <p:cNvSpPr/>
            <p:nvPr/>
          </p:nvSpPr>
          <p:spPr>
            <a:xfrm>
              <a:off x="8208547" y="5312973"/>
              <a:ext cx="209153" cy="209153"/>
            </a:xfrm>
            <a:prstGeom prst="ellipse">
              <a:avLst/>
            </a:prstGeom>
            <a:solidFill>
              <a:srgbClr val="00A765"/>
            </a:solidFill>
            <a:ln>
              <a:solidFill>
                <a:srgbClr val="00A7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B70032"/>
                </a:solidFill>
              </a:endParaRPr>
            </a:p>
          </p:txBody>
        </p:sp>
        <p:pic>
          <p:nvPicPr>
            <p:cNvPr id="22" name="Graphic 42" descr="Checkmark with solid fill">
              <a:extLst>
                <a:ext uri="{FF2B5EF4-FFF2-40B4-BE49-F238E27FC236}">
                  <a16:creationId xmlns:a16="http://schemas.microsoft.com/office/drawing/2014/main" id="{64238EAC-C8D5-9A49-1536-7AC32DE8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25390" y="5340536"/>
              <a:ext cx="175465" cy="175465"/>
            </a:xfrm>
            <a:prstGeom prst="rect">
              <a:avLst/>
            </a:prstGeom>
          </p:spPr>
        </p:pic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E7E45D9F-A7A7-92EB-363C-7FBF4A4CBA18}"/>
              </a:ext>
            </a:extLst>
          </p:cNvPr>
          <p:cNvGrpSpPr/>
          <p:nvPr/>
        </p:nvGrpSpPr>
        <p:grpSpPr>
          <a:xfrm>
            <a:off x="8441876" y="2535007"/>
            <a:ext cx="209153" cy="209153"/>
            <a:chOff x="8208547" y="5312973"/>
            <a:chExt cx="209153" cy="209153"/>
          </a:xfrm>
        </p:grpSpPr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42B6DEB0-63A5-7C1C-BF06-8C91D2D10DE7}"/>
                </a:ext>
              </a:extLst>
            </p:cNvPr>
            <p:cNvSpPr/>
            <p:nvPr/>
          </p:nvSpPr>
          <p:spPr>
            <a:xfrm>
              <a:off x="8208547" y="5312973"/>
              <a:ext cx="209153" cy="209153"/>
            </a:xfrm>
            <a:prstGeom prst="ellipse">
              <a:avLst/>
            </a:prstGeom>
            <a:solidFill>
              <a:srgbClr val="00A765"/>
            </a:solidFill>
            <a:ln>
              <a:solidFill>
                <a:srgbClr val="00A7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B70032"/>
                </a:solidFill>
              </a:endParaRPr>
            </a:p>
          </p:txBody>
        </p:sp>
        <p:pic>
          <p:nvPicPr>
            <p:cNvPr id="25" name="Graphic 42" descr="Checkmark with solid fill">
              <a:extLst>
                <a:ext uri="{FF2B5EF4-FFF2-40B4-BE49-F238E27FC236}">
                  <a16:creationId xmlns:a16="http://schemas.microsoft.com/office/drawing/2014/main" id="{C63820DE-0EFC-4953-A3E8-CF15F20A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25390" y="5340536"/>
              <a:ext cx="175465" cy="175465"/>
            </a:xfrm>
            <a:prstGeom prst="rect">
              <a:avLst/>
            </a:prstGeom>
          </p:spPr>
        </p:pic>
      </p:grpSp>
      <p:grpSp>
        <p:nvGrpSpPr>
          <p:cNvPr id="26" name="Group 38">
            <a:extLst>
              <a:ext uri="{FF2B5EF4-FFF2-40B4-BE49-F238E27FC236}">
                <a16:creationId xmlns:a16="http://schemas.microsoft.com/office/drawing/2014/main" id="{E003C64F-127E-8EFA-6E00-A2418FD85327}"/>
              </a:ext>
            </a:extLst>
          </p:cNvPr>
          <p:cNvGrpSpPr/>
          <p:nvPr/>
        </p:nvGrpSpPr>
        <p:grpSpPr>
          <a:xfrm>
            <a:off x="8441876" y="4458208"/>
            <a:ext cx="209153" cy="209153"/>
            <a:chOff x="8208547" y="5312973"/>
            <a:chExt cx="209153" cy="209153"/>
          </a:xfrm>
        </p:grpSpPr>
        <p:sp>
          <p:nvSpPr>
            <p:cNvPr id="27" name="Oval 39">
              <a:extLst>
                <a:ext uri="{FF2B5EF4-FFF2-40B4-BE49-F238E27FC236}">
                  <a16:creationId xmlns:a16="http://schemas.microsoft.com/office/drawing/2014/main" id="{423A8B31-7988-5C01-AEB0-AD175F5B1A8B}"/>
                </a:ext>
              </a:extLst>
            </p:cNvPr>
            <p:cNvSpPr/>
            <p:nvPr/>
          </p:nvSpPr>
          <p:spPr>
            <a:xfrm>
              <a:off x="8208547" y="5312973"/>
              <a:ext cx="209153" cy="209153"/>
            </a:xfrm>
            <a:prstGeom prst="ellipse">
              <a:avLst/>
            </a:prstGeom>
            <a:solidFill>
              <a:srgbClr val="00A765"/>
            </a:solidFill>
            <a:ln>
              <a:solidFill>
                <a:srgbClr val="00A7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B70032"/>
                </a:solidFill>
              </a:endParaRPr>
            </a:p>
          </p:txBody>
        </p:sp>
        <p:pic>
          <p:nvPicPr>
            <p:cNvPr id="28" name="Graphic 42" descr="Checkmark with solid fill">
              <a:extLst>
                <a:ext uri="{FF2B5EF4-FFF2-40B4-BE49-F238E27FC236}">
                  <a16:creationId xmlns:a16="http://schemas.microsoft.com/office/drawing/2014/main" id="{3254460E-2BEA-8FE6-52E2-0FBF9DFF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25390" y="5340536"/>
              <a:ext cx="175465" cy="175465"/>
            </a:xfrm>
            <a:prstGeom prst="rect">
              <a:avLst/>
            </a:prstGeom>
          </p:spPr>
        </p:pic>
      </p:grp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1E346BA6-4D29-09DB-3F82-45D91AD80F0A}"/>
              </a:ext>
            </a:extLst>
          </p:cNvPr>
          <p:cNvSpPr/>
          <p:nvPr/>
        </p:nvSpPr>
        <p:spPr>
          <a:xfrm>
            <a:off x="4617465" y="3731156"/>
            <a:ext cx="1225550" cy="1222375"/>
          </a:xfrm>
          <a:custGeom>
            <a:avLst/>
            <a:gdLst>
              <a:gd name="csX0" fmla="*/ 79375 w 1225550"/>
              <a:gd name="csY0" fmla="*/ 0 h 1222375"/>
              <a:gd name="csX1" fmla="*/ 1225550 w 1225550"/>
              <a:gd name="csY1" fmla="*/ 1146175 h 1222375"/>
              <a:gd name="csX2" fmla="*/ 1149350 w 1225550"/>
              <a:gd name="csY2" fmla="*/ 1222375 h 1222375"/>
              <a:gd name="csX3" fmla="*/ 0 w 1225550"/>
              <a:gd name="csY3" fmla="*/ 79375 h 1222375"/>
              <a:gd name="csX4" fmla="*/ 79375 w 1225550"/>
              <a:gd name="csY4" fmla="*/ 0 h 1222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25550" h="1222375">
                <a:moveTo>
                  <a:pt x="79375" y="0"/>
                </a:moveTo>
                <a:lnTo>
                  <a:pt x="1225550" y="1146175"/>
                </a:lnTo>
                <a:lnTo>
                  <a:pt x="1149350" y="1222375"/>
                </a:lnTo>
                <a:lnTo>
                  <a:pt x="0" y="79375"/>
                </a:lnTo>
                <a:lnTo>
                  <a:pt x="79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C06BADD-FF7F-A690-5CC7-9750E08AE58C}"/>
              </a:ext>
            </a:extLst>
          </p:cNvPr>
          <p:cNvCxnSpPr>
            <a:cxnSpLocks/>
          </p:cNvCxnSpPr>
          <p:nvPr/>
        </p:nvCxnSpPr>
        <p:spPr>
          <a:xfrm>
            <a:off x="4788928" y="3863962"/>
            <a:ext cx="1042753" cy="1041888"/>
          </a:xfrm>
          <a:prstGeom prst="line">
            <a:avLst/>
          </a:prstGeom>
          <a:ln w="28575">
            <a:solidFill>
              <a:srgbClr val="B700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5BB8D831-9B52-63E1-6824-93C8B3D26D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5999" y="4426678"/>
            <a:ext cx="4613010" cy="1771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Calibri" panose="020F0502020204030204" pitchFamily="34" charset="0"/>
              <a:buChar char="​"/>
              <a:defRPr sz="1600">
                <a:latin typeface="+mn-lt"/>
              </a:defRPr>
            </a:lvl1pPr>
            <a:lvl2pPr marL="252000" indent="-252000" defTabSz="91440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sz="1600">
                <a:latin typeface="+mn-lt"/>
              </a:defRPr>
            </a:lvl2pPr>
            <a:lvl3pPr marL="504000" indent="-2520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B70032"/>
              </a:buClr>
              <a:buSzPct val="75000"/>
              <a:buFont typeface="Wingdings 3" panose="05040102010807070707" pitchFamily="18" charset="2"/>
              <a:buChar char="u"/>
              <a:defRPr sz="1600">
                <a:latin typeface="+mn-lt"/>
              </a:defRPr>
            </a:lvl3pPr>
            <a:lvl4pPr marL="720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4pPr>
            <a:lvl5pPr marL="936000" indent="-216000" defTabSz="91440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5pPr>
            <a:lvl6pPr marL="1152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6pPr>
            <a:lvl7pPr marL="1368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400">
                <a:latin typeface="+mn-lt"/>
              </a:defRPr>
            </a:lvl7pPr>
            <a:lvl8pPr marL="1584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8pPr>
            <a:lvl9pPr marL="1800000" indent="-216000" defTabSz="914400">
              <a:lnSpc>
                <a:spcPct val="100000"/>
              </a:lnSpc>
              <a:spcBef>
                <a:spcPts val="200"/>
              </a:spcBef>
              <a:buClr>
                <a:srgbClr val="B70032"/>
              </a:buClr>
              <a:buSzPct val="75000"/>
              <a:buFont typeface="Verdana" panose="020B0604030504040204" pitchFamily="34" charset="0"/>
              <a:buChar char="&gt;"/>
              <a:defRPr sz="1200">
                <a:latin typeface="+mn-lt"/>
              </a:defRPr>
            </a:lvl9pPr>
          </a:lstStyle>
          <a:p>
            <a:pPr lvl="1">
              <a:buNone/>
            </a:pPr>
            <a:r>
              <a:rPr lang="en-US" sz="1200" dirty="0"/>
              <a:t>Diagnostics – </a:t>
            </a:r>
            <a:r>
              <a:rPr lang="en-US" sz="1200" dirty="0" err="1">
                <a:latin typeface="Consolas" panose="020B0609020204030204" pitchFamily="49" charset="0"/>
              </a:rPr>
              <a:t>vaf</a:t>
            </a:r>
            <a:r>
              <a:rPr lang="en-US" sz="1200" dirty="0">
                <a:latin typeface="Consolas" panose="020B0609020204030204" pitchFamily="49" charset="0"/>
              </a:rPr>
              <a:t>::</a:t>
            </a:r>
            <a:r>
              <a:rPr lang="en-US" sz="1200" dirty="0" err="1">
                <a:latin typeface="Consolas" panose="020B0609020204030204" pitchFamily="49" charset="0"/>
              </a:rPr>
              <a:t>diag</a:t>
            </a:r>
            <a:endParaRPr lang="en-US" sz="1200" dirty="0"/>
          </a:p>
          <a:p>
            <a:pPr lvl="1">
              <a:buChar char="u"/>
            </a:pPr>
            <a:r>
              <a:rPr lang="en-US" sz="1200" dirty="0"/>
              <a:t>Support for selected diagnostic use cases. For example, access to diagnostic IDs (DIDs).</a:t>
            </a:r>
          </a:p>
          <a:p>
            <a:pPr lvl="1">
              <a:buChar char="u"/>
            </a:pPr>
            <a:r>
              <a:rPr lang="en-US" sz="1200" dirty="0"/>
              <a:t>Based on </a:t>
            </a:r>
            <a:r>
              <a:rPr lang="en-US" sz="1200" b="1" dirty="0"/>
              <a:t>data elements</a:t>
            </a:r>
            <a:r>
              <a:rPr lang="en-US" sz="1200" dirty="0"/>
              <a:t>.</a:t>
            </a:r>
          </a:p>
        </p:txBody>
      </p:sp>
      <p:sp>
        <p:nvSpPr>
          <p:cNvPr id="54" name="Oval 37">
            <a:extLst>
              <a:ext uri="{FF2B5EF4-FFF2-40B4-BE49-F238E27FC236}">
                <a16:creationId xmlns:a16="http://schemas.microsoft.com/office/drawing/2014/main" id="{07F302E9-E476-AB0B-A62F-ACCC67CC4805}"/>
              </a:ext>
            </a:extLst>
          </p:cNvPr>
          <p:cNvSpPr/>
          <p:nvPr/>
        </p:nvSpPr>
        <p:spPr>
          <a:xfrm>
            <a:off x="2867925" y="4452083"/>
            <a:ext cx="209153" cy="209153"/>
          </a:xfrm>
          <a:prstGeom prst="ellipse">
            <a:avLst/>
          </a:prstGeom>
          <a:solidFill>
            <a:srgbClr val="565C5E"/>
          </a:solidFill>
          <a:ln>
            <a:solidFill>
              <a:srgbClr val="56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" rtlCol="0" anchor="ctr"/>
          <a:lstStyle/>
          <a:p>
            <a:pPr algn="ctr"/>
            <a:r>
              <a:rPr lang="en-US" sz="1200" noProof="0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745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 animBg="1"/>
      <p:bldP spid="13" grpId="0" animBg="1"/>
      <p:bldP spid="17" grpId="0"/>
      <p:bldP spid="18" grpId="0"/>
      <p:bldP spid="52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DFE92-A414-580C-BDE3-606E37EBF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1C088CC-1D5B-8CAC-DCCA-A36260199B79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39DF76-726F-08C0-1C40-A916FA6D96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The scenario as provided by colleagues from the ZF Group is a speed hazard detection application that consists of two parts.</a:t>
            </a:r>
          </a:p>
          <a:p>
            <a:pPr lvl="1">
              <a:buChar char="u"/>
            </a:pPr>
            <a:r>
              <a:rPr lang="en-US" sz="1200" dirty="0"/>
              <a:t>Both parts of this application collect data from the vehicle network.</a:t>
            </a:r>
          </a:p>
          <a:p>
            <a:pPr lvl="1">
              <a:buChar char="u"/>
            </a:pPr>
            <a:r>
              <a:rPr lang="en-US" sz="1200" dirty="0"/>
              <a:t>Vehicle Speed Calculation provides pre-calculated information to the Speed Hazard Detection.</a:t>
            </a:r>
          </a:p>
          <a:p>
            <a:pPr lvl="1">
              <a:buChar char="u"/>
            </a:pPr>
            <a:r>
              <a:rPr lang="en-US" sz="1200" dirty="0"/>
              <a:t>Speed Hazard Detection triggers the hazard lights in case of a detected situation.</a:t>
            </a:r>
          </a:p>
          <a:p>
            <a:pPr marL="0" lvl="1" indent="0">
              <a:buNone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AEF0A8-D846-A40B-F22B-0939CDF31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Introduction to the scenario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BDDF07-0381-DFBF-6F85-CC0043A0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719A1EF-995D-80CA-F58E-ABD1D223F8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806157" y="1506656"/>
            <a:ext cx="7820" cy="310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aute 7">
            <a:extLst>
              <a:ext uri="{FF2B5EF4-FFF2-40B4-BE49-F238E27FC236}">
                <a16:creationId xmlns:a16="http://schemas.microsoft.com/office/drawing/2014/main" id="{B66E9DD5-0515-0890-7720-B8F62880E61E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DE936FE-BF89-49F4-DFAE-74261B718C90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4D0A6C1-E548-919E-411B-6D9DFCE4D79E}"/>
              </a:ext>
            </a:extLst>
          </p:cNvPr>
          <p:cNvCxnSpPr>
            <a:cxnSpLocks/>
          </p:cNvCxnSpPr>
          <p:nvPr/>
        </p:nvCxnSpPr>
        <p:spPr>
          <a:xfrm>
            <a:off x="2384518" y="3699531"/>
            <a:ext cx="10837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15C42AF-E97A-3D06-10A3-4D53D116EAB2}"/>
              </a:ext>
            </a:extLst>
          </p:cNvPr>
          <p:cNvCxnSpPr>
            <a:cxnSpLocks/>
          </p:cNvCxnSpPr>
          <p:nvPr/>
        </p:nvCxnSpPr>
        <p:spPr>
          <a:xfrm>
            <a:off x="4718052" y="4381112"/>
            <a:ext cx="14605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8F5D24C-F70A-B12F-13FB-40F26CFDFE8C}"/>
              </a:ext>
            </a:extLst>
          </p:cNvPr>
          <p:cNvCxnSpPr>
            <a:cxnSpLocks/>
          </p:cNvCxnSpPr>
          <p:nvPr/>
        </p:nvCxnSpPr>
        <p:spPr>
          <a:xfrm>
            <a:off x="2384518" y="5647263"/>
            <a:ext cx="3780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C4BFE1F-609A-5406-E79B-396A629CA69B}"/>
              </a:ext>
            </a:extLst>
          </p:cNvPr>
          <p:cNvCxnSpPr>
            <a:cxnSpLocks/>
          </p:cNvCxnSpPr>
          <p:nvPr/>
        </p:nvCxnSpPr>
        <p:spPr>
          <a:xfrm>
            <a:off x="7416707" y="5005087"/>
            <a:ext cx="13067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979FC36A-12D1-06A4-C305-258CD7A95C02}"/>
              </a:ext>
            </a:extLst>
          </p:cNvPr>
          <p:cNvSpPr/>
          <p:nvPr/>
        </p:nvSpPr>
        <p:spPr>
          <a:xfrm>
            <a:off x="8735697" y="4347941"/>
            <a:ext cx="1143001" cy="12993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Request hazard lights</a:t>
            </a:r>
            <a:endParaRPr lang="en-US" sz="1400" noProof="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8128C66-FFB0-0257-9263-223DA1784B2C}"/>
              </a:ext>
            </a:extLst>
          </p:cNvPr>
          <p:cNvSpPr/>
          <p:nvPr/>
        </p:nvSpPr>
        <p:spPr>
          <a:xfrm>
            <a:off x="1146948" y="3873885"/>
            <a:ext cx="1143001" cy="1600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Data from vehicle network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5E46C06-8217-33F6-6A34-29261DB4E281}"/>
              </a:ext>
            </a:extLst>
          </p:cNvPr>
          <p:cNvCxnSpPr>
            <a:cxnSpLocks/>
          </p:cNvCxnSpPr>
          <p:nvPr/>
        </p:nvCxnSpPr>
        <p:spPr>
          <a:xfrm flipV="1">
            <a:off x="1764940" y="3795762"/>
            <a:ext cx="426416" cy="3796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DF289A37-7B63-CC26-0EFD-FFF29DEB17A9}"/>
              </a:ext>
            </a:extLst>
          </p:cNvPr>
          <p:cNvSpPr/>
          <p:nvPr/>
        </p:nvSpPr>
        <p:spPr>
          <a:xfrm>
            <a:off x="6178552" y="3834553"/>
            <a:ext cx="1224000" cy="2340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Speed Hazard Detection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57E200B-0AE6-C660-9E5D-FFB338F952C2}"/>
              </a:ext>
            </a:extLst>
          </p:cNvPr>
          <p:cNvSpPr/>
          <p:nvPr/>
        </p:nvSpPr>
        <p:spPr>
          <a:xfrm>
            <a:off x="3466350" y="2517465"/>
            <a:ext cx="1224000" cy="2340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Vehicle Speed Calculation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6583413C-4BF3-B7A5-645C-B7D17D35F96B}"/>
              </a:ext>
            </a:extLst>
          </p:cNvPr>
          <p:cNvCxnSpPr>
            <a:cxnSpLocks/>
          </p:cNvCxnSpPr>
          <p:nvPr/>
        </p:nvCxnSpPr>
        <p:spPr>
          <a:xfrm flipH="1" flipV="1">
            <a:off x="1764940" y="5127337"/>
            <a:ext cx="426416" cy="3796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5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B9C3D-AA4A-D5CF-24CB-163C29D1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954509-BF53-B581-279C-4FA409F4DA0B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BE2203-0EC9-EFF2-15AF-040551783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The </a:t>
            </a:r>
            <a:r>
              <a:rPr lang="en-US" sz="1200" dirty="0">
                <a:hlinkClick r:id="rId3"/>
              </a:rPr>
              <a:t>Vehicle Signal Specification (VSS)</a:t>
            </a:r>
            <a:r>
              <a:rPr lang="en-US" sz="1200" dirty="0"/>
              <a:t> format is used to describe the signals that get exchanged.</a:t>
            </a:r>
          </a:p>
          <a:p>
            <a:pPr lvl="1">
              <a:buChar char="u"/>
            </a:pPr>
            <a:r>
              <a:rPr lang="en-US" sz="1200" dirty="0"/>
              <a:t>The </a:t>
            </a:r>
            <a:r>
              <a:rPr lang="en-US" sz="1200" dirty="0">
                <a:hlinkClick r:id="rId4"/>
              </a:rPr>
              <a:t>public VSS catalogue</a:t>
            </a:r>
            <a:r>
              <a:rPr lang="en-US" sz="1200" dirty="0"/>
              <a:t> from the COVESA open source project serves as base. See existing VSS signals as marked in gray.</a:t>
            </a:r>
          </a:p>
          <a:p>
            <a:pPr lvl="1">
              <a:buChar char="u"/>
            </a:pPr>
            <a:r>
              <a:rPr lang="en-US" sz="1200" dirty="0"/>
              <a:t>On top, the </a:t>
            </a:r>
            <a:r>
              <a:rPr lang="en-US" sz="1200" dirty="0" err="1">
                <a:hlinkClick r:id="rId5"/>
              </a:rPr>
              <a:t>vss</a:t>
            </a:r>
            <a:r>
              <a:rPr lang="en-US" sz="1200" dirty="0">
                <a:hlinkClick r:id="rId5"/>
              </a:rPr>
              <a:t>-</a:t>
            </a:r>
            <a:r>
              <a:rPr lang="en-US" sz="1200" dirty="0" err="1">
                <a:hlinkClick r:id="rId5"/>
              </a:rPr>
              <a:t>gui</a:t>
            </a:r>
            <a:r>
              <a:rPr lang="en-US" sz="1200" dirty="0">
                <a:hlinkClick r:id="rId5"/>
              </a:rPr>
              <a:t>-tool</a:t>
            </a:r>
            <a:r>
              <a:rPr lang="en-US" sz="1200" dirty="0"/>
              <a:t> is used to extend the catalogue with custom signals as marked in blue/purple.</a:t>
            </a:r>
          </a:p>
          <a:p>
            <a:pPr lvl="1">
              <a:buChar char="u"/>
            </a:pPr>
            <a:r>
              <a:rPr lang="en-US" sz="1200" dirty="0"/>
              <a:t>The sample catalogue for this example is available in two flavors: </a:t>
            </a:r>
            <a:r>
              <a:rPr lang="en-US" sz="1200" dirty="0">
                <a:hlinkClick r:id="rId6"/>
              </a:rPr>
              <a:t>VSS</a:t>
            </a:r>
            <a:r>
              <a:rPr lang="en-US" sz="1200" dirty="0"/>
              <a:t> and </a:t>
            </a:r>
            <a:r>
              <a:rPr lang="en-US" sz="1200" dirty="0">
                <a:hlinkClick r:id="rId7"/>
              </a:rPr>
              <a:t>IFEX</a:t>
            </a:r>
            <a:r>
              <a:rPr lang="en-US" sz="1200" dirty="0"/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DB9F36-AC4A-CF32-DAF8-6B7F98EE2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Signal catalogue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522692-B6B7-6D33-5A18-A44398C4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4D74148A-CC4A-1EAE-61BD-74D8AC7EBE8E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BF78F58-4C4B-734E-CC2A-3539DF06D524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FCBD56-7747-4BF2-6EF3-5D7DF207C50C}"/>
              </a:ext>
            </a:extLst>
          </p:cNvPr>
          <p:cNvSpPr/>
          <p:nvPr/>
        </p:nvSpPr>
        <p:spPr>
          <a:xfrm>
            <a:off x="3466350" y="2517465"/>
            <a:ext cx="1224000" cy="2340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Vehicle Speed Calculation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850232-B453-C5DF-C692-EB77D72D9EBC}"/>
              </a:ext>
            </a:extLst>
          </p:cNvPr>
          <p:cNvSpPr/>
          <p:nvPr/>
        </p:nvSpPr>
        <p:spPr>
          <a:xfrm>
            <a:off x="6178552" y="3834553"/>
            <a:ext cx="1224000" cy="2340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Speed Hazard Detection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BB60AB2-6560-F0B8-7E36-A90C8DBF7F69}"/>
              </a:ext>
            </a:extLst>
          </p:cNvPr>
          <p:cNvGrpSpPr/>
          <p:nvPr/>
        </p:nvGrpSpPr>
        <p:grpSpPr>
          <a:xfrm>
            <a:off x="665999" y="2445401"/>
            <a:ext cx="2782888" cy="284039"/>
            <a:chOff x="577850" y="2611656"/>
            <a:chExt cx="2782888" cy="284039"/>
          </a:xfrm>
        </p:grpSpPr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62CF1808-59C7-AA3B-6024-B872B3A20502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63E8FAB-CF22-7ADC-B91E-F7241D054DDF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 err="1"/>
                <a:t>Vehicle.Acceleration.Longitudinal</a:t>
              </a:r>
              <a:endParaRPr lang="en-US" sz="900" noProof="0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0680F30-7A59-D2A9-2C93-57739578B44F}"/>
              </a:ext>
            </a:extLst>
          </p:cNvPr>
          <p:cNvGrpSpPr/>
          <p:nvPr/>
        </p:nvGrpSpPr>
        <p:grpSpPr>
          <a:xfrm>
            <a:off x="665999" y="2810292"/>
            <a:ext cx="2782888" cy="284039"/>
            <a:chOff x="577850" y="2611656"/>
            <a:chExt cx="2782888" cy="284039"/>
          </a:xfrm>
        </p:grpSpPr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F21E5488-631B-BD2E-BC15-4BC6E5F5FD48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C539F44-2B29-A678-81EA-93F92B2DFBCC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Vehicle.Chassis.Axle.Row1.Wheel.Left.Speed</a:t>
              </a:r>
              <a:endParaRPr lang="en-US" sz="900" noProof="0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C62602F-BAD9-EA24-ECC2-4A486B159CC2}"/>
              </a:ext>
            </a:extLst>
          </p:cNvPr>
          <p:cNvGrpSpPr/>
          <p:nvPr/>
        </p:nvGrpSpPr>
        <p:grpSpPr>
          <a:xfrm>
            <a:off x="665999" y="3191421"/>
            <a:ext cx="2782888" cy="284039"/>
            <a:chOff x="577850" y="2611656"/>
            <a:chExt cx="2782888" cy="284039"/>
          </a:xfrm>
        </p:grpSpPr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06FD8092-ADAF-F140-5D85-5ACCB3C0527B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1A18747-04C1-38E4-E8EB-560F48BAB378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Vehicle.Chassis.Axle.Row1.Wheel.Right.Speed</a:t>
              </a:r>
              <a:endParaRPr lang="en-US" sz="900" noProof="0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85D0709-2D87-3FD9-E8C0-F54551E5C055}"/>
              </a:ext>
            </a:extLst>
          </p:cNvPr>
          <p:cNvGrpSpPr/>
          <p:nvPr/>
        </p:nvGrpSpPr>
        <p:grpSpPr>
          <a:xfrm>
            <a:off x="665999" y="3572550"/>
            <a:ext cx="2782888" cy="284039"/>
            <a:chOff x="577850" y="2611656"/>
            <a:chExt cx="2782888" cy="284039"/>
          </a:xfrm>
        </p:grpSpPr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2AADDD11-EEC2-A066-97E8-47EFDEF59F9B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EEB478C3-471D-3662-4462-09ADD601FC9B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Vehicle.Chassis.Axle.Row2.Wheel.Left.Speed</a:t>
              </a:r>
              <a:endParaRPr lang="en-US" sz="900" noProof="0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101D218-92B8-DA2B-A2CC-2355E16E23DB}"/>
              </a:ext>
            </a:extLst>
          </p:cNvPr>
          <p:cNvGrpSpPr/>
          <p:nvPr/>
        </p:nvGrpSpPr>
        <p:grpSpPr>
          <a:xfrm>
            <a:off x="665999" y="3957436"/>
            <a:ext cx="2782888" cy="284039"/>
            <a:chOff x="577850" y="2611656"/>
            <a:chExt cx="2782888" cy="284039"/>
          </a:xfrm>
        </p:grpSpPr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43DC3EEF-525C-6D34-A13E-10F16ED731A9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625CFF5-8020-E321-3394-39482B4C5857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Vehicle.Chassis.Axle.Row2.Wheel.Right.Speed</a:t>
              </a:r>
              <a:endParaRPr lang="en-US" sz="900" noProof="0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39FD859-99FF-2CEA-1D53-1B2F178488F8}"/>
              </a:ext>
            </a:extLst>
          </p:cNvPr>
          <p:cNvGrpSpPr/>
          <p:nvPr/>
        </p:nvGrpSpPr>
        <p:grpSpPr>
          <a:xfrm>
            <a:off x="665999" y="4343208"/>
            <a:ext cx="2782888" cy="284039"/>
            <a:chOff x="577850" y="2611656"/>
            <a:chExt cx="2782888" cy="284039"/>
          </a:xfrm>
        </p:grpSpPr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C229C2F7-CCC4-BADF-F95E-C3B50D174114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EE5464C-9B18-0314-2B39-F1C60E78EC04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 err="1"/>
                <a:t>Vehicle.Powertrain.Transmission.DriveType</a:t>
              </a:r>
              <a:endParaRPr lang="en-US" sz="900" noProof="0" dirty="0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7536A73-44C9-BE11-1593-FC41F9E3F61C}"/>
              </a:ext>
            </a:extLst>
          </p:cNvPr>
          <p:cNvGrpSpPr/>
          <p:nvPr/>
        </p:nvGrpSpPr>
        <p:grpSpPr>
          <a:xfrm>
            <a:off x="4702053" y="4133665"/>
            <a:ext cx="1463046" cy="284039"/>
            <a:chOff x="441042" y="2611656"/>
            <a:chExt cx="1290971" cy="284039"/>
          </a:xfrm>
        </p:grpSpPr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B6657671-2DEF-BA20-E7B9-1AB9B835E511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28746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EE37A5D-F1A7-9475-0A16-D75C2A61E3E2}"/>
                </a:ext>
              </a:extLst>
            </p:cNvPr>
            <p:cNvSpPr txBox="1"/>
            <p:nvPr/>
          </p:nvSpPr>
          <p:spPr>
            <a:xfrm>
              <a:off x="441042" y="2611656"/>
              <a:ext cx="1180810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Vehicle.Speed</a:t>
              </a:r>
              <a:endParaRPr lang="en-US" sz="900" noProof="0" dirty="0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4E46FCF-E5E3-F239-D58A-48112F18B17D}"/>
              </a:ext>
            </a:extLst>
          </p:cNvPr>
          <p:cNvGrpSpPr/>
          <p:nvPr/>
        </p:nvGrpSpPr>
        <p:grpSpPr>
          <a:xfrm>
            <a:off x="4702053" y="3777133"/>
            <a:ext cx="1463046" cy="284039"/>
            <a:chOff x="440574" y="2611656"/>
            <a:chExt cx="1463046" cy="284039"/>
          </a:xfrm>
        </p:grpSpPr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D9B64622-248F-74AD-051C-FD8292532885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459069" cy="0"/>
            </a:xfrm>
            <a:prstGeom prst="straightConnector1">
              <a:avLst/>
            </a:prstGeom>
            <a:ln w="28575">
              <a:solidFill>
                <a:srgbClr val="028F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B813A0F-EBAA-351F-C541-5590927D956A}"/>
                </a:ext>
              </a:extLst>
            </p:cNvPr>
            <p:cNvSpPr txBox="1"/>
            <p:nvPr/>
          </p:nvSpPr>
          <p:spPr>
            <a:xfrm>
              <a:off x="440574" y="2611656"/>
              <a:ext cx="1414494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Vehicle.DriveDirection</a:t>
              </a:r>
              <a:endParaRPr lang="en-US" sz="900" noProof="0" dirty="0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DC262B0-F8B8-B0EB-88B3-50191A967152}"/>
              </a:ext>
            </a:extLst>
          </p:cNvPr>
          <p:cNvGrpSpPr/>
          <p:nvPr/>
        </p:nvGrpSpPr>
        <p:grpSpPr>
          <a:xfrm>
            <a:off x="7412077" y="4723308"/>
            <a:ext cx="2782800" cy="284039"/>
            <a:chOff x="440574" y="2611656"/>
            <a:chExt cx="1463046" cy="284039"/>
          </a:xfrm>
        </p:grpSpPr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F1B9997F-F9F1-2A5C-5491-CDA4CA182C36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459069" cy="0"/>
            </a:xfrm>
            <a:prstGeom prst="straightConnector1">
              <a:avLst/>
            </a:prstGeom>
            <a:ln w="28575">
              <a:solidFill>
                <a:srgbClr val="028F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35B83F80-BF0D-5E26-4511-4F7C222A0D82}"/>
                </a:ext>
              </a:extLst>
            </p:cNvPr>
            <p:cNvSpPr txBox="1"/>
            <p:nvPr/>
          </p:nvSpPr>
          <p:spPr>
            <a:xfrm>
              <a:off x="440574" y="2611656"/>
              <a:ext cx="1437646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Vehicle.Body.Lights.Hazard.Request</a:t>
              </a:r>
              <a:endParaRPr lang="en-US" sz="900" noProof="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D2314BD-EEDA-74F4-6D91-E91FD2B76ECE}"/>
              </a:ext>
            </a:extLst>
          </p:cNvPr>
          <p:cNvGrpSpPr/>
          <p:nvPr/>
        </p:nvGrpSpPr>
        <p:grpSpPr>
          <a:xfrm>
            <a:off x="3389445" y="4965798"/>
            <a:ext cx="2782800" cy="284039"/>
            <a:chOff x="440574" y="2611656"/>
            <a:chExt cx="1463046" cy="284039"/>
          </a:xfrm>
        </p:grpSpPr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7E00D8F9-43D3-48E4-D080-BB1400FF1536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45906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87A201AF-2B96-6E79-FB10-2BFDDA0EC43C}"/>
                </a:ext>
              </a:extLst>
            </p:cNvPr>
            <p:cNvSpPr txBox="1"/>
            <p:nvPr/>
          </p:nvSpPr>
          <p:spPr>
            <a:xfrm>
              <a:off x="440574" y="2611656"/>
              <a:ext cx="1437646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Vehicle.Body.Lights.Hazard.IsSignaling</a:t>
              </a:r>
              <a:endParaRPr lang="en-US" sz="900" noProof="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E8818C2-CF59-77E4-867F-BD0283774547}"/>
              </a:ext>
            </a:extLst>
          </p:cNvPr>
          <p:cNvGrpSpPr/>
          <p:nvPr/>
        </p:nvGrpSpPr>
        <p:grpSpPr>
          <a:xfrm>
            <a:off x="3390703" y="5318077"/>
            <a:ext cx="2782800" cy="284039"/>
            <a:chOff x="440574" y="2611656"/>
            <a:chExt cx="1463046" cy="284039"/>
          </a:xfrm>
        </p:grpSpPr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2C7D1EFD-12F3-EA97-5B93-CB6AD59E68BD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459069" cy="0"/>
            </a:xfrm>
            <a:prstGeom prst="straightConnector1">
              <a:avLst/>
            </a:prstGeom>
            <a:ln w="28575">
              <a:solidFill>
                <a:srgbClr val="7D1E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C2C9A3F8-FBEA-F8EF-F963-D27724291E9D}"/>
                </a:ext>
              </a:extLst>
            </p:cNvPr>
            <p:cNvSpPr txBox="1"/>
            <p:nvPr/>
          </p:nvSpPr>
          <p:spPr>
            <a:xfrm>
              <a:off x="440574" y="2611656"/>
              <a:ext cx="1437646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Vehicle.Chassis.SpeedHazardForward</a:t>
              </a:r>
              <a:endParaRPr lang="en-US" sz="900" noProof="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A96987F-9C7B-4662-5303-8C52F307672C}"/>
              </a:ext>
            </a:extLst>
          </p:cNvPr>
          <p:cNvGrpSpPr/>
          <p:nvPr/>
        </p:nvGrpSpPr>
        <p:grpSpPr>
          <a:xfrm>
            <a:off x="3385655" y="5670774"/>
            <a:ext cx="2782800" cy="284039"/>
            <a:chOff x="440574" y="2611656"/>
            <a:chExt cx="1463046" cy="284039"/>
          </a:xfrm>
        </p:grpSpPr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D5A11936-A7C8-8361-1754-25F6F53E9E1D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459069" cy="0"/>
            </a:xfrm>
            <a:prstGeom prst="straightConnector1">
              <a:avLst/>
            </a:prstGeom>
            <a:ln w="28575">
              <a:solidFill>
                <a:srgbClr val="7D1E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F2FB5F41-BD72-7CEE-D045-67A028E22ADB}"/>
                </a:ext>
              </a:extLst>
            </p:cNvPr>
            <p:cNvSpPr txBox="1"/>
            <p:nvPr/>
          </p:nvSpPr>
          <p:spPr>
            <a:xfrm>
              <a:off x="440574" y="2611656"/>
              <a:ext cx="1437646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Vehicle.Body.SpeedHazardReverse</a:t>
              </a:r>
              <a:endParaRPr lang="en-US" sz="900" noProof="0" dirty="0"/>
            </a:p>
          </p:txBody>
        </p:sp>
      </p:grp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D2961C51-4AC5-2BA4-9395-F945FE2E48F4}"/>
              </a:ext>
            </a:extLst>
          </p:cNvPr>
          <p:cNvCxnSpPr>
            <a:cxnSpLocks/>
          </p:cNvCxnSpPr>
          <p:nvPr/>
        </p:nvCxnSpPr>
        <p:spPr>
          <a:xfrm>
            <a:off x="7575972" y="2564029"/>
            <a:ext cx="4313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2D33E614-6AEC-0028-E6BB-9E657A9831DC}"/>
              </a:ext>
            </a:extLst>
          </p:cNvPr>
          <p:cNvSpPr txBox="1"/>
          <p:nvPr/>
        </p:nvSpPr>
        <p:spPr>
          <a:xfrm>
            <a:off x="8128782" y="2448613"/>
            <a:ext cx="1640840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en-US" sz="900" noProof="0" dirty="0"/>
              <a:t>Existing VSS signal</a:t>
            </a:r>
          </a:p>
        </p:txBody>
      </p: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827FA560-9745-CF91-0D09-4E3E9EAFC025}"/>
              </a:ext>
            </a:extLst>
          </p:cNvPr>
          <p:cNvCxnSpPr>
            <a:cxnSpLocks/>
          </p:cNvCxnSpPr>
          <p:nvPr/>
        </p:nvCxnSpPr>
        <p:spPr>
          <a:xfrm>
            <a:off x="7575972" y="2830049"/>
            <a:ext cx="431331" cy="0"/>
          </a:xfrm>
          <a:prstGeom prst="straightConnector1">
            <a:avLst/>
          </a:prstGeom>
          <a:ln w="28575">
            <a:solidFill>
              <a:srgbClr val="028FC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95E71DD-EC43-1C77-8002-10CC360C7164}"/>
              </a:ext>
            </a:extLst>
          </p:cNvPr>
          <p:cNvSpPr txBox="1"/>
          <p:nvPr/>
        </p:nvSpPr>
        <p:spPr>
          <a:xfrm>
            <a:off x="8128781" y="2714633"/>
            <a:ext cx="2056571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en-US" sz="900" noProof="0" dirty="0"/>
              <a:t>New VSS signal (sensor/actuator)</a:t>
            </a:r>
          </a:p>
        </p:txBody>
      </p: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2B6BA15D-FC85-A6F6-55E8-92B0FEB7F260}"/>
              </a:ext>
            </a:extLst>
          </p:cNvPr>
          <p:cNvCxnSpPr>
            <a:cxnSpLocks/>
          </p:cNvCxnSpPr>
          <p:nvPr/>
        </p:nvCxnSpPr>
        <p:spPr>
          <a:xfrm>
            <a:off x="7575971" y="3096069"/>
            <a:ext cx="431331" cy="0"/>
          </a:xfrm>
          <a:prstGeom prst="straightConnector1">
            <a:avLst/>
          </a:prstGeom>
          <a:ln w="28575">
            <a:solidFill>
              <a:srgbClr val="7D1E7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52F71290-3D5D-F9A2-8E91-0229293C2B19}"/>
              </a:ext>
            </a:extLst>
          </p:cNvPr>
          <p:cNvSpPr txBox="1"/>
          <p:nvPr/>
        </p:nvSpPr>
        <p:spPr>
          <a:xfrm>
            <a:off x="8128781" y="2980653"/>
            <a:ext cx="1640840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en-US" sz="900" noProof="0" dirty="0"/>
              <a:t>New VSS signal (attribute)</a:t>
            </a:r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4184B71B-89DA-FFFD-D87E-3EA6EE324E52}"/>
              </a:ext>
            </a:extLst>
          </p:cNvPr>
          <p:cNvCxnSpPr>
            <a:cxnSpLocks/>
          </p:cNvCxnSpPr>
          <p:nvPr/>
        </p:nvCxnSpPr>
        <p:spPr>
          <a:xfrm>
            <a:off x="11805643" y="1506656"/>
            <a:ext cx="7820" cy="8996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7123D88B-959A-5F13-BA89-804E5F085FED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7DD01ABE-D221-104E-F127-51DF3F3D5903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47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8E6C61-5462-515E-41F6-93BE844FF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F51BC8B-328A-8F79-A0AC-D64FCDB2E128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69A3CE-B559-C765-B440-2551216650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From here, the </a:t>
            </a:r>
            <a:r>
              <a:rPr lang="en-US" sz="1200" dirty="0">
                <a:hlinkClick r:id="rId3"/>
              </a:rPr>
              <a:t>application-framework</a:t>
            </a:r>
            <a:r>
              <a:rPr lang="en-US" sz="1200" dirty="0"/>
              <a:t> takes over for the next steps as follows: 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Creation of an Interface Project.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Import of the VSS catalogue. Or in exchange the catalogue in IFEX format.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Definition of VAF Module Interfaces using Configuration as Code in Python.</a:t>
            </a:r>
          </a:p>
          <a:p>
            <a:pPr lvl="1">
              <a:buChar char="u"/>
            </a:pPr>
            <a:endParaRPr lang="en-US" sz="1200" dirty="0"/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A61F02-7F97-0959-9762-198EE95A9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definition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B6CBA7-71D7-3163-CF6C-FA998DBB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FC26BE1E-39E6-BB51-011F-7416479990E6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772BAE0-851D-C03D-C122-710DE2E8F027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418F34E6-6496-A995-04EC-B63A38D3F854}"/>
              </a:ext>
            </a:extLst>
          </p:cNvPr>
          <p:cNvCxnSpPr>
            <a:cxnSpLocks/>
          </p:cNvCxnSpPr>
          <p:nvPr/>
        </p:nvCxnSpPr>
        <p:spPr>
          <a:xfrm>
            <a:off x="11805643" y="1506656"/>
            <a:ext cx="12053" cy="15060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0B3F081C-58BD-25FA-4049-9FA208ACF076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93C5E36-BCAA-D23D-E64E-3CBC2C7AEBDB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2A3CE415-E441-D8F6-D37A-4F5A72525B2F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FF7420-569F-B8AC-1FEE-3219D1A48B63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E8F9060-FD49-9DCF-5E7E-F50E52BBE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598" y="4518521"/>
            <a:ext cx="6179412" cy="1573184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948F5C2-4284-94D7-02C3-D1FB6B11DCD4}"/>
              </a:ext>
            </a:extLst>
          </p:cNvPr>
          <p:cNvGrpSpPr/>
          <p:nvPr/>
        </p:nvGrpSpPr>
        <p:grpSpPr>
          <a:xfrm>
            <a:off x="665999" y="2445401"/>
            <a:ext cx="2782888" cy="284039"/>
            <a:chOff x="577850" y="2611656"/>
            <a:chExt cx="2782888" cy="284039"/>
          </a:xfrm>
        </p:grpSpPr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C83A4E07-39A0-E8D0-B31C-0D3812F87762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76EFE75E-5C39-1CBD-0A0E-F1C78743D97C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 err="1"/>
                <a:t>Vehicle.Acceleration.Longitudinal</a:t>
              </a:r>
              <a:endParaRPr lang="en-US" sz="900" noProof="0" dirty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7D4643E-14A8-635D-B7CB-8F92DA977350}"/>
              </a:ext>
            </a:extLst>
          </p:cNvPr>
          <p:cNvGrpSpPr/>
          <p:nvPr/>
        </p:nvGrpSpPr>
        <p:grpSpPr>
          <a:xfrm>
            <a:off x="665999" y="2810292"/>
            <a:ext cx="2782888" cy="284039"/>
            <a:chOff x="577850" y="2611656"/>
            <a:chExt cx="2782888" cy="284039"/>
          </a:xfrm>
        </p:grpSpPr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D5654546-1261-D56C-BC13-38A3B4DFA964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071DA736-6DE8-2D10-E742-139AD23DC815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Vehicle.Chassis.Axle.Row1.Wheel.Left.Speed</a:t>
              </a:r>
              <a:endParaRPr lang="en-US" sz="900" noProof="0" dirty="0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DFDCA362-F225-AC4B-A99E-19EBAEBF4F11}"/>
              </a:ext>
            </a:extLst>
          </p:cNvPr>
          <p:cNvGrpSpPr/>
          <p:nvPr/>
        </p:nvGrpSpPr>
        <p:grpSpPr>
          <a:xfrm>
            <a:off x="665999" y="3191421"/>
            <a:ext cx="2782888" cy="284039"/>
            <a:chOff x="577850" y="2611656"/>
            <a:chExt cx="2782888" cy="284039"/>
          </a:xfrm>
        </p:grpSpPr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D6337E78-0DF8-36C2-A4ED-29874E116BE7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67162BDD-7762-43AA-1B40-3732C9413315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Vehicle.Chassis.Axle.Row1.Wheel.Right.Speed</a:t>
              </a:r>
              <a:endParaRPr lang="en-US" sz="900" noProof="0" dirty="0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47B6785-44E4-66D9-C7B4-EB39B567697B}"/>
              </a:ext>
            </a:extLst>
          </p:cNvPr>
          <p:cNvGrpSpPr/>
          <p:nvPr/>
        </p:nvGrpSpPr>
        <p:grpSpPr>
          <a:xfrm>
            <a:off x="665999" y="3572550"/>
            <a:ext cx="2782888" cy="284039"/>
            <a:chOff x="577850" y="2611656"/>
            <a:chExt cx="2782888" cy="284039"/>
          </a:xfrm>
        </p:grpSpPr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6325348A-4C16-9C0F-F1AF-B0DC526DD20E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ABD5BEF3-2347-C71C-7285-04586DC8AD70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Vehicle.Chassis.Axle.Row2.Wheel.Left.Speed</a:t>
              </a:r>
              <a:endParaRPr lang="en-US" sz="900" noProof="0" dirty="0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60FACCA3-99C0-F744-1CDB-A815B290F50A}"/>
              </a:ext>
            </a:extLst>
          </p:cNvPr>
          <p:cNvGrpSpPr/>
          <p:nvPr/>
        </p:nvGrpSpPr>
        <p:grpSpPr>
          <a:xfrm>
            <a:off x="665999" y="3957436"/>
            <a:ext cx="2782888" cy="284039"/>
            <a:chOff x="577850" y="2611656"/>
            <a:chExt cx="2782888" cy="284039"/>
          </a:xfrm>
        </p:grpSpPr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6E5A0B8C-8DDD-B8A5-230F-FD0BA74806D6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77ED09CA-E63B-A21F-159C-97DBEB004C59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/>
                <a:t>Vehicle.Chassis.Axle.Row2.Wheel.Right.Speed</a:t>
              </a:r>
              <a:endParaRPr lang="en-US" sz="900" noProof="0" dirty="0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EE80D56-051D-ADCB-8E95-939EEECCEFCA}"/>
              </a:ext>
            </a:extLst>
          </p:cNvPr>
          <p:cNvGrpSpPr/>
          <p:nvPr/>
        </p:nvGrpSpPr>
        <p:grpSpPr>
          <a:xfrm>
            <a:off x="665999" y="4343208"/>
            <a:ext cx="2782888" cy="284039"/>
            <a:chOff x="577850" y="2611656"/>
            <a:chExt cx="2782888" cy="284039"/>
          </a:xfrm>
        </p:grpSpPr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DF85CEDE-AB2C-6B93-5749-6071F369F48E}"/>
                </a:ext>
              </a:extLst>
            </p:cNvPr>
            <p:cNvCxnSpPr>
              <a:cxnSpLocks/>
            </p:cNvCxnSpPr>
            <p:nvPr/>
          </p:nvCxnSpPr>
          <p:spPr>
            <a:xfrm>
              <a:off x="577850" y="2895695"/>
              <a:ext cx="278288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A79A25B-213C-08B5-D0C2-342D08180DF8}"/>
                </a:ext>
              </a:extLst>
            </p:cNvPr>
            <p:cNvSpPr txBox="1"/>
            <p:nvPr/>
          </p:nvSpPr>
          <p:spPr>
            <a:xfrm>
              <a:off x="577850" y="2611656"/>
              <a:ext cx="2682875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dirty="0" err="1"/>
                <a:t>Vehicle.Powertrain.Transmission.DriveType</a:t>
              </a:r>
              <a:endParaRPr lang="en-US" sz="900" noProof="0" dirty="0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F952A7AB-5AAE-652B-0B9F-F20679541883}"/>
              </a:ext>
            </a:extLst>
          </p:cNvPr>
          <p:cNvGrpSpPr/>
          <p:nvPr/>
        </p:nvGrpSpPr>
        <p:grpSpPr>
          <a:xfrm>
            <a:off x="3731840" y="2812773"/>
            <a:ext cx="1463046" cy="284039"/>
            <a:chOff x="441042" y="2611656"/>
            <a:chExt cx="1290971" cy="284039"/>
          </a:xfrm>
        </p:grpSpPr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082C808B-8044-F742-82E3-8BBD272B13D6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28746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7A6421F3-3822-F044-9554-D60BD4DEC25E}"/>
                </a:ext>
              </a:extLst>
            </p:cNvPr>
            <p:cNvSpPr txBox="1"/>
            <p:nvPr/>
          </p:nvSpPr>
          <p:spPr>
            <a:xfrm>
              <a:off x="441042" y="2611656"/>
              <a:ext cx="1180810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Vehicle.Speed</a:t>
              </a:r>
              <a:endParaRPr lang="en-US" sz="900" noProof="0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5BB3ECA-C285-BB81-135B-55E752333765}"/>
              </a:ext>
            </a:extLst>
          </p:cNvPr>
          <p:cNvGrpSpPr/>
          <p:nvPr/>
        </p:nvGrpSpPr>
        <p:grpSpPr>
          <a:xfrm>
            <a:off x="3731840" y="2456241"/>
            <a:ext cx="1463046" cy="284039"/>
            <a:chOff x="440574" y="2611656"/>
            <a:chExt cx="1463046" cy="284039"/>
          </a:xfrm>
        </p:grpSpPr>
        <p:cxnSp>
          <p:nvCxnSpPr>
            <p:cNvPr id="98" name="Gerade Verbindung mit Pfeil 97">
              <a:extLst>
                <a:ext uri="{FF2B5EF4-FFF2-40B4-BE49-F238E27FC236}">
                  <a16:creationId xmlns:a16="http://schemas.microsoft.com/office/drawing/2014/main" id="{076E8524-E2F4-ADEC-A4CC-5E170177DC5C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459069" cy="0"/>
            </a:xfrm>
            <a:prstGeom prst="straightConnector1">
              <a:avLst/>
            </a:prstGeom>
            <a:ln w="28575">
              <a:solidFill>
                <a:srgbClr val="028F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224DA0F1-4793-D115-FCD4-96B0EAB52FE4}"/>
                </a:ext>
              </a:extLst>
            </p:cNvPr>
            <p:cNvSpPr txBox="1"/>
            <p:nvPr/>
          </p:nvSpPr>
          <p:spPr>
            <a:xfrm>
              <a:off x="440574" y="2611656"/>
              <a:ext cx="1414494" cy="2308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Vehicle.DriveDirection</a:t>
              </a:r>
              <a:endParaRPr lang="en-US" sz="900" noProof="0" dirty="0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64760FAA-1316-8BC5-7436-4416A0A0009D}"/>
              </a:ext>
            </a:extLst>
          </p:cNvPr>
          <p:cNvGrpSpPr/>
          <p:nvPr/>
        </p:nvGrpSpPr>
        <p:grpSpPr>
          <a:xfrm>
            <a:off x="8224848" y="2456241"/>
            <a:ext cx="2317401" cy="284039"/>
            <a:chOff x="440574" y="2611656"/>
            <a:chExt cx="1218364" cy="284039"/>
          </a:xfrm>
        </p:grpSpPr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03F5D24D-5804-FC59-A1ED-04A13E62A2B5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192392" cy="0"/>
            </a:xfrm>
            <a:prstGeom prst="straightConnector1">
              <a:avLst/>
            </a:prstGeom>
            <a:ln w="28575">
              <a:solidFill>
                <a:srgbClr val="028F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E5C6DE28-0159-041F-68C7-92EFFD74690B}"/>
                </a:ext>
              </a:extLst>
            </p:cNvPr>
            <p:cNvSpPr txBox="1"/>
            <p:nvPr/>
          </p:nvSpPr>
          <p:spPr>
            <a:xfrm>
              <a:off x="440574" y="2611656"/>
              <a:ext cx="1218364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Vehicle.Body.Lights.Hazard.Request</a:t>
              </a:r>
              <a:endParaRPr lang="en-US" sz="900" noProof="0" dirty="0"/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A3305518-9A7A-C73B-3C42-1130F247C932}"/>
              </a:ext>
            </a:extLst>
          </p:cNvPr>
          <p:cNvGrpSpPr/>
          <p:nvPr/>
        </p:nvGrpSpPr>
        <p:grpSpPr>
          <a:xfrm>
            <a:off x="5469018" y="2457704"/>
            <a:ext cx="2519668" cy="284039"/>
            <a:chOff x="440574" y="2611656"/>
            <a:chExt cx="1324705" cy="284039"/>
          </a:xfrm>
        </p:grpSpPr>
        <p:cxnSp>
          <p:nvCxnSpPr>
            <p:cNvPr id="104" name="Gerade Verbindung mit Pfeil 103">
              <a:extLst>
                <a:ext uri="{FF2B5EF4-FFF2-40B4-BE49-F238E27FC236}">
                  <a16:creationId xmlns:a16="http://schemas.microsoft.com/office/drawing/2014/main" id="{182423F4-B956-15B8-400A-C36ABD47DF64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28702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426034CB-896F-9145-6A9E-85A9FCDA73EC}"/>
                </a:ext>
              </a:extLst>
            </p:cNvPr>
            <p:cNvSpPr txBox="1"/>
            <p:nvPr/>
          </p:nvSpPr>
          <p:spPr>
            <a:xfrm>
              <a:off x="440574" y="2611656"/>
              <a:ext cx="1324705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Vehicle.Body.Lights.Hazard.IsSignaling</a:t>
              </a:r>
              <a:endParaRPr lang="en-US" sz="900" noProof="0" dirty="0"/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9B379BB0-EBFF-4D3D-2712-39B739CD15E6}"/>
              </a:ext>
            </a:extLst>
          </p:cNvPr>
          <p:cNvGrpSpPr/>
          <p:nvPr/>
        </p:nvGrpSpPr>
        <p:grpSpPr>
          <a:xfrm>
            <a:off x="5470276" y="2809983"/>
            <a:ext cx="2518410" cy="284039"/>
            <a:chOff x="440574" y="2611656"/>
            <a:chExt cx="1324044" cy="284039"/>
          </a:xfrm>
        </p:grpSpPr>
        <p:cxnSp>
          <p:nvCxnSpPr>
            <p:cNvPr id="107" name="Gerade Verbindung mit Pfeil 106">
              <a:extLst>
                <a:ext uri="{FF2B5EF4-FFF2-40B4-BE49-F238E27FC236}">
                  <a16:creationId xmlns:a16="http://schemas.microsoft.com/office/drawing/2014/main" id="{84AB342A-E98B-82E5-23F8-C43A4746D5F6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287026" cy="0"/>
            </a:xfrm>
            <a:prstGeom prst="straightConnector1">
              <a:avLst/>
            </a:prstGeom>
            <a:ln w="28575">
              <a:solidFill>
                <a:srgbClr val="7D1E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B51ACE44-A353-B6A0-64C7-59AEF2C017C0}"/>
                </a:ext>
              </a:extLst>
            </p:cNvPr>
            <p:cNvSpPr txBox="1"/>
            <p:nvPr/>
          </p:nvSpPr>
          <p:spPr>
            <a:xfrm>
              <a:off x="440574" y="2611656"/>
              <a:ext cx="1324044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Vehicle.Chassis.SpeedHazardForward</a:t>
              </a:r>
              <a:endParaRPr lang="en-US" sz="900" noProof="0" dirty="0"/>
            </a:p>
          </p:txBody>
        </p: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3B99BBA1-98C9-13E4-45DD-00D03624AEE7}"/>
              </a:ext>
            </a:extLst>
          </p:cNvPr>
          <p:cNvGrpSpPr/>
          <p:nvPr/>
        </p:nvGrpSpPr>
        <p:grpSpPr>
          <a:xfrm>
            <a:off x="5465228" y="3162680"/>
            <a:ext cx="2518410" cy="284039"/>
            <a:chOff x="440574" y="2611656"/>
            <a:chExt cx="1324044" cy="284039"/>
          </a:xfrm>
        </p:grpSpPr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B47A89CD-28F1-6834-446B-F8C727B0B7DA}"/>
                </a:ext>
              </a:extLst>
            </p:cNvPr>
            <p:cNvCxnSpPr>
              <a:cxnSpLocks/>
            </p:cNvCxnSpPr>
            <p:nvPr/>
          </p:nvCxnSpPr>
          <p:spPr>
            <a:xfrm>
              <a:off x="444551" y="2895695"/>
              <a:ext cx="1287026" cy="0"/>
            </a:xfrm>
            <a:prstGeom prst="straightConnector1">
              <a:avLst/>
            </a:prstGeom>
            <a:ln w="28575">
              <a:solidFill>
                <a:srgbClr val="7D1E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2F9DC04D-1176-73D1-0E23-F7DC4B9E6853}"/>
                </a:ext>
              </a:extLst>
            </p:cNvPr>
            <p:cNvSpPr txBox="1"/>
            <p:nvPr/>
          </p:nvSpPr>
          <p:spPr>
            <a:xfrm>
              <a:off x="440574" y="2611656"/>
              <a:ext cx="1324044" cy="2308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en-US" sz="900" noProof="0" dirty="0"/>
                <a:t> </a:t>
              </a:r>
              <a:r>
                <a:rPr lang="en-US" sz="900" noProof="0" dirty="0" err="1"/>
                <a:t>Vehicle.Body.SpeedHazardReverse</a:t>
              </a:r>
              <a:endParaRPr lang="en-US" sz="900" noProof="0" dirty="0"/>
            </a:p>
          </p:txBody>
        </p: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7A8E0E2A-4FFF-0BF0-977D-151A09227207}"/>
              </a:ext>
            </a:extLst>
          </p:cNvPr>
          <p:cNvGrpSpPr/>
          <p:nvPr/>
        </p:nvGrpSpPr>
        <p:grpSpPr>
          <a:xfrm>
            <a:off x="665998" y="4978809"/>
            <a:ext cx="1289802" cy="276999"/>
            <a:chOff x="665998" y="4966892"/>
            <a:chExt cx="1289802" cy="276999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2247FA0D-51EB-B5ED-8FBB-022F933458BF}"/>
                </a:ext>
              </a:extLst>
            </p:cNvPr>
            <p:cNvGrpSpPr/>
            <p:nvPr/>
          </p:nvGrpSpPr>
          <p:grpSpPr>
            <a:xfrm rot="5400000">
              <a:off x="783498" y="4879892"/>
              <a:ext cx="216000" cy="451000"/>
              <a:chOff x="4614694" y="3562293"/>
              <a:chExt cx="216000" cy="451000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F07351FB-BD0E-3B14-AF5A-783DD0D5EFAF}"/>
                  </a:ext>
                </a:extLst>
              </p:cNvPr>
              <p:cNvGrpSpPr/>
              <p:nvPr/>
            </p:nvGrpSpPr>
            <p:grpSpPr>
              <a:xfrm rot="10800000">
                <a:off x="4651673" y="3562293"/>
                <a:ext cx="144000" cy="269976"/>
                <a:chOff x="8700898" y="3186869"/>
                <a:chExt cx="144000" cy="269976"/>
              </a:xfrm>
            </p:grpSpPr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07E7D013-6655-5177-CD0B-23853E561F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00898" y="3186869"/>
                  <a:ext cx="144000" cy="144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ark Pro for Vector" panose="020B0504020201010104" pitchFamily="34" charset="0"/>
                  </a:endParaRPr>
                </a:p>
              </p:txBody>
            </p: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4416C5B8-F86C-A0B6-D18F-F9BFCA5C9CA6}"/>
                    </a:ext>
                  </a:extLst>
                </p:cNvPr>
                <p:cNvCxnSpPr>
                  <a:cxnSpLocks/>
                  <a:endCxn id="24" idx="4"/>
                </p:cNvCxnSpPr>
                <p:nvPr/>
              </p:nvCxnSpPr>
              <p:spPr>
                <a:xfrm rot="10800000">
                  <a:off x="8772898" y="3330869"/>
                  <a:ext cx="1" cy="125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9C13F959-ADC2-799A-A715-3A742A3F11B4}"/>
                  </a:ext>
                </a:extLst>
              </p:cNvPr>
              <p:cNvGrpSpPr/>
              <p:nvPr/>
            </p:nvGrpSpPr>
            <p:grpSpPr>
              <a:xfrm>
                <a:off x="4614694" y="3664807"/>
                <a:ext cx="216000" cy="348486"/>
                <a:chOff x="6754243" y="2268751"/>
                <a:chExt cx="216000" cy="348486"/>
              </a:xfrm>
            </p:grpSpPr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E1395B4C-DC71-1B86-C351-EAF5437EA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6071" y="2481928"/>
                  <a:ext cx="0" cy="135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Halbbogen 61">
                  <a:extLst>
                    <a:ext uri="{FF2B5EF4-FFF2-40B4-BE49-F238E27FC236}">
                      <a16:creationId xmlns:a16="http://schemas.microsoft.com/office/drawing/2014/main" id="{B897113E-5262-A669-3877-53FBE1DA9AA5}"/>
                    </a:ext>
                  </a:extLst>
                </p:cNvPr>
                <p:cNvSpPr/>
                <p:nvPr/>
              </p:nvSpPr>
              <p:spPr>
                <a:xfrm rot="10800000">
                  <a:off x="6754243" y="2268751"/>
                  <a:ext cx="216000" cy="216000"/>
                </a:xfrm>
                <a:prstGeom prst="blockArc">
                  <a:avLst>
                    <a:gd name="adj1" fmla="val 10797244"/>
                    <a:gd name="adj2" fmla="val 28957"/>
                    <a:gd name="adj3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74089734-9EB8-34FA-87F4-8C4252529D92}"/>
                </a:ext>
              </a:extLst>
            </p:cNvPr>
            <p:cNvSpPr txBox="1"/>
            <p:nvPr/>
          </p:nvSpPr>
          <p:spPr>
            <a:xfrm>
              <a:off x="1146969" y="4966892"/>
              <a:ext cx="8088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noProof="0" dirty="0" err="1"/>
                <a:t>SpeedIf</a:t>
              </a:r>
              <a:endParaRPr lang="en-US" sz="1200" noProof="0" dirty="0"/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388A2F9E-8065-C3EE-4F08-BBD907A7C7BC}"/>
              </a:ext>
            </a:extLst>
          </p:cNvPr>
          <p:cNvGrpSpPr/>
          <p:nvPr/>
        </p:nvGrpSpPr>
        <p:grpSpPr>
          <a:xfrm>
            <a:off x="3678597" y="3866752"/>
            <a:ext cx="2149196" cy="276999"/>
            <a:chOff x="665998" y="4966892"/>
            <a:chExt cx="2149196" cy="276999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8A83A6DD-B879-CD34-F3C5-FA1C84D9F429}"/>
                </a:ext>
              </a:extLst>
            </p:cNvPr>
            <p:cNvGrpSpPr/>
            <p:nvPr/>
          </p:nvGrpSpPr>
          <p:grpSpPr>
            <a:xfrm rot="5400000">
              <a:off x="783498" y="4879892"/>
              <a:ext cx="216000" cy="451000"/>
              <a:chOff x="4614694" y="3562293"/>
              <a:chExt cx="216000" cy="451000"/>
            </a:xfrm>
          </p:grpSpPr>
          <p:grpSp>
            <p:nvGrpSpPr>
              <p:cNvPr id="119" name="Gruppieren 118">
                <a:extLst>
                  <a:ext uri="{FF2B5EF4-FFF2-40B4-BE49-F238E27FC236}">
                    <a16:creationId xmlns:a16="http://schemas.microsoft.com/office/drawing/2014/main" id="{3E56E69C-0BE6-150A-A89A-BC2F2C059A30}"/>
                  </a:ext>
                </a:extLst>
              </p:cNvPr>
              <p:cNvGrpSpPr/>
              <p:nvPr/>
            </p:nvGrpSpPr>
            <p:grpSpPr>
              <a:xfrm rot="10800000">
                <a:off x="4651673" y="3562293"/>
                <a:ext cx="144000" cy="269976"/>
                <a:chOff x="8700898" y="3186869"/>
                <a:chExt cx="144000" cy="269976"/>
              </a:xfrm>
            </p:grpSpPr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A8EA63A0-285A-993D-4A7D-D1FFA89A96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00898" y="3186869"/>
                  <a:ext cx="144000" cy="144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ark Pro for Vector" panose="020B0504020201010104" pitchFamily="34" charset="0"/>
                  </a:endParaRPr>
                </a:p>
              </p:txBody>
            </p:sp>
            <p:cxnSp>
              <p:nvCxnSpPr>
                <p:cNvPr id="124" name="Gerader Verbinder 123">
                  <a:extLst>
                    <a:ext uri="{FF2B5EF4-FFF2-40B4-BE49-F238E27FC236}">
                      <a16:creationId xmlns:a16="http://schemas.microsoft.com/office/drawing/2014/main" id="{CDBF13B6-3475-7CB9-BC1D-A12D5A6DF88B}"/>
                    </a:ext>
                  </a:extLst>
                </p:cNvPr>
                <p:cNvCxnSpPr>
                  <a:cxnSpLocks/>
                  <a:endCxn id="123" idx="4"/>
                </p:cNvCxnSpPr>
                <p:nvPr/>
              </p:nvCxnSpPr>
              <p:spPr>
                <a:xfrm rot="10800000">
                  <a:off x="8772898" y="3330869"/>
                  <a:ext cx="1" cy="125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id="{E06CEAC4-3616-D4C1-804F-2AB87FF4C2B0}"/>
                  </a:ext>
                </a:extLst>
              </p:cNvPr>
              <p:cNvGrpSpPr/>
              <p:nvPr/>
            </p:nvGrpSpPr>
            <p:grpSpPr>
              <a:xfrm>
                <a:off x="4614694" y="3664807"/>
                <a:ext cx="216000" cy="348486"/>
                <a:chOff x="6754243" y="2268751"/>
                <a:chExt cx="216000" cy="348486"/>
              </a:xfrm>
            </p:grpSpPr>
            <p:cxnSp>
              <p:nvCxnSpPr>
                <p:cNvPr id="121" name="Gerader Verbinder 120">
                  <a:extLst>
                    <a:ext uri="{FF2B5EF4-FFF2-40B4-BE49-F238E27FC236}">
                      <a16:creationId xmlns:a16="http://schemas.microsoft.com/office/drawing/2014/main" id="{CD070D21-D37C-39D3-9D04-3B212F457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6071" y="2481928"/>
                  <a:ext cx="0" cy="135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Halbbogen 121">
                  <a:extLst>
                    <a:ext uri="{FF2B5EF4-FFF2-40B4-BE49-F238E27FC236}">
                      <a16:creationId xmlns:a16="http://schemas.microsoft.com/office/drawing/2014/main" id="{D7831F32-8197-02AB-BD0B-7E7E1791925E}"/>
                    </a:ext>
                  </a:extLst>
                </p:cNvPr>
                <p:cNvSpPr/>
                <p:nvPr/>
              </p:nvSpPr>
              <p:spPr>
                <a:xfrm rot="10800000">
                  <a:off x="6754243" y="2268751"/>
                  <a:ext cx="216000" cy="216000"/>
                </a:xfrm>
                <a:prstGeom prst="blockArc">
                  <a:avLst>
                    <a:gd name="adj1" fmla="val 10797244"/>
                    <a:gd name="adj2" fmla="val 28957"/>
                    <a:gd name="adj3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09ED8456-EC12-72A5-3991-BE04753202BF}"/>
                </a:ext>
              </a:extLst>
            </p:cNvPr>
            <p:cNvSpPr txBox="1"/>
            <p:nvPr/>
          </p:nvSpPr>
          <p:spPr>
            <a:xfrm>
              <a:off x="1146969" y="4966892"/>
              <a:ext cx="16682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SpeedCalculationIf</a:t>
              </a:r>
              <a:endParaRPr lang="de-DE" sz="1200" dirty="0"/>
            </a:p>
          </p:txBody>
        </p: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51D591A5-DA08-6DCB-53BA-B74423156421}"/>
              </a:ext>
            </a:extLst>
          </p:cNvPr>
          <p:cNvGrpSpPr/>
          <p:nvPr/>
        </p:nvGrpSpPr>
        <p:grpSpPr>
          <a:xfrm>
            <a:off x="6231722" y="3866752"/>
            <a:ext cx="1337478" cy="276999"/>
            <a:chOff x="665998" y="4966892"/>
            <a:chExt cx="1337478" cy="276999"/>
          </a:xfrm>
        </p:grpSpPr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6A9BBF22-BE4A-B779-EA59-8D210D1D2B60}"/>
                </a:ext>
              </a:extLst>
            </p:cNvPr>
            <p:cNvGrpSpPr/>
            <p:nvPr/>
          </p:nvGrpSpPr>
          <p:grpSpPr>
            <a:xfrm rot="5400000">
              <a:off x="783498" y="4879892"/>
              <a:ext cx="216000" cy="451000"/>
              <a:chOff x="4614694" y="3562293"/>
              <a:chExt cx="216000" cy="451000"/>
            </a:xfrm>
          </p:grpSpPr>
          <p:grpSp>
            <p:nvGrpSpPr>
              <p:cNvPr id="128" name="Gruppieren 127">
                <a:extLst>
                  <a:ext uri="{FF2B5EF4-FFF2-40B4-BE49-F238E27FC236}">
                    <a16:creationId xmlns:a16="http://schemas.microsoft.com/office/drawing/2014/main" id="{FB35FE09-C05E-643C-AB05-5DCE600415EF}"/>
                  </a:ext>
                </a:extLst>
              </p:cNvPr>
              <p:cNvGrpSpPr/>
              <p:nvPr/>
            </p:nvGrpSpPr>
            <p:grpSpPr>
              <a:xfrm rot="10800000">
                <a:off x="4651673" y="3562293"/>
                <a:ext cx="144000" cy="269976"/>
                <a:chOff x="8700898" y="3186869"/>
                <a:chExt cx="144000" cy="269976"/>
              </a:xfrm>
            </p:grpSpPr>
            <p:sp>
              <p:nvSpPr>
                <p:cNvPr id="132" name="Ellipse 131">
                  <a:extLst>
                    <a:ext uri="{FF2B5EF4-FFF2-40B4-BE49-F238E27FC236}">
                      <a16:creationId xmlns:a16="http://schemas.microsoft.com/office/drawing/2014/main" id="{AB97A219-E92C-42BE-A4FB-C5536AA012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00898" y="3186869"/>
                  <a:ext cx="144000" cy="144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ark Pro for Vector" panose="020B0504020201010104" pitchFamily="34" charset="0"/>
                  </a:endParaRPr>
                </a:p>
              </p:txBody>
            </p:sp>
            <p:cxnSp>
              <p:nvCxnSpPr>
                <p:cNvPr id="133" name="Gerader Verbinder 132">
                  <a:extLst>
                    <a:ext uri="{FF2B5EF4-FFF2-40B4-BE49-F238E27FC236}">
                      <a16:creationId xmlns:a16="http://schemas.microsoft.com/office/drawing/2014/main" id="{65A1E8BE-9535-A4BB-D574-81318B5A9741}"/>
                    </a:ext>
                  </a:extLst>
                </p:cNvPr>
                <p:cNvCxnSpPr>
                  <a:cxnSpLocks/>
                  <a:endCxn id="132" idx="4"/>
                </p:cNvCxnSpPr>
                <p:nvPr/>
              </p:nvCxnSpPr>
              <p:spPr>
                <a:xfrm rot="10800000">
                  <a:off x="8772898" y="3330869"/>
                  <a:ext cx="1" cy="125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uppieren 128">
                <a:extLst>
                  <a:ext uri="{FF2B5EF4-FFF2-40B4-BE49-F238E27FC236}">
                    <a16:creationId xmlns:a16="http://schemas.microsoft.com/office/drawing/2014/main" id="{EAF6064F-C4F1-5A78-CBEF-DD51DAA1CAA2}"/>
                  </a:ext>
                </a:extLst>
              </p:cNvPr>
              <p:cNvGrpSpPr/>
              <p:nvPr/>
            </p:nvGrpSpPr>
            <p:grpSpPr>
              <a:xfrm>
                <a:off x="4614694" y="3664807"/>
                <a:ext cx="216000" cy="348486"/>
                <a:chOff x="6754243" y="2268751"/>
                <a:chExt cx="216000" cy="348486"/>
              </a:xfrm>
            </p:grpSpPr>
            <p:cxnSp>
              <p:nvCxnSpPr>
                <p:cNvPr id="130" name="Gerader Verbinder 129">
                  <a:extLst>
                    <a:ext uri="{FF2B5EF4-FFF2-40B4-BE49-F238E27FC236}">
                      <a16:creationId xmlns:a16="http://schemas.microsoft.com/office/drawing/2014/main" id="{4473DF07-ECC9-CB2A-FDA6-555E660B2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6071" y="2481928"/>
                  <a:ext cx="0" cy="135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Halbbogen 130">
                  <a:extLst>
                    <a:ext uri="{FF2B5EF4-FFF2-40B4-BE49-F238E27FC236}">
                      <a16:creationId xmlns:a16="http://schemas.microsoft.com/office/drawing/2014/main" id="{8167CE46-3E38-DDA9-D690-CB327FB9E0F3}"/>
                    </a:ext>
                  </a:extLst>
                </p:cNvPr>
                <p:cNvSpPr/>
                <p:nvPr/>
              </p:nvSpPr>
              <p:spPr>
                <a:xfrm rot="10800000">
                  <a:off x="6754243" y="2268751"/>
                  <a:ext cx="216000" cy="216000"/>
                </a:xfrm>
                <a:prstGeom prst="blockArc">
                  <a:avLst>
                    <a:gd name="adj1" fmla="val 10797244"/>
                    <a:gd name="adj2" fmla="val 28957"/>
                    <a:gd name="adj3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6080C78C-822D-E2C4-05EF-8D2DBB2F04C3}"/>
                </a:ext>
              </a:extLst>
            </p:cNvPr>
            <p:cNvSpPr txBox="1"/>
            <p:nvPr/>
          </p:nvSpPr>
          <p:spPr>
            <a:xfrm>
              <a:off x="1146969" y="4966892"/>
              <a:ext cx="85650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HazardIf</a:t>
              </a:r>
              <a:endParaRPr lang="de-DE" sz="1200" dirty="0"/>
            </a:p>
          </p:txBody>
        </p: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ED63F664-41A6-2439-A2A0-56757B0CA1E1}"/>
              </a:ext>
            </a:extLst>
          </p:cNvPr>
          <p:cNvGrpSpPr/>
          <p:nvPr/>
        </p:nvGrpSpPr>
        <p:grpSpPr>
          <a:xfrm>
            <a:off x="8232412" y="3836253"/>
            <a:ext cx="2149196" cy="276999"/>
            <a:chOff x="665998" y="4966892"/>
            <a:chExt cx="2149196" cy="276999"/>
          </a:xfrm>
        </p:grpSpPr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999CA57A-3DA7-235C-C544-DFC95A180AEF}"/>
                </a:ext>
              </a:extLst>
            </p:cNvPr>
            <p:cNvGrpSpPr/>
            <p:nvPr/>
          </p:nvGrpSpPr>
          <p:grpSpPr>
            <a:xfrm rot="5400000">
              <a:off x="783498" y="4879892"/>
              <a:ext cx="216000" cy="451000"/>
              <a:chOff x="4614694" y="3562293"/>
              <a:chExt cx="216000" cy="451000"/>
            </a:xfrm>
          </p:grpSpPr>
          <p:grpSp>
            <p:nvGrpSpPr>
              <p:cNvPr id="137" name="Gruppieren 136">
                <a:extLst>
                  <a:ext uri="{FF2B5EF4-FFF2-40B4-BE49-F238E27FC236}">
                    <a16:creationId xmlns:a16="http://schemas.microsoft.com/office/drawing/2014/main" id="{C5C3B475-798A-3FFD-61A3-EDDBB705DD36}"/>
                  </a:ext>
                </a:extLst>
              </p:cNvPr>
              <p:cNvGrpSpPr/>
              <p:nvPr/>
            </p:nvGrpSpPr>
            <p:grpSpPr>
              <a:xfrm rot="10800000">
                <a:off x="4651673" y="3562293"/>
                <a:ext cx="144000" cy="269976"/>
                <a:chOff x="8700898" y="3186869"/>
                <a:chExt cx="144000" cy="269976"/>
              </a:xfrm>
            </p:grpSpPr>
            <p:sp>
              <p:nvSpPr>
                <p:cNvPr id="141" name="Ellipse 140">
                  <a:extLst>
                    <a:ext uri="{FF2B5EF4-FFF2-40B4-BE49-F238E27FC236}">
                      <a16:creationId xmlns:a16="http://schemas.microsoft.com/office/drawing/2014/main" id="{5EA9AFBE-2B88-F3B2-DF1D-76AFF710EF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00898" y="3186869"/>
                  <a:ext cx="144000" cy="144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ark Pro for Vector" panose="020B0504020201010104" pitchFamily="34" charset="0"/>
                  </a:endParaRPr>
                </a:p>
              </p:txBody>
            </p:sp>
            <p:cxnSp>
              <p:nvCxnSpPr>
                <p:cNvPr id="142" name="Gerader Verbinder 141">
                  <a:extLst>
                    <a:ext uri="{FF2B5EF4-FFF2-40B4-BE49-F238E27FC236}">
                      <a16:creationId xmlns:a16="http://schemas.microsoft.com/office/drawing/2014/main" id="{3E53DB85-8A9B-C71E-E8E2-5C8ECB26AEC5}"/>
                    </a:ext>
                  </a:extLst>
                </p:cNvPr>
                <p:cNvCxnSpPr>
                  <a:cxnSpLocks/>
                  <a:endCxn id="141" idx="4"/>
                </p:cNvCxnSpPr>
                <p:nvPr/>
              </p:nvCxnSpPr>
              <p:spPr>
                <a:xfrm rot="10800000">
                  <a:off x="8772898" y="3330869"/>
                  <a:ext cx="1" cy="125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uppieren 137">
                <a:extLst>
                  <a:ext uri="{FF2B5EF4-FFF2-40B4-BE49-F238E27FC236}">
                    <a16:creationId xmlns:a16="http://schemas.microsoft.com/office/drawing/2014/main" id="{1A4449B9-962C-76A2-4928-205AFA50193E}"/>
                  </a:ext>
                </a:extLst>
              </p:cNvPr>
              <p:cNvGrpSpPr/>
              <p:nvPr/>
            </p:nvGrpSpPr>
            <p:grpSpPr>
              <a:xfrm>
                <a:off x="4614694" y="3664807"/>
                <a:ext cx="216000" cy="348486"/>
                <a:chOff x="6754243" y="2268751"/>
                <a:chExt cx="216000" cy="348486"/>
              </a:xfrm>
            </p:grpSpPr>
            <p:cxnSp>
              <p:nvCxnSpPr>
                <p:cNvPr id="139" name="Gerader Verbinder 138">
                  <a:extLst>
                    <a:ext uri="{FF2B5EF4-FFF2-40B4-BE49-F238E27FC236}">
                      <a16:creationId xmlns:a16="http://schemas.microsoft.com/office/drawing/2014/main" id="{909E089E-A65C-FAA2-D9A6-53AF330F1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6071" y="2481928"/>
                  <a:ext cx="0" cy="1353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Halbbogen 139">
                  <a:extLst>
                    <a:ext uri="{FF2B5EF4-FFF2-40B4-BE49-F238E27FC236}">
                      <a16:creationId xmlns:a16="http://schemas.microsoft.com/office/drawing/2014/main" id="{B496A430-0399-B483-6C31-436D99CB1A19}"/>
                    </a:ext>
                  </a:extLst>
                </p:cNvPr>
                <p:cNvSpPr/>
                <p:nvPr/>
              </p:nvSpPr>
              <p:spPr>
                <a:xfrm rot="10800000">
                  <a:off x="6754243" y="2268751"/>
                  <a:ext cx="216000" cy="216000"/>
                </a:xfrm>
                <a:prstGeom prst="blockArc">
                  <a:avLst>
                    <a:gd name="adj1" fmla="val 10797244"/>
                    <a:gd name="adj2" fmla="val 28957"/>
                    <a:gd name="adj3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5B9BDFA9-95E2-4FF3-675A-BECEE4484D38}"/>
                </a:ext>
              </a:extLst>
            </p:cNvPr>
            <p:cNvSpPr txBox="1"/>
            <p:nvPr/>
          </p:nvSpPr>
          <p:spPr>
            <a:xfrm>
              <a:off x="1146969" y="4966892"/>
              <a:ext cx="16682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HazardDetectionIf</a:t>
              </a:r>
              <a:endParaRPr lang="de-DE" sz="1200" dirty="0"/>
            </a:p>
          </p:txBody>
        </p:sp>
      </p:grpSp>
      <p:pic>
        <p:nvPicPr>
          <p:cNvPr id="143" name="Grafik 142" descr="Lupe Silhouette">
            <a:extLst>
              <a:ext uri="{FF2B5EF4-FFF2-40B4-BE49-F238E27FC236}">
                <a16:creationId xmlns:a16="http://schemas.microsoft.com/office/drawing/2014/main" id="{4BEFF9AF-A997-7142-DBFF-FB0D784C6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1568" y="3642876"/>
            <a:ext cx="914400" cy="914400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B3D14D99-36BF-9461-C0F1-9EE7FA590EEA}"/>
              </a:ext>
            </a:extLst>
          </p:cNvPr>
          <p:cNvSpPr/>
          <p:nvPr/>
        </p:nvSpPr>
        <p:spPr>
          <a:xfrm>
            <a:off x="303955" y="2313884"/>
            <a:ext cx="632660" cy="2552440"/>
          </a:xfrm>
          <a:custGeom>
            <a:avLst/>
            <a:gdLst>
              <a:gd name="csX0" fmla="*/ 0 w 828881"/>
              <a:gd name="csY0" fmla="*/ 861143 h 2461343"/>
              <a:gd name="csX1" fmla="*/ 734291 w 828881"/>
              <a:gd name="csY1" fmla="*/ 71434 h 2461343"/>
              <a:gd name="csX2" fmla="*/ 796636 w 828881"/>
              <a:gd name="csY2" fmla="*/ 2461343 h 24613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8881" h="2461343">
                <a:moveTo>
                  <a:pt x="0" y="861143"/>
                </a:moveTo>
                <a:cubicBezTo>
                  <a:pt x="300759" y="332938"/>
                  <a:pt x="601518" y="-195266"/>
                  <a:pt x="734291" y="71434"/>
                </a:cubicBezTo>
                <a:cubicBezTo>
                  <a:pt x="867064" y="338134"/>
                  <a:pt x="831850" y="1399738"/>
                  <a:pt x="796636" y="2461343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0910B57-5BA7-8A21-B25A-A670A01808EC}"/>
              </a:ext>
            </a:extLst>
          </p:cNvPr>
          <p:cNvSpPr/>
          <p:nvPr/>
        </p:nvSpPr>
        <p:spPr>
          <a:xfrm>
            <a:off x="3559244" y="2313884"/>
            <a:ext cx="356438" cy="1381269"/>
          </a:xfrm>
          <a:custGeom>
            <a:avLst/>
            <a:gdLst>
              <a:gd name="csX0" fmla="*/ 0 w 828881"/>
              <a:gd name="csY0" fmla="*/ 861143 h 2461343"/>
              <a:gd name="csX1" fmla="*/ 734291 w 828881"/>
              <a:gd name="csY1" fmla="*/ 71434 h 2461343"/>
              <a:gd name="csX2" fmla="*/ 796636 w 828881"/>
              <a:gd name="csY2" fmla="*/ 2461343 h 24613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8881" h="2461343">
                <a:moveTo>
                  <a:pt x="0" y="861143"/>
                </a:moveTo>
                <a:cubicBezTo>
                  <a:pt x="300759" y="332938"/>
                  <a:pt x="601518" y="-195266"/>
                  <a:pt x="734291" y="71434"/>
                </a:cubicBezTo>
                <a:cubicBezTo>
                  <a:pt x="867064" y="338134"/>
                  <a:pt x="831850" y="1399738"/>
                  <a:pt x="796636" y="2461343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F58E01E-5072-D5A9-BBC4-230BD46256CA}"/>
              </a:ext>
            </a:extLst>
          </p:cNvPr>
          <p:cNvSpPr/>
          <p:nvPr/>
        </p:nvSpPr>
        <p:spPr>
          <a:xfrm>
            <a:off x="6115770" y="2317122"/>
            <a:ext cx="356438" cy="1447386"/>
          </a:xfrm>
          <a:custGeom>
            <a:avLst/>
            <a:gdLst>
              <a:gd name="csX0" fmla="*/ 0 w 828881"/>
              <a:gd name="csY0" fmla="*/ 861143 h 2461343"/>
              <a:gd name="csX1" fmla="*/ 734291 w 828881"/>
              <a:gd name="csY1" fmla="*/ 71434 h 2461343"/>
              <a:gd name="csX2" fmla="*/ 796636 w 828881"/>
              <a:gd name="csY2" fmla="*/ 2461343 h 24613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8881" h="2461343">
                <a:moveTo>
                  <a:pt x="0" y="861143"/>
                </a:moveTo>
                <a:cubicBezTo>
                  <a:pt x="300759" y="332938"/>
                  <a:pt x="601518" y="-195266"/>
                  <a:pt x="734291" y="71434"/>
                </a:cubicBezTo>
                <a:cubicBezTo>
                  <a:pt x="867064" y="338134"/>
                  <a:pt x="831850" y="1399738"/>
                  <a:pt x="796636" y="2461343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7455151C-C686-17ED-1D15-18EFCA67F5BC}"/>
              </a:ext>
            </a:extLst>
          </p:cNvPr>
          <p:cNvSpPr/>
          <p:nvPr/>
        </p:nvSpPr>
        <p:spPr>
          <a:xfrm>
            <a:off x="8116124" y="2312087"/>
            <a:ext cx="356438" cy="1447386"/>
          </a:xfrm>
          <a:custGeom>
            <a:avLst/>
            <a:gdLst>
              <a:gd name="csX0" fmla="*/ 0 w 828881"/>
              <a:gd name="csY0" fmla="*/ 861143 h 2461343"/>
              <a:gd name="csX1" fmla="*/ 734291 w 828881"/>
              <a:gd name="csY1" fmla="*/ 71434 h 2461343"/>
              <a:gd name="csX2" fmla="*/ 796636 w 828881"/>
              <a:gd name="csY2" fmla="*/ 2461343 h 24613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8881" h="2461343">
                <a:moveTo>
                  <a:pt x="0" y="861143"/>
                </a:moveTo>
                <a:cubicBezTo>
                  <a:pt x="300759" y="332938"/>
                  <a:pt x="601518" y="-195266"/>
                  <a:pt x="734291" y="71434"/>
                </a:cubicBezTo>
                <a:cubicBezTo>
                  <a:pt x="867064" y="338134"/>
                  <a:pt x="831850" y="1399738"/>
                  <a:pt x="796636" y="2461343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7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5EBAB-E708-2642-2683-652CFC52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A0BADD6-D969-E9FC-C333-3D77520EBCDF}"/>
              </a:ext>
            </a:extLst>
          </p:cNvPr>
          <p:cNvSpPr/>
          <p:nvPr/>
        </p:nvSpPr>
        <p:spPr>
          <a:xfrm>
            <a:off x="10672025" y="1168560"/>
            <a:ext cx="1519975" cy="568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CC7A30-468E-CB61-BC02-4C97CA129A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999" y="1168560"/>
            <a:ext cx="10006027" cy="5220000"/>
          </a:xfrm>
        </p:spPr>
        <p:txBody>
          <a:bodyPr/>
          <a:lstStyle/>
          <a:p>
            <a:pPr lvl="1">
              <a:buChar char="u"/>
            </a:pPr>
            <a:r>
              <a:rPr lang="en-US" sz="1200" dirty="0"/>
              <a:t>Next step is the development of application modules. They hold the actual business logic. 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Creation of app-module projects.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Import of the interface project result.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Definition of app-module details, i.e., consumed/provided interfaces and periodic tasks.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Generation of the project and implementation stubs.</a:t>
            </a:r>
          </a:p>
          <a:p>
            <a:pPr lvl="2">
              <a:spcBef>
                <a:spcPts val="800"/>
              </a:spcBef>
            </a:pPr>
            <a:r>
              <a:rPr lang="en-US" sz="1200" dirty="0"/>
              <a:t>Implementation work.</a:t>
            </a:r>
          </a:p>
          <a:p>
            <a:pPr lvl="1">
              <a:buChar char="u"/>
            </a:pPr>
            <a:endParaRPr lang="en-US" sz="1200" dirty="0"/>
          </a:p>
          <a:p>
            <a:pPr lvl="1">
              <a:buChar char="u"/>
            </a:pPr>
            <a:endParaRPr lang="en-US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F28433-8FB7-9BBC-DA73-A385262F7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Application development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9B4D6F-963A-B842-6C6A-AF450598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Blueprint project</a:t>
            </a:r>
            <a:endParaRPr lang="en-US" dirty="0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A2B30B79-4EEB-7901-A310-196C97533649}"/>
              </a:ext>
            </a:extLst>
          </p:cNvPr>
          <p:cNvSpPr/>
          <p:nvPr/>
        </p:nvSpPr>
        <p:spPr>
          <a:xfrm>
            <a:off x="11664841" y="1230574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FA3EDB0-A6D0-A937-53E0-E9DDEE906858}"/>
              </a:ext>
            </a:extLst>
          </p:cNvPr>
          <p:cNvSpPr txBox="1"/>
          <p:nvPr/>
        </p:nvSpPr>
        <p:spPr>
          <a:xfrm>
            <a:off x="10844622" y="1168560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Project start</a:t>
            </a:r>
            <a:endParaRPr lang="de-DE" sz="1000" dirty="0"/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9A17E814-C2A9-76EB-8313-1337D6E2B237}"/>
              </a:ext>
            </a:extLst>
          </p:cNvPr>
          <p:cNvCxnSpPr>
            <a:cxnSpLocks/>
          </p:cNvCxnSpPr>
          <p:nvPr/>
        </p:nvCxnSpPr>
        <p:spPr>
          <a:xfrm>
            <a:off x="11805643" y="1506656"/>
            <a:ext cx="13642" cy="21185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aute 80">
            <a:extLst>
              <a:ext uri="{FF2B5EF4-FFF2-40B4-BE49-F238E27FC236}">
                <a16:creationId xmlns:a16="http://schemas.microsoft.com/office/drawing/2014/main" id="{56BED192-5B62-40F1-25B2-3968A3D88863}"/>
              </a:ext>
            </a:extLst>
          </p:cNvPr>
          <p:cNvSpPr/>
          <p:nvPr/>
        </p:nvSpPr>
        <p:spPr>
          <a:xfrm>
            <a:off x="11668972" y="1816965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CE19CA4-C15E-515F-D9A9-EAF9C53B62ED}"/>
              </a:ext>
            </a:extLst>
          </p:cNvPr>
          <p:cNvSpPr txBox="1"/>
          <p:nvPr/>
        </p:nvSpPr>
        <p:spPr>
          <a:xfrm>
            <a:off x="10844109" y="1754951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Signal </a:t>
            </a:r>
            <a:br>
              <a:rPr lang="en-US" sz="1000" dirty="0"/>
            </a:br>
            <a:r>
              <a:rPr lang="en-US" sz="1000" dirty="0"/>
              <a:t>catalogue</a:t>
            </a:r>
            <a:endParaRPr lang="de-DE" sz="1000" dirty="0"/>
          </a:p>
        </p:txBody>
      </p:sp>
      <p:sp>
        <p:nvSpPr>
          <p:cNvPr id="5" name="Raute 4">
            <a:extLst>
              <a:ext uri="{FF2B5EF4-FFF2-40B4-BE49-F238E27FC236}">
                <a16:creationId xmlns:a16="http://schemas.microsoft.com/office/drawing/2014/main" id="{9B817D9C-1348-19DC-808F-8D4E8F660AF7}"/>
              </a:ext>
            </a:extLst>
          </p:cNvPr>
          <p:cNvSpPr/>
          <p:nvPr/>
        </p:nvSpPr>
        <p:spPr>
          <a:xfrm>
            <a:off x="11673205" y="2414310"/>
            <a:ext cx="282632" cy="27608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63E89E-226F-F13A-4D1E-E8571B5600BE}"/>
              </a:ext>
            </a:extLst>
          </p:cNvPr>
          <p:cNvSpPr txBox="1"/>
          <p:nvPr/>
        </p:nvSpPr>
        <p:spPr>
          <a:xfrm>
            <a:off x="10844109" y="2352296"/>
            <a:ext cx="807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Interface definition</a:t>
            </a:r>
            <a:endParaRPr lang="de-DE" sz="1000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9F451733-BE06-0A90-A053-533BA3C6B377}"/>
              </a:ext>
            </a:extLst>
          </p:cNvPr>
          <p:cNvCxnSpPr>
            <a:cxnSpLocks/>
          </p:cNvCxnSpPr>
          <p:nvPr/>
        </p:nvCxnSpPr>
        <p:spPr>
          <a:xfrm>
            <a:off x="1585386" y="3537225"/>
            <a:ext cx="3600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albbogen 61">
            <a:extLst>
              <a:ext uri="{FF2B5EF4-FFF2-40B4-BE49-F238E27FC236}">
                <a16:creationId xmlns:a16="http://schemas.microsoft.com/office/drawing/2014/main" id="{A119C606-7A7E-CAC0-677C-22B2449FE246}"/>
              </a:ext>
            </a:extLst>
          </p:cNvPr>
          <p:cNvSpPr/>
          <p:nvPr/>
        </p:nvSpPr>
        <p:spPr>
          <a:xfrm rot="5400000">
            <a:off x="1372208" y="3433053"/>
            <a:ext cx="216000" cy="216000"/>
          </a:xfrm>
          <a:prstGeom prst="blockArc">
            <a:avLst>
              <a:gd name="adj1" fmla="val 10797244"/>
              <a:gd name="adj2" fmla="val 28957"/>
              <a:gd name="adj3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9FEFF46A-D802-2A9C-7E5B-0FC09EC1089E}"/>
              </a:ext>
            </a:extLst>
          </p:cNvPr>
          <p:cNvSpPr txBox="1"/>
          <p:nvPr/>
        </p:nvSpPr>
        <p:spPr>
          <a:xfrm>
            <a:off x="1032876" y="3696074"/>
            <a:ext cx="8088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noProof="0" dirty="0" err="1"/>
              <a:t>SpeedIf</a:t>
            </a:r>
            <a:endParaRPr lang="en-US" sz="1200" noProof="0" dirty="0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47445DE9-423D-B2D7-B301-9CA4C9A24C60}"/>
              </a:ext>
            </a:extLst>
          </p:cNvPr>
          <p:cNvSpPr>
            <a:spLocks noChangeAspect="1"/>
          </p:cNvSpPr>
          <p:nvPr/>
        </p:nvSpPr>
        <p:spPr>
          <a:xfrm rot="5400000">
            <a:off x="3533510" y="3463523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rk Pro for Vector" panose="020B0504020201010104" pitchFamily="34" charset="0"/>
            </a:endParaRPr>
          </a:p>
        </p:txBody>
      </p:sp>
      <p:cxnSp>
        <p:nvCxnSpPr>
          <p:cNvPr id="124" name="Gerader Verbinder 123">
            <a:extLst>
              <a:ext uri="{FF2B5EF4-FFF2-40B4-BE49-F238E27FC236}">
                <a16:creationId xmlns:a16="http://schemas.microsoft.com/office/drawing/2014/main" id="{E50FA465-6D7A-292A-D8D4-F94247655589}"/>
              </a:ext>
            </a:extLst>
          </p:cNvPr>
          <p:cNvCxnSpPr>
            <a:cxnSpLocks/>
            <a:stCxn id="14" idx="3"/>
            <a:endCxn id="123" idx="4"/>
          </p:cNvCxnSpPr>
          <p:nvPr/>
        </p:nvCxnSpPr>
        <p:spPr>
          <a:xfrm flipV="1">
            <a:off x="3176109" y="3535523"/>
            <a:ext cx="357401" cy="553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34FD0CF8-B1A6-AEBD-203A-E16760124C3C}"/>
              </a:ext>
            </a:extLst>
          </p:cNvPr>
          <p:cNvCxnSpPr>
            <a:cxnSpLocks/>
          </p:cNvCxnSpPr>
          <p:nvPr/>
        </p:nvCxnSpPr>
        <p:spPr>
          <a:xfrm>
            <a:off x="4486269" y="3532674"/>
            <a:ext cx="36000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Halbbogen 121">
            <a:extLst>
              <a:ext uri="{FF2B5EF4-FFF2-40B4-BE49-F238E27FC236}">
                <a16:creationId xmlns:a16="http://schemas.microsoft.com/office/drawing/2014/main" id="{64AFFE06-A55C-12A8-94D2-08D9DAB41C2E}"/>
              </a:ext>
            </a:extLst>
          </p:cNvPr>
          <p:cNvSpPr/>
          <p:nvPr/>
        </p:nvSpPr>
        <p:spPr>
          <a:xfrm rot="5400000">
            <a:off x="4273093" y="3428502"/>
            <a:ext cx="216000" cy="216000"/>
          </a:xfrm>
          <a:prstGeom prst="blockArc">
            <a:avLst>
              <a:gd name="adj1" fmla="val 10797244"/>
              <a:gd name="adj2" fmla="val 28957"/>
              <a:gd name="adj3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ADBD9F98-E335-22B7-216C-87543143D96F}"/>
              </a:ext>
            </a:extLst>
          </p:cNvPr>
          <p:cNvSpPr txBox="1"/>
          <p:nvPr/>
        </p:nvSpPr>
        <p:spPr>
          <a:xfrm>
            <a:off x="3181808" y="3701665"/>
            <a:ext cx="166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SpeedCalculationIf</a:t>
            </a:r>
            <a:endParaRPr lang="de-DE" sz="1200" dirty="0"/>
          </a:p>
        </p:txBody>
      </p: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C6E2544F-C2EB-B4CC-538A-F9B0E15CAA9B}"/>
              </a:ext>
            </a:extLst>
          </p:cNvPr>
          <p:cNvCxnSpPr>
            <a:cxnSpLocks/>
          </p:cNvCxnSpPr>
          <p:nvPr/>
        </p:nvCxnSpPr>
        <p:spPr>
          <a:xfrm rot="16200000">
            <a:off x="4658991" y="4049875"/>
            <a:ext cx="0" cy="36000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Halbbogen 130">
            <a:extLst>
              <a:ext uri="{FF2B5EF4-FFF2-40B4-BE49-F238E27FC236}">
                <a16:creationId xmlns:a16="http://schemas.microsoft.com/office/drawing/2014/main" id="{82E00381-9089-89C9-275A-6A57737EDF28}"/>
              </a:ext>
            </a:extLst>
          </p:cNvPr>
          <p:cNvSpPr/>
          <p:nvPr/>
        </p:nvSpPr>
        <p:spPr>
          <a:xfrm rot="5400000">
            <a:off x="4253202" y="4125704"/>
            <a:ext cx="216000" cy="216000"/>
          </a:xfrm>
          <a:prstGeom prst="blockArc">
            <a:avLst>
              <a:gd name="adj1" fmla="val 10797244"/>
              <a:gd name="adj2" fmla="val 28957"/>
              <a:gd name="adj3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C88E0A58-1180-68CF-282E-7DC7B544122A}"/>
              </a:ext>
            </a:extLst>
          </p:cNvPr>
          <p:cNvSpPr txBox="1"/>
          <p:nvPr/>
        </p:nvSpPr>
        <p:spPr>
          <a:xfrm>
            <a:off x="3423275" y="4091375"/>
            <a:ext cx="8565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HazardIf</a:t>
            </a:r>
            <a:endParaRPr lang="de-DE" sz="1200" dirty="0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8548C933-A05F-85A4-F561-4E33ADB69D5A}"/>
              </a:ext>
            </a:extLst>
          </p:cNvPr>
          <p:cNvSpPr>
            <a:spLocks noChangeAspect="1"/>
          </p:cNvSpPr>
          <p:nvPr/>
        </p:nvSpPr>
        <p:spPr>
          <a:xfrm rot="5400000">
            <a:off x="6444547" y="3818921"/>
            <a:ext cx="144000" cy="144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rk Pro for Vector" panose="020B0504020201010104" pitchFamily="34" charset="0"/>
            </a:endParaRPr>
          </a:p>
        </p:txBody>
      </p:sp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571EDDE8-99B8-EB56-DE66-545712A60F27}"/>
              </a:ext>
            </a:extLst>
          </p:cNvPr>
          <p:cNvCxnSpPr>
            <a:cxnSpLocks/>
            <a:endCxn id="141" idx="4"/>
          </p:cNvCxnSpPr>
          <p:nvPr/>
        </p:nvCxnSpPr>
        <p:spPr>
          <a:xfrm rot="10800000" flipH="1" flipV="1">
            <a:off x="6084546" y="3890919"/>
            <a:ext cx="360000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feld 135">
            <a:extLst>
              <a:ext uri="{FF2B5EF4-FFF2-40B4-BE49-F238E27FC236}">
                <a16:creationId xmlns:a16="http://schemas.microsoft.com/office/drawing/2014/main" id="{10C747BA-AEB8-E932-A33A-4124FF84228B}"/>
              </a:ext>
            </a:extLst>
          </p:cNvPr>
          <p:cNvSpPr txBox="1"/>
          <p:nvPr/>
        </p:nvSpPr>
        <p:spPr>
          <a:xfrm>
            <a:off x="6036341" y="3982069"/>
            <a:ext cx="1579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HazardDetectionIf</a:t>
            </a:r>
            <a:endParaRPr lang="de-DE" sz="12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DE5A21C1-D714-931B-59C7-EE1BA423698C}"/>
              </a:ext>
            </a:extLst>
          </p:cNvPr>
          <p:cNvSpPr/>
          <p:nvPr/>
        </p:nvSpPr>
        <p:spPr>
          <a:xfrm>
            <a:off x="11671042" y="3019753"/>
            <a:ext cx="282632" cy="276082"/>
          </a:xfrm>
          <a:prstGeom prst="diamond">
            <a:avLst/>
          </a:prstGeom>
          <a:solidFill>
            <a:srgbClr val="B700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89DE6B-C6CE-1829-4C6D-B1E5B6F60DCD}"/>
              </a:ext>
            </a:extLst>
          </p:cNvPr>
          <p:cNvSpPr txBox="1"/>
          <p:nvPr/>
        </p:nvSpPr>
        <p:spPr>
          <a:xfrm>
            <a:off x="10685666" y="2957739"/>
            <a:ext cx="966197" cy="400110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en-US" sz="1000" dirty="0"/>
              <a:t>Application development</a:t>
            </a:r>
            <a:endParaRPr lang="de-DE" sz="1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FEADCCD-B91C-DA78-28B0-4112D9E44D0B}"/>
              </a:ext>
            </a:extLst>
          </p:cNvPr>
          <p:cNvSpPr/>
          <p:nvPr/>
        </p:nvSpPr>
        <p:spPr>
          <a:xfrm>
            <a:off x="1952109" y="3079667"/>
            <a:ext cx="1224000" cy="9227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Vehicle Speed Calculation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F186A13-DE0B-5DE5-8E3A-643C90E2291E}"/>
              </a:ext>
            </a:extLst>
          </p:cNvPr>
          <p:cNvSpPr/>
          <p:nvPr/>
        </p:nvSpPr>
        <p:spPr>
          <a:xfrm>
            <a:off x="4850014" y="3428487"/>
            <a:ext cx="1224000" cy="9227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Speed Hazard Detection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1E352CE-B708-13A3-B266-FD200090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07" y="4584994"/>
            <a:ext cx="5594866" cy="120934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5EBFB23-4AF4-7891-605C-468C69CB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113" y="2752406"/>
            <a:ext cx="2906001" cy="33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13" grpId="0"/>
      <p:bldP spid="123" grpId="0" animBg="1"/>
      <p:bldP spid="122" grpId="0" animBg="1"/>
      <p:bldP spid="118" grpId="0"/>
      <p:bldP spid="131" grpId="0" animBg="1"/>
      <p:bldP spid="127" grpId="0"/>
      <p:bldP spid="141" grpId="0" animBg="1"/>
      <p:bldP spid="136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CONTROLLEDXXX" val="myTrue"/>
  <p:tag name="TAGGEDVERSIONCONTROLLED" val="my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" val="True"/>
</p:tagLst>
</file>

<file path=ppt/theme/theme1.xml><?xml version="1.0" encoding="utf-8"?>
<a:theme xmlns:a="http://schemas.openxmlformats.org/drawingml/2006/main" name="Vector_Template_Widescreen">
  <a:themeElements>
    <a:clrScheme name="VectorColors">
      <a:dk1>
        <a:sysClr val="windowText" lastClr="000000"/>
      </a:dk1>
      <a:lt1>
        <a:sysClr val="window" lastClr="FFFFFF"/>
      </a:lt1>
      <a:dk2>
        <a:srgbClr val="565C5E"/>
      </a:dk2>
      <a:lt2>
        <a:srgbClr val="FFFFFF"/>
      </a:lt2>
      <a:accent1>
        <a:srgbClr val="848B8E"/>
      </a:accent1>
      <a:accent2>
        <a:srgbClr val="DADEE1"/>
      </a:accent2>
      <a:accent3>
        <a:srgbClr val="FFFFFF"/>
      </a:accent3>
      <a:accent4>
        <a:srgbClr val="000000"/>
      </a:accent4>
      <a:accent5>
        <a:srgbClr val="DADEE1"/>
      </a:accent5>
      <a:accent6>
        <a:srgbClr val="B1B6BA"/>
      </a:accent6>
      <a:hlink>
        <a:srgbClr val="B70032"/>
      </a:hlink>
      <a:folHlink>
        <a:srgbClr val="000000"/>
      </a:folHlink>
    </a:clrScheme>
    <a:fontScheme name="Vecto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 name="Vector Red">
      <a:srgbClr val="B70032"/>
    </a:custClr>
    <a:custClr name="Vector Gray">
      <a:srgbClr val="565C5E"/>
    </a:custClr>
    <a:custClr name="73% Gray">
      <a:srgbClr val="848B8E"/>
    </a:custClr>
    <a:custClr name="47% Gray">
      <a:srgbClr val="B1B6BA"/>
    </a:custClr>
    <a:custClr name="22% Gray">
      <a:srgbClr val="DADEE1"/>
    </a:custClr>
    <a:custClr name="Dark Orange">
      <a:srgbClr val="EF7C00"/>
    </a:custClr>
    <a:custClr name="Light Orange">
      <a:srgbClr val="FBB900"/>
    </a:custClr>
    <a:custClr name="Light Green">
      <a:srgbClr val="92C255"/>
    </a:custClr>
    <a:custClr name="Dark Green">
      <a:srgbClr val="00A765"/>
    </a:custClr>
    <a:custClr name="Light Blue">
      <a:srgbClr val="43BFDE"/>
    </a:custClr>
    <a:custClr name="Dark Blue">
      <a:srgbClr val="028FC3"/>
    </a:custClr>
    <a:custClr name="Violet">
      <a:srgbClr val="8884C1"/>
    </a:custClr>
    <a:custClr name="CAN">
      <a:srgbClr val="848B8E"/>
    </a:custClr>
    <a:custClr name="CAN Highspeed">
      <a:srgbClr val="F0DC00"/>
    </a:custClr>
    <a:custClr name="CAN Lowspeed">
      <a:srgbClr val="F5A500"/>
    </a:custClr>
    <a:custClr name="LIN">
      <a:srgbClr val="199C64"/>
    </a:custClr>
    <a:custClr name="FlexRay">
      <a:srgbClr val="003C91"/>
    </a:custClr>
    <a:custClr name="MOST">
      <a:srgbClr val="B70032"/>
    </a:custClr>
    <a:custClr name="Ethernet and IP">
      <a:srgbClr val="7D1E7D"/>
    </a:custClr>
    <a:custClr name="pWLAN">
      <a:srgbClr val="967800"/>
    </a:custClr>
  </a:custClrLst>
  <a:extLst>
    <a:ext uri="{05A4C25C-085E-4340-85A3-A5531E510DB2}">
      <thm15:themeFamily xmlns:thm15="http://schemas.microsoft.com/office/thememl/2012/main" name="TP_16_9_Standard.potx" id="{F749F43F-022C-4F3F-9AD0-644A1D58F10D}" vid="{CF54FD92-F142-48A9-9293-7ACED9815EDE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48B8E"/>
      </a:accent1>
      <a:accent2>
        <a:srgbClr val="DADEE1"/>
      </a:accent2>
      <a:accent3>
        <a:srgbClr val="FFFFFF"/>
      </a:accent3>
      <a:accent4>
        <a:srgbClr val="000000"/>
      </a:accent4>
      <a:accent5>
        <a:srgbClr val="B1B6BA"/>
      </a:accent5>
      <a:accent6>
        <a:srgbClr val="DADEE1"/>
      </a:accent6>
      <a:hlink>
        <a:srgbClr val="B70032"/>
      </a:hlink>
      <a:folHlink>
        <a:srgbClr val="000000"/>
      </a:folHlink>
    </a:clrScheme>
    <a:fontScheme name="my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48B8E"/>
      </a:accent1>
      <a:accent2>
        <a:srgbClr val="DADEE1"/>
      </a:accent2>
      <a:accent3>
        <a:srgbClr val="FFFFFF"/>
      </a:accent3>
      <a:accent4>
        <a:srgbClr val="000000"/>
      </a:accent4>
      <a:accent5>
        <a:srgbClr val="B1B6BA"/>
      </a:accent5>
      <a:accent6>
        <a:srgbClr val="DADEE1"/>
      </a:accent6>
      <a:hlink>
        <a:srgbClr val="B70032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Standard- und SharePoint-Bibliothekseigenschaften</tns:defaultPropertyEditorNamespace>
</tns:customPropertyEdito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2747518010144A3EA340B8DCDD7A8" ma:contentTypeVersion="14" ma:contentTypeDescription="Create a new document." ma:contentTypeScope="" ma:versionID="82872918f1e180abf9a2dd11691eb44a">
  <xsd:schema xmlns:xsd="http://www.w3.org/2001/XMLSchema" xmlns:xs="http://www.w3.org/2001/XMLSchema" xmlns:p="http://schemas.microsoft.com/office/2006/metadata/properties" xmlns:ns2="2c5011e6-eec7-4390-9a05-dc7f5e200656" xmlns:ns3="5d61b890-004b-4716-9d09-5a068d9c7323" targetNamespace="http://schemas.microsoft.com/office/2006/metadata/properties" ma:root="true" ma:fieldsID="ca0dd99bdcdc33a76b0619141c2e671f" ns2:_="" ns3:_="">
    <xsd:import namespace="2c5011e6-eec7-4390-9a05-dc7f5e200656"/>
    <xsd:import namespace="5d61b890-004b-4716-9d09-5a068d9c7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011e6-eec7-4390-9a05-dc7f5e200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305afe-c491-4786-b47e-0e19978537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1b890-004b-4716-9d09-5a068d9c73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db7c78d-b133-40a8-bb1f-b56199f31c51}" ma:internalName="TaxCatchAll" ma:showField="CatchAllData" ma:web="5d61b890-004b-4716-9d09-5a068d9c7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61b890-004b-4716-9d09-5a068d9c7323" xsi:nil="true"/>
    <lcf76f155ced4ddcb4097134ff3c332f xmlns="2c5011e6-eec7-4390-9a05-dc7f5e200656">
      <Terms xmlns="http://schemas.microsoft.com/office/infopath/2007/PartnerControls"/>
    </lcf76f155ced4ddcb4097134ff3c332f>
    <SharedWithUsers xmlns="5d61b890-004b-4716-9d09-5a068d9c7323">
      <UserInfo>
        <DisplayName>Zimmer, Bastian</DisplayName>
        <AccountId>177</AccountId>
        <AccountType/>
      </UserInfo>
      <UserInfo>
        <DisplayName>Strobel, Manuel</DisplayName>
        <AccountId>9</AccountId>
        <AccountType/>
      </UserInfo>
      <UserInfo>
        <DisplayName>Raisch, Andreas</DisplayName>
        <AccountId>179</AccountId>
        <AccountType/>
      </UserInfo>
      <UserInfo>
        <DisplayName>Albrecht, Stefan</DisplayName>
        <AccountId>457</AccountId>
        <AccountType/>
      </UserInfo>
      <UserInfo>
        <DisplayName>Skanda, Dominik</DisplayName>
        <AccountId>28</AccountId>
        <AccountType/>
      </UserInfo>
      <UserInfo>
        <DisplayName>Marchl, Christian</DisplayName>
        <AccountId>26</AccountId>
        <AccountType/>
      </UserInfo>
      <UserInfo>
        <DisplayName>Metzker, Eduard</DisplayName>
        <AccountId>426</AccountId>
        <AccountType/>
      </UserInfo>
      <UserInfo>
        <DisplayName>Olsson, Lars</DisplayName>
        <AccountId>23</AccountId>
        <AccountType/>
      </UserInfo>
      <UserInfo>
        <DisplayName>Friesch, Simon</DisplayName>
        <AccountId>557</AccountId>
        <AccountType/>
      </UserInfo>
      <UserInfo>
        <DisplayName>Rein, Jochen</DisplayName>
        <AccountId>185</AccountId>
        <AccountType/>
      </UserInfo>
      <UserInfo>
        <DisplayName>Kalmbach, Joachim</DisplayName>
        <AccountId>37</AccountId>
        <AccountType/>
      </UserInfo>
      <UserInfo>
        <DisplayName>Masing, Leonard</DisplayName>
        <AccountId>265</AccountId>
        <AccountType/>
      </UserInfo>
      <UserInfo>
        <DisplayName>Rombach, Stefan</DisplayName>
        <AccountId>120</AccountId>
        <AccountType/>
      </UserInfo>
      <UserInfo>
        <DisplayName>Gemlau, Kai-Björn</DisplayName>
        <AccountId>209</AccountId>
        <AccountType/>
      </UserInfo>
      <UserInfo>
        <DisplayName>Karlsson, Jonas</DisplayName>
        <AccountId>31</AccountId>
        <AccountType/>
      </UserInfo>
      <UserInfo>
        <DisplayName>Ding, Ronghui</DisplayName>
        <AccountId>106</AccountId>
        <AccountType/>
      </UserInfo>
      <UserInfo>
        <DisplayName>Pistorius, Felix</DisplayName>
        <AccountId>109</AccountId>
        <AccountType/>
      </UserInfo>
      <UserInfo>
        <DisplayName>Hötzer, Johannes</DisplayName>
        <AccountId>273</AccountId>
        <AccountType/>
      </UserInfo>
      <UserInfo>
        <DisplayName>Mattern, Norman</DisplayName>
        <AccountId>145</AccountId>
        <AccountType/>
      </UserInfo>
      <UserInfo>
        <DisplayName>Wierer, Marco</DisplayName>
        <AccountId>183</AccountId>
        <AccountType/>
      </UserInfo>
      <UserInfo>
        <DisplayName>Mohrmann, Moritz</DisplayName>
        <AccountId>218</AccountId>
        <AccountType/>
      </UserInfo>
      <UserInfo>
        <DisplayName>Wernicke, Matthias</DisplayName>
        <AccountId>221</AccountId>
        <AccountType/>
      </UserInfo>
      <UserInfo>
        <DisplayName>Maidl, Julian</DisplayName>
        <AccountId>22</AccountId>
        <AccountType/>
      </UserInfo>
      <UserInfo>
        <DisplayName>Garnatz, Oliver</DisplayName>
        <AccountId>356</AccountId>
        <AccountType/>
      </UserInfo>
      <UserInfo>
        <DisplayName>Dörr, Sebastian</DisplayName>
        <AccountId>156</AccountId>
        <AccountType/>
      </UserInfo>
      <UserInfo>
        <DisplayName>Gupta, Anant</DisplayName>
        <AccountId>337</AccountId>
        <AccountType/>
      </UserInfo>
      <UserInfo>
        <DisplayName>Brunner, Matthias</DisplayName>
        <AccountId>29</AccountId>
        <AccountType/>
      </UserInfo>
      <UserInfo>
        <DisplayName>Weber, Marc</DisplayName>
        <AccountId>65</AccountId>
        <AccountType/>
      </UserInfo>
      <UserInfo>
        <DisplayName>Christmann, Constantin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1FE1AB-0860-4D41-9B56-27EE827721B0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A2C5B0B8-2940-4B7A-A11A-783593AEAA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068A0-A7BF-46E8-8595-17A50567B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011e6-eec7-4390-9a05-dc7f5e200656"/>
    <ds:schemaRef ds:uri="5d61b890-004b-4716-9d09-5a068d9c7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D60AA9A-BEE5-41F7-824E-D50F195F9203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d61b890-004b-4716-9d09-5a068d9c7323"/>
    <ds:schemaRef ds:uri="2c5011e6-eec7-4390-9a05-dc7f5e200656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c844b2b9-7a68-473f-b386-e2e1b968279d}" enabled="0" method="" siteId="{c844b2b9-7a68-473f-b386-e2e1b968279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TP_16_9_Standard</Template>
  <TotalTime>0</TotalTime>
  <Words>1829</Words>
  <Application>Microsoft Office PowerPoint</Application>
  <PresentationFormat>Breitbild</PresentationFormat>
  <Paragraphs>290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Mark Pro for Vector</vt:lpstr>
      <vt:lpstr>Verdana</vt:lpstr>
      <vt:lpstr>Wingdings</vt:lpstr>
      <vt:lpstr>Wingdings 3</vt:lpstr>
      <vt:lpstr>Vector_Template_Widescreen</vt:lpstr>
      <vt:lpstr>Eclipse.SDV blueprint around the Automotive API Framework project - Platform independent development for SDV projects in practice -</vt:lpstr>
      <vt:lpstr>Agenda</vt:lpstr>
      <vt:lpstr>About</vt:lpstr>
      <vt:lpstr>About</vt:lpstr>
      <vt:lpstr>About</vt:lpstr>
      <vt:lpstr>Blueprint project</vt:lpstr>
      <vt:lpstr>Blueprint project</vt:lpstr>
      <vt:lpstr>Blueprint project</vt:lpstr>
      <vt:lpstr>Blueprint project</vt:lpstr>
      <vt:lpstr>Blueprint project</vt:lpstr>
      <vt:lpstr>Blueprint project</vt:lpstr>
      <vt:lpstr>Blueprint project</vt:lpstr>
      <vt:lpstr>Blueprint project</vt:lpstr>
      <vt:lpstr>Blueprint project</vt:lpstr>
      <vt:lpstr>Outlook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Autoapiframework Blueprint</dc:title>
  <dc:subject/>
  <dc:creator>Dr. Manuel Fessler</dc:creator>
  <cp:lastModifiedBy>Fessler, Manuel</cp:lastModifiedBy>
  <cp:revision>73</cp:revision>
  <cp:lastPrinted>2020-05-18T09:30:38Z</cp:lastPrinted>
  <dcterms:created xsi:type="dcterms:W3CDTF">2024-01-24T07:45:41Z</dcterms:created>
  <dcterms:modified xsi:type="dcterms:W3CDTF">2026-02-24T16:10:20Z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talNumberOfSlides">
    <vt:bool>false</vt:bool>
  </property>
  <property fmtid="{D5CDD505-2E9C-101B-9397-08002B2CF9AE}" pid="3" name="showAnimationMarker">
    <vt:bool>false</vt:bool>
  </property>
  <property fmtid="{D5CDD505-2E9C-101B-9397-08002B2CF9AE}" pid="4" name="showSlideNumbersOnAgenda">
    <vt:bool>false</vt:bool>
  </property>
  <property fmtid="{D5CDD505-2E9C-101B-9397-08002B2CF9AE}" pid="5" name="showSlideNumbersOnAgendaAsHyperlinks">
    <vt:bool>false</vt:bool>
  </property>
  <property fmtid="{D5CDD505-2E9C-101B-9397-08002B2CF9AE}" pid="6" name="collectVisibleSlidesOnly">
    <vt:bool>true</vt:bool>
  </property>
  <property fmtid="{D5CDD505-2E9C-101B-9397-08002B2CF9AE}" pid="7" name="AgendaType">
    <vt:lpwstr>AgendaType_1</vt:lpwstr>
  </property>
  <property fmtid="{D5CDD505-2E9C-101B-9397-08002B2CF9AE}" pid="8" name="excludeHiddenSlides">
    <vt:bool>false</vt:bool>
  </property>
  <property fmtid="{D5CDD505-2E9C-101B-9397-08002B2CF9AE}" pid="9" name="NotesLanguage">
    <vt:lpwstr>english</vt:lpwstr>
  </property>
  <property fmtid="{D5CDD505-2E9C-101B-9397-08002B2CF9AE}" pid="10" name="ContentTypeId">
    <vt:lpwstr>0x0101007032747518010144A3EA340B8DCDD7A8</vt:lpwstr>
  </property>
  <property fmtid="{D5CDD505-2E9C-101B-9397-08002B2CF9AE}" pid="11" name="vecStatus">
    <vt:lpwstr>Draft</vt:lpwstr>
  </property>
  <property fmtid="{D5CDD505-2E9C-101B-9397-08002B2CF9AE}" pid="12" name="vecDocumentVersion">
    <vt:lpwstr>1.0</vt:lpwstr>
  </property>
  <property fmtid="{D5CDD505-2E9C-101B-9397-08002B2CF9AE}" pid="13" name="vecVersionDate">
    <vt:filetime>2026-02-23T23:00:00Z</vt:filetime>
  </property>
  <property fmtid="{D5CDD505-2E9C-101B-9397-08002B2CF9AE}" pid="14" name="TaxCatchAll">
    <vt:lpwstr/>
  </property>
  <property fmtid="{D5CDD505-2E9C-101B-9397-08002B2CF9AE}" pid="15" name="copyrightInFooter">
    <vt:bool>false</vt:bool>
  </property>
  <property fmtid="{D5CDD505-2E9C-101B-9397-08002B2CF9AE}" pid="16" name="companyName">
    <vt:lpwstr>Vector Informatik GmbH</vt:lpwstr>
  </property>
  <property fmtid="{D5CDD505-2E9C-101B-9397-08002B2CF9AE}" pid="17" name="authorName">
    <vt:lpwstr>Dr. Manuel Fessler</vt:lpwstr>
  </property>
  <property fmtid="{D5CDD505-2E9C-101B-9397-08002B2CF9AE}" pid="18" name="vecDocumentType_0">
    <vt:lpwstr/>
  </property>
  <property fmtid="{D5CDD505-2E9C-101B-9397-08002B2CF9AE}" pid="19" name="fileType">
    <vt:lpwstr/>
  </property>
  <property fmtid="{D5CDD505-2E9C-101B-9397-08002B2CF9AE}" pid="20" name="documentLanguage">
    <vt:lpwstr/>
  </property>
  <property fmtid="{D5CDD505-2E9C-101B-9397-08002B2CF9AE}" pid="21" name="d1ddff27c4224bfead8a8210c371a401">
    <vt:lpwstr/>
  </property>
  <property fmtid="{D5CDD505-2E9C-101B-9397-08002B2CF9AE}" pid="22" name="k2aa9c381709455c89721ce7bf97d82e">
    <vt:lpwstr/>
  </property>
  <property fmtid="{D5CDD505-2E9C-101B-9397-08002B2CF9AE}" pid="23" name="hbb7d23b7873433e976a8e3c6bc45eaa">
    <vt:lpwstr/>
  </property>
  <property fmtid="{D5CDD505-2E9C-101B-9397-08002B2CF9AE}" pid="24" name="pa6e818b4e5243a6b10c719351d448e6">
    <vt:lpwstr/>
  </property>
  <property fmtid="{D5CDD505-2E9C-101B-9397-08002B2CF9AE}" pid="25" name="vecDocumentType">
    <vt:lpwstr>53;#Template|aa9d98f9-7f4a-4331-9eed-5eb8d86c5bda</vt:lpwstr>
  </property>
  <property fmtid="{D5CDD505-2E9C-101B-9397-08002B2CF9AE}" pid="26" name="MediaServiceImageTags">
    <vt:lpwstr/>
  </property>
  <property fmtid="{D5CDD505-2E9C-101B-9397-08002B2CF9AE}" pid="27" name="vecProcess">
    <vt:lpwstr/>
  </property>
  <property fmtid="{D5CDD505-2E9C-101B-9397-08002B2CF9AE}" pid="28" name="Office_x0020_Location">
    <vt:lpwstr/>
  </property>
  <property fmtid="{D5CDD505-2E9C-101B-9397-08002B2CF9AE}" pid="29" name="lcf76f155ced4ddcb4097134ff3c332f">
    <vt:lpwstr/>
  </property>
  <property fmtid="{D5CDD505-2E9C-101B-9397-08002B2CF9AE}" pid="30" name="vecDepartment">
    <vt:lpwstr>218;#All|3c7d2204-6767-4466-a891-c72a0f4da6ea</vt:lpwstr>
  </property>
  <property fmtid="{D5CDD505-2E9C-101B-9397-08002B2CF9AE}" pid="31" name="vecRegion">
    <vt:lpwstr>24;#V[x]|7da5aef1-c91f-4196-a81a-a5fb2678e975</vt:lpwstr>
  </property>
  <property fmtid="{D5CDD505-2E9C-101B-9397-08002B2CF9AE}" pid="32" name="Office Location">
    <vt:lpwstr/>
  </property>
  <property fmtid="{D5CDD505-2E9C-101B-9397-08002B2CF9AE}" pid="33" name="vecOffice">
    <vt:lpwstr/>
  </property>
  <property fmtid="{D5CDD505-2E9C-101B-9397-08002B2CF9AE}" pid="34" name="Test_x0020_VPMSDocTyoe">
    <vt:lpwstr/>
  </property>
  <property fmtid="{D5CDD505-2E9C-101B-9397-08002B2CF9AE}" pid="35" name="Test VPMSDocTyoe">
    <vt:lpwstr/>
  </property>
  <property fmtid="{D5CDD505-2E9C-101B-9397-08002B2CF9AE}" pid="36" name="vecDocumentTypeTaxHTField">
    <vt:lpwstr>Template|aa9d98f9-7f4a-4331-9eed-5eb8d86c5bda</vt:lpwstr>
  </property>
</Properties>
</file>