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mily@emilyomier.com" TargetMode="External"/><Relationship Id="rId2" Type="http://schemas.openxmlformats.org/officeDocument/2006/relationships/hyperlink" Target="http://www.emilyomier.com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How Non-Software Companies Get Value from Open Sourc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How Non-Software Companies Get Value from Open Source</a:t>
            </a:r>
          </a:p>
        </p:txBody>
      </p:sp>
      <p:sp>
        <p:nvSpPr>
          <p:cNvPr id="120" name="Emily Omier"/>
          <p:cNvSpPr txBox="1">
            <a:spLocks noGrp="1"/>
          </p:cNvSpPr>
          <p:nvPr>
            <p:ph type="subTitle" sz="quarter" idx="1"/>
          </p:nvPr>
        </p:nvSpPr>
        <p:spPr>
          <a:xfrm>
            <a:off x="1790700" y="7073900"/>
            <a:ext cx="20828000" cy="1587500"/>
          </a:xfrm>
          <a:prstGeom prst="rect">
            <a:avLst/>
          </a:prstGeom>
        </p:spPr>
        <p:txBody>
          <a:bodyPr/>
          <a:lstStyle/>
          <a:p>
            <a:r>
              <a:rPr dirty="0"/>
              <a:t>Emily </a:t>
            </a:r>
            <a:r>
              <a:rPr dirty="0" err="1"/>
              <a:t>Omier</a:t>
            </a:r>
            <a:endParaRPr dirty="0"/>
          </a:p>
        </p:txBody>
      </p:sp>
      <p:sp>
        <p:nvSpPr>
          <p:cNvPr id="121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4" name="Open source gives individuals and teams more exposure to unique use cases and perspectives…"/>
          <p:cNvSpPr txBox="1">
            <a:spLocks noGrp="1"/>
          </p:cNvSpPr>
          <p:nvPr>
            <p:ph type="subTitle" sz="half" idx="1"/>
          </p:nvPr>
        </p:nvSpPr>
        <p:spPr>
          <a:xfrm>
            <a:off x="1689100" y="3149600"/>
            <a:ext cx="11213464" cy="9296400"/>
          </a:xfrm>
          <a:prstGeom prst="rect">
            <a:avLst/>
          </a:prstGeom>
        </p:spPr>
        <p:txBody>
          <a:bodyPr anchor="ctr"/>
          <a:lstStyle/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Open source gives individuals and teams more exposure to unique use cases and perspectives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There are more opportunities for feedback when software is open source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Teams that are more involved in open source file more patents</a:t>
            </a:r>
          </a:p>
        </p:txBody>
      </p:sp>
      <p:sp>
        <p:nvSpPr>
          <p:cNvPr id="165" name="Innovation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/>
          <a:p>
            <a:r>
              <a:t>Innovation</a:t>
            </a:r>
          </a:p>
        </p:txBody>
      </p:sp>
      <p:pic>
        <p:nvPicPr>
          <p:cNvPr id="166" name="8f81b93a-29a1-4a80-8085-ca4903941edf.png" descr="8f81b93a-29a1-4a80-8085-ca4903941ed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4987" y="3190759"/>
            <a:ext cx="10871085" cy="86999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9" name="Participating in open source ecosystems builds relationships between companies and between individuals…"/>
          <p:cNvSpPr txBox="1">
            <a:spLocks noGrp="1"/>
          </p:cNvSpPr>
          <p:nvPr>
            <p:ph type="subTitle" sz="half" idx="1"/>
          </p:nvPr>
        </p:nvSpPr>
        <p:spPr>
          <a:xfrm>
            <a:off x="1689100" y="3149600"/>
            <a:ext cx="11216742" cy="9296400"/>
          </a:xfrm>
          <a:prstGeom prst="rect">
            <a:avLst/>
          </a:prstGeom>
        </p:spPr>
        <p:txBody>
          <a:bodyPr anchor="ctr"/>
          <a:lstStyle/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rPr dirty="0"/>
              <a:t>Participating in open source ecosystems builds relationships between companies and between individuals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rPr dirty="0"/>
              <a:t>Working on open source is already a type of partnership, but can extend to joint business ventures, joint marketing campaigns, etc. </a:t>
            </a:r>
          </a:p>
        </p:txBody>
      </p:sp>
      <p:sp>
        <p:nvSpPr>
          <p:cNvPr id="170" name="Partnership Opportunities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/>
          <a:p>
            <a:r>
              <a:t>Partnership Opportunities</a:t>
            </a:r>
          </a:p>
        </p:txBody>
      </p:sp>
      <p:pic>
        <p:nvPicPr>
          <p:cNvPr id="17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0739" y="4356100"/>
            <a:ext cx="7035801" cy="7035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4" name="New revenue streams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/>
          <a:p>
            <a:r>
              <a:t>New revenue streams</a:t>
            </a:r>
          </a:p>
        </p:txBody>
      </p:sp>
      <p:pic>
        <p:nvPicPr>
          <p:cNvPr id="175" name="Screenshot 2026-06-26 at 11.45.20 AM.png" descr="Screenshot 2026-06-26 at 11.45.20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35" y="2618323"/>
            <a:ext cx="23811930" cy="111777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8" name="Establish an OSPO…"/>
          <p:cNvSpPr txBox="1">
            <a:spLocks noGrp="1"/>
          </p:cNvSpPr>
          <p:nvPr>
            <p:ph type="subTitle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anchor="ctr"/>
          <a:lstStyle/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rPr dirty="0"/>
              <a:t>Establish an OSPO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rPr dirty="0"/>
              <a:t>Define goals from open source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rPr dirty="0"/>
              <a:t>Communicate throughout the organization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rPr dirty="0"/>
              <a:t>Develop an open source first mindset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rPr dirty="0"/>
              <a:t>Evaluate proposals for publishing OSS for strategic fit, strategic IP, code quality </a:t>
            </a:r>
          </a:p>
        </p:txBody>
      </p:sp>
      <p:sp>
        <p:nvSpPr>
          <p:cNvPr id="179" name="What can you do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/>
          <a:p>
            <a:r>
              <a:t>What can you do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he Business Value of Open Source: https://github.com/todogroup/ospology/tree/main/whitepapers/business-value/content/en…"/>
          <p:cNvSpPr txBox="1">
            <a:spLocks noGrp="1"/>
          </p:cNvSpPr>
          <p:nvPr>
            <p:ph type="title"/>
          </p:nvPr>
        </p:nvSpPr>
        <p:spPr>
          <a:xfrm>
            <a:off x="1778000" y="7585633"/>
            <a:ext cx="20828000" cy="4648201"/>
          </a:xfrm>
          <a:prstGeom prst="rect">
            <a:avLst/>
          </a:prstGeom>
        </p:spPr>
        <p:txBody>
          <a:bodyPr/>
          <a:lstStyle/>
          <a:p>
            <a:pPr>
              <a:defRPr sz="480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The Business Value of Open Source: </a:t>
            </a:r>
            <a:r>
              <a:t>https://github.com/todogroup/ospology/tree/main/whitepapers/business-value/content/en </a:t>
            </a:r>
          </a:p>
          <a:p>
            <a:pPr>
              <a:defRPr sz="480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Podcast:</a:t>
            </a:r>
            <a:r>
              <a:t> The Business of Open Source</a:t>
            </a:r>
          </a:p>
          <a:p>
            <a:pPr>
              <a:defRPr sz="480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Open Source Founders Summit:</a:t>
            </a:r>
            <a:r>
              <a:t> www.05f5.com</a:t>
            </a:r>
          </a:p>
          <a:p>
            <a:pPr>
              <a:defRPr sz="480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Website:</a:t>
            </a:r>
            <a:r>
              <a:t> </a:t>
            </a:r>
            <a:r>
              <a:rPr u="sng">
                <a:hlinkClick r:id="rId2"/>
              </a:rPr>
              <a:t>www.emilyomier.com</a:t>
            </a:r>
            <a:r>
              <a:t> </a:t>
            </a:r>
          </a:p>
          <a:p>
            <a:pPr>
              <a:defRPr sz="480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Email:</a:t>
            </a:r>
            <a:r>
              <a:t> </a:t>
            </a:r>
            <a:r>
              <a:rPr u="sng">
                <a:hlinkClick r:id="rId3"/>
              </a:rPr>
              <a:t>emily@emilyomier.com</a:t>
            </a:r>
          </a:p>
        </p:txBody>
      </p:sp>
      <p:sp>
        <p:nvSpPr>
          <p:cNvPr id="182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83" name="FS-mark@3x.png" descr="FS-mark@3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3150" y="4748905"/>
            <a:ext cx="1917700" cy="1930401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I’m a consultant! If you want help using your involvement in open source to build competitive advantage, reach out!"/>
          <p:cNvSpPr txBox="1"/>
          <p:nvPr/>
        </p:nvSpPr>
        <p:spPr>
          <a:xfrm>
            <a:off x="5200937" y="2277814"/>
            <a:ext cx="13982126" cy="1953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/>
            </a:lvl1pPr>
          </a:lstStyle>
          <a:p>
            <a:r>
              <a:t>I’m a consultant! If you want help using your involvement in open source to build competitive advantage, reach out!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About M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About Me</a:t>
            </a:r>
          </a:p>
        </p:txBody>
      </p:sp>
      <p:sp>
        <p:nvSpPr>
          <p:cNvPr id="124" name="Open Source Strategy Consultan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373418" cy="9296400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t>Open Source Strategy Consultant</a:t>
            </a:r>
          </a:p>
          <a:p>
            <a:pPr marL="0" indent="0" algn="ctr">
              <a:buSzTx/>
              <a:buNone/>
            </a:pPr>
            <a:r>
              <a:t>Host of The Business of Open Source podcast</a:t>
            </a:r>
          </a:p>
          <a:p>
            <a:pPr marL="0" indent="0" algn="ctr">
              <a:buSzTx/>
              <a:buNone/>
            </a:pPr>
            <a:r>
              <a:t>Open Source Founders Summit co-organizer</a:t>
            </a:r>
          </a:p>
        </p:txBody>
      </p:sp>
      <p:sp>
        <p:nvSpPr>
          <p:cNvPr id="125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26" name="OmierHeadshot1.jpg" descr="OmierHeadshot1.jpg"/>
          <p:cNvPicPr>
            <a:picLocks noChangeAspect="1"/>
          </p:cNvPicPr>
          <p:nvPr/>
        </p:nvPicPr>
        <p:blipFill>
          <a:blip r:embed="rId2"/>
          <a:srcRect l="1924" r="10463"/>
          <a:stretch>
            <a:fillRect/>
          </a:stretch>
        </p:blipFill>
        <p:spPr>
          <a:xfrm>
            <a:off x="13169900" y="3149599"/>
            <a:ext cx="9525000" cy="869747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31" name="unknown.png" descr="unknow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70" y="440043"/>
            <a:ext cx="11164151" cy="5729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unknown.png" descr="unknow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70" y="6147016"/>
            <a:ext cx="11925058" cy="58222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unknown.png" descr="unknow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0128" y="6017148"/>
            <a:ext cx="11816401" cy="60819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unknown.png" descr="unknow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6679" y="538512"/>
            <a:ext cx="12598309" cy="6262318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Linux Foundation State of Global Open Source, 2025"/>
          <p:cNvSpPr txBox="1"/>
          <p:nvPr/>
        </p:nvSpPr>
        <p:spPr>
          <a:xfrm>
            <a:off x="1085927" y="12020861"/>
            <a:ext cx="18328215" cy="829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5100" b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Linux Foundation State of Global Open Source, 2025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8" name="Downloading and using open source projects anonymously…"/>
          <p:cNvSpPr txBox="1">
            <a:spLocks noGrp="1"/>
          </p:cNvSpPr>
          <p:nvPr>
            <p:ph type="subTitle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anchor="ctr"/>
          <a:lstStyle/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Downloading and using open source projects anonymously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Contributing to existing open source projects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Publishing internal software as open source projects</a:t>
            </a:r>
          </a:p>
        </p:txBody>
      </p:sp>
      <p:sp>
        <p:nvSpPr>
          <p:cNvPr id="139" name="Ways to Interact with Open Source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defTabSz="751205">
              <a:defRPr sz="10192"/>
            </a:lvl1pPr>
          </a:lstStyle>
          <a:p>
            <a:r>
              <a:t>Ways to Interact with Open Source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Oval Oval" descr="Oval Oval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2142" y="6959555"/>
            <a:ext cx="19559628" cy="4621252"/>
          </a:xfrm>
          <a:prstGeom prst="rect">
            <a:avLst/>
          </a:prstGeom>
        </p:spPr>
      </p:pic>
      <p:sp>
        <p:nvSpPr>
          <p:cNvPr id="143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4" name="Downloading and using open source projects anonymously If you write software, you use open source. All of your competitors do too.…"/>
          <p:cNvSpPr txBox="1">
            <a:spLocks noGrp="1"/>
          </p:cNvSpPr>
          <p:nvPr>
            <p:ph type="subTitle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anchor="ctr"/>
          <a:lstStyle/>
          <a:p>
            <a:pPr marL="635000" indent="-635000" algn="l">
              <a:spcBef>
                <a:spcPts val="5900"/>
              </a:spcBef>
              <a:buSzPct val="50000"/>
              <a:buBlip>
                <a:blip r:embed="rId3"/>
              </a:buBlip>
              <a:defRPr sz="4800" strike="sngStrike"/>
            </a:pPr>
            <a:r>
              <a:t>Downloading and using open source projects anonymously </a:t>
            </a:r>
            <a:r>
              <a:rPr strike="noStrike">
                <a:solidFill>
                  <a:schemeClr val="accent5">
                    <a:lumOff val="-29866"/>
                  </a:schemeClr>
                </a:solidFill>
              </a:rPr>
              <a:t>If you write software, you use open source. All of your competitors do too. 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3"/>
              </a:buBlip>
              <a:defRPr sz="4800"/>
            </a:pPr>
            <a:r>
              <a:t>Contributing to existing open source projects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3"/>
              </a:buBlip>
              <a:defRPr sz="4800"/>
            </a:pPr>
            <a:r>
              <a:t>Publishing internal software as open source projects</a:t>
            </a:r>
          </a:p>
        </p:txBody>
      </p:sp>
      <p:sp>
        <p:nvSpPr>
          <p:cNvPr id="145" name="Ways to Interact with Open Source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defTabSz="751205">
              <a:defRPr sz="10192"/>
            </a:lvl1pPr>
          </a:lstStyle>
          <a:p>
            <a:r>
              <a:t>Ways to Interact with Open Source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8" name="How does contributing to open source projects and publishing open source projects build competitive advantage?"/>
          <p:cNvSpPr txBox="1"/>
          <p:nvPr/>
        </p:nvSpPr>
        <p:spPr>
          <a:xfrm>
            <a:off x="634364" y="6041709"/>
            <a:ext cx="23115271" cy="1632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/>
            </a:lvl1pPr>
          </a:lstStyle>
          <a:p>
            <a:r>
              <a:rPr dirty="0"/>
              <a:t>How does contributing to open source projects and publishing open source</a:t>
            </a:r>
            <a:br>
              <a:rPr lang="en-US" dirty="0"/>
            </a:br>
            <a:r>
              <a:rPr dirty="0"/>
              <a:t> projects build competitive advantage?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1" name="Participation in community and/or creating your own community…"/>
          <p:cNvSpPr txBox="1">
            <a:spLocks noGrp="1"/>
          </p:cNvSpPr>
          <p:nvPr>
            <p:ph type="subTitle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anchor="ctr"/>
          <a:lstStyle/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Participation in community and/or creating your own community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Trust and brand loyalty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Innovation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Partnership opportunities 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New revenue streams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Unknown.jpeg" descr="Unknow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5670" y="4218164"/>
            <a:ext cx="7159272" cy="7159272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5" name="Code isn’t a moat, but community is…"/>
          <p:cNvSpPr txBox="1">
            <a:spLocks noGrp="1"/>
          </p:cNvSpPr>
          <p:nvPr>
            <p:ph type="subTitle" sz="half" idx="1"/>
          </p:nvPr>
        </p:nvSpPr>
        <p:spPr>
          <a:xfrm>
            <a:off x="1689100" y="3149600"/>
            <a:ext cx="12948788" cy="895666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900"/>
              </a:spcBef>
              <a:defRPr sz="6000"/>
            </a:pPr>
            <a:r>
              <a:t>Code isn’t a moat, but community is </a:t>
            </a:r>
          </a:p>
          <a:p>
            <a:pPr algn="l">
              <a:spcBef>
                <a:spcPts val="5900"/>
              </a:spcBef>
              <a:defRPr sz="6000"/>
            </a:pPr>
            <a:endParaRPr/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3"/>
              </a:buBlip>
              <a:defRPr sz="4800"/>
            </a:pPr>
            <a:r>
              <a:t>Human connection will always be important</a:t>
            </a:r>
          </a:p>
          <a:p>
            <a:pPr marL="635000" indent="-635000" algn="l">
              <a:spcBef>
                <a:spcPts val="5900"/>
              </a:spcBef>
              <a:buSzPct val="50000"/>
              <a:buBlip>
                <a:blip r:embed="rId3"/>
              </a:buBlip>
              <a:defRPr sz="4800"/>
            </a:pPr>
            <a:r>
              <a:t>It’s possible, but harder, to build community without open source</a:t>
            </a:r>
          </a:p>
        </p:txBody>
      </p:sp>
      <p:sp>
        <p:nvSpPr>
          <p:cNvPr id="156" name="Community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/>
          <a:p>
            <a:r>
              <a:t>Community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ounded Rectangle"/>
          <p:cNvSpPr/>
          <p:nvPr/>
        </p:nvSpPr>
        <p:spPr>
          <a:xfrm>
            <a:off x="-240060" y="3686"/>
            <a:ext cx="24864120" cy="13839496"/>
          </a:xfrm>
          <a:prstGeom prst="roundRect">
            <a:avLst>
              <a:gd name="adj" fmla="val 14731"/>
            </a:avLst>
          </a:prstGeom>
          <a:ln w="1270000">
            <a:solidFill>
              <a:srgbClr val="2D6A4C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9" name="Transparency: You can see what we’re doing…"/>
          <p:cNvSpPr txBox="1">
            <a:spLocks noGrp="1"/>
          </p:cNvSpPr>
          <p:nvPr>
            <p:ph type="subTitle" sz="half" idx="1"/>
          </p:nvPr>
        </p:nvSpPr>
        <p:spPr>
          <a:xfrm>
            <a:off x="1689100" y="3149600"/>
            <a:ext cx="8904905" cy="8971316"/>
          </a:xfrm>
          <a:prstGeom prst="rect">
            <a:avLst/>
          </a:prstGeom>
        </p:spPr>
        <p:txBody>
          <a:bodyPr anchor="ctr"/>
          <a:lstStyle/>
          <a:p>
            <a:pPr marL="634999" indent="-634999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Transparency: You can see what we’re doing</a:t>
            </a:r>
          </a:p>
          <a:p>
            <a:pPr marL="634999" indent="-634999" algn="l">
              <a:spcBef>
                <a:spcPts val="5900"/>
              </a:spcBef>
              <a:buSzPct val="50000"/>
              <a:buBlip>
                <a:blip r:embed="rId2"/>
              </a:buBlip>
              <a:defRPr sz="4800"/>
            </a:pPr>
            <a:r>
              <a:t>Co-creation: You are a part of the team and we are in this together</a:t>
            </a:r>
          </a:p>
        </p:txBody>
      </p:sp>
      <p:sp>
        <p:nvSpPr>
          <p:cNvPr id="160" name="Trust and Brand Loyalty"/>
          <p:cNvSpPr txBox="1">
            <a:spLocks noGrp="1"/>
          </p:cNvSpPr>
          <p:nvPr>
            <p:ph type="ctr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/>
          <a:p>
            <a:r>
              <a:t>Trust and Brand Loyalty</a:t>
            </a:r>
          </a:p>
        </p:txBody>
      </p:sp>
      <p:pic>
        <p:nvPicPr>
          <p:cNvPr id="161" name="9a0d129a-966f-43aa-a374-9b027041c2f2.png" descr="9a0d129a-966f-43aa-a374-9b027041c2f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8249" y="2957164"/>
            <a:ext cx="12097276" cy="96812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395</Words>
  <Application>Microsoft Office PowerPoint</Application>
  <PresentationFormat>Custom</PresentationFormat>
  <Paragraphs>49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Helvetica Neue</vt:lpstr>
      <vt:lpstr>Helvetica Neue Light</vt:lpstr>
      <vt:lpstr>Helvetica Neue Medium</vt:lpstr>
      <vt:lpstr>White</vt:lpstr>
      <vt:lpstr>How Non-Software Companies Get Value from Open Source</vt:lpstr>
      <vt:lpstr>About Me</vt:lpstr>
      <vt:lpstr>PowerPoint Presentation</vt:lpstr>
      <vt:lpstr>Ways to Interact with Open Source</vt:lpstr>
      <vt:lpstr>Ways to Interact with Open Source</vt:lpstr>
      <vt:lpstr>PowerPoint Presentation</vt:lpstr>
      <vt:lpstr>PowerPoint Presentation</vt:lpstr>
      <vt:lpstr>Community</vt:lpstr>
      <vt:lpstr>Trust and Brand Loyalty</vt:lpstr>
      <vt:lpstr>Innovation</vt:lpstr>
      <vt:lpstr>Partnership Opportunities</vt:lpstr>
      <vt:lpstr>New revenue streams</vt:lpstr>
      <vt:lpstr>What can you do </vt:lpstr>
      <vt:lpstr>The Business Value of Open Source: https://github.com/todogroup/ospology/tree/main/whitepapers/business-value/content/en  Podcast: The Business of Open Source Open Source Founders Summit: www.05f5.com Website: www.emilyomier.com  Email: emily@emilyomier.com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Martijn Verbeij</cp:lastModifiedBy>
  <cp:revision>2</cp:revision>
  <dcterms:modified xsi:type="dcterms:W3CDTF">2026-06-26T15:00:52Z</dcterms:modified>
</cp:coreProperties>
</file>