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1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5143500" type="screen16x9"/>
  <p:notesSz cx="6858000" cy="9144000"/>
  <p:embeddedFontLst>
    <p:embeddedFont>
      <p:font typeface="Inter" panose="02000503000000020004" pitchFamily="2" charset="0"/>
      <p:regular r:id="rId31"/>
      <p:bold r:id="rId32"/>
      <p:italic r:id="rId33"/>
      <p:boldItalic r:id="rId34"/>
    </p:embeddedFont>
    <p:embeddedFont>
      <p:font typeface="Inter SemiBold" panose="02000503000000020004" pitchFamily="2" charset="0"/>
      <p:regular r:id="rId35"/>
      <p:bold r:id="rId36"/>
      <p:italic r:id="rId37"/>
      <p:boldItalic r:id="rId38"/>
    </p:embeddedFont>
    <p:embeddedFont>
      <p:font typeface="Montserrat" pitchFamily="2" charset="0"/>
      <p:regular r:id="rId39"/>
      <p:bold r:id="rId40"/>
      <p:italic r:id="rId41"/>
      <p:boldItalic r:id="rId42"/>
    </p:embeddedFont>
    <p:embeddedFont>
      <p:font typeface="Roboto" panose="02000000000000000000" pitchFamily="2" charset="0"/>
      <p:regular r:id="rId43"/>
      <p:bold r:id="rId44"/>
      <p:italic r:id="rId45"/>
      <p:boldItalic r:id="rId46"/>
    </p:embeddedFont>
    <p:embeddedFont>
      <p:font typeface="Sora" panose="020B0604020202020204" charset="0"/>
      <p:regular r:id="rId47"/>
      <p:bold r:id="rId48"/>
    </p:embeddedFont>
    <p:embeddedFont>
      <p:font typeface="Sora Medium" panose="020B0604020202020204" charset="0"/>
      <p:regular r:id="rId49"/>
      <p:bold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77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font" Target="fonts/font11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be0e500f01_0_6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be0e500f01_0_6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09889a8c69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409889a8c69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4098db1ea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g4098db1ea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c2cea8b0a2_0_7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c2cea8b0a2_0_7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= Eclipse SDV WG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4098ba2b87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4098ba2b87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09889a8c69_0_11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09889a8c69_0_11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= Eclipse SDV WG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409889a8c69_0_1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409889a8c69_0_1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4098cd1496c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3" name="Google Shape;233;g4098cd1496c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409889a8c69_0_14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1" name="Google Shape;241;g409889a8c69_0_14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409889a8c69_0_14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0" name="Google Shape;250;g409889a8c69_0_14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4098a68bcaf_0_6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1" name="Google Shape;261;g4098a68bcaf_0_6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409889a8c69_0_4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g409889a8c69_0_4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4098a68bcaf_0_7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9" name="Google Shape;269;g4098a68bcaf_0_7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4098cd1496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8" name="Google Shape;278;g4098cd1496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4098a68bcaf_0_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6" name="Google Shape;286;g4098a68bcaf_0_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4098a68bcaf_0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4098a68bcaf_0_7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4098a68bcaf_0_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g4098a68bcaf_0_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409889a8c69_0_11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0" name="Google Shape;310;g409889a8c69_0_11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4098a68bcaf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5" name="Google Shape;325;g4098a68bcaf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4098a68bcaf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4098a68bcaf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409918c3ec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409918c3ec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09889a8c69_0_4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g409889a8c69_0_4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409889a8c69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409889a8c69_0_2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409889a8c69_0_11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409889a8c69_0_11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4098db1ea7e_0_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g4098db1ea7e_0_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4098db1ea7e_0_6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g4098db1ea7e_0_6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409889a8c69_0_1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g409889a8c69_0_1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4098db1ea7e_0_6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g4098db1ea7e_0_6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_HEADER_1">
    <p:bg>
      <p:bgPr>
        <a:solidFill>
          <a:srgbClr val="AB076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2" name="Google Shape;52;p13"/>
          <p:cNvSpPr txBox="1"/>
          <p:nvPr/>
        </p:nvSpPr>
        <p:spPr>
          <a:xfrm>
            <a:off x="0" y="4760400"/>
            <a:ext cx="9144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AEABAB"/>
                </a:solidFill>
                <a:latin typeface="Roboto"/>
                <a:ea typeface="Roboto"/>
                <a:cs typeface="Roboto"/>
                <a:sym typeface="Roboto"/>
              </a:rPr>
              <a:t>COPYRIGHT (C) 2023, ECLIPSE FOUNDATION. | THIS WORK IS LICENSED UNDER A CREATIVE COMMONS ATTRIBUTION 4.0 INTERNATIONAL LICENSE (CC BY 4.0)</a:t>
            </a:r>
            <a:endParaRPr sz="600">
              <a:solidFill>
                <a:srgbClr val="AEABA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AEABA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53" name="Google Shape;53;p13"/>
          <p:cNvSpPr txBox="1"/>
          <p:nvPr/>
        </p:nvSpPr>
        <p:spPr>
          <a:xfrm>
            <a:off x="0" y="4760400"/>
            <a:ext cx="9144000" cy="38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AEABAB"/>
                </a:solidFill>
                <a:latin typeface="Roboto"/>
                <a:ea typeface="Roboto"/>
                <a:cs typeface="Roboto"/>
                <a:sym typeface="Roboto"/>
              </a:rPr>
              <a:t>COPYRIGHT (C) 2023, ECLIPSE FOUNDATION. | THIS WORK IS LICENSED UNDER A CREATIVE COMMONS ATTRIBUTION 4.0 INTERNATIONAL LICENSE (CC BY 4.0)</a:t>
            </a:r>
            <a:endParaRPr sz="600">
              <a:solidFill>
                <a:srgbClr val="AEABAB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AEABAB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54" name="Google Shape;54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36000" y="4663225"/>
            <a:ext cx="1038973" cy="31632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595959"/>
                </a:solidFill>
              </a:rPr>
              <a:t>‹#›</a:t>
            </a:fld>
            <a:endParaRPr sz="1000">
              <a:solidFill>
                <a:srgbClr val="595959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000">
                <a:solidFill>
                  <a:srgbClr val="595959"/>
                </a:solidFill>
              </a:rPr>
              <a:t>‹#›</a:t>
            </a:fld>
            <a:endParaRPr sz="1000">
              <a:solidFill>
                <a:srgbClr val="595959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7 Content + images">
  <p:cSld name="TITLE_ONLY_1_1_1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387900" y="242967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1CD8"/>
              </a:buClr>
              <a:buSzPts val="2100"/>
              <a:buFont typeface="Inter"/>
              <a:buNone/>
              <a:defRPr sz="2100" b="1">
                <a:solidFill>
                  <a:srgbClr val="2C1CD8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387900" y="3064575"/>
            <a:ext cx="6279600" cy="13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04800" algn="l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04800" algn="l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1200"/>
              <a:buFont typeface="Inter"/>
              <a:buChar char="■"/>
              <a:defRPr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58585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14"/>
          <p:cNvSpPr>
            <a:spLocks noGrp="1"/>
          </p:cNvSpPr>
          <p:nvPr>
            <p:ph type="pic" idx="2"/>
          </p:nvPr>
        </p:nvSpPr>
        <p:spPr>
          <a:xfrm>
            <a:off x="4624550" y="343000"/>
            <a:ext cx="4043400" cy="1794900"/>
          </a:xfrm>
          <a:prstGeom prst="roundRect">
            <a:avLst>
              <a:gd name="adj" fmla="val 5242"/>
            </a:avLst>
          </a:prstGeom>
          <a:noFill/>
          <a:ln>
            <a:noFill/>
          </a:ln>
        </p:spPr>
      </p:sp>
      <p:sp>
        <p:nvSpPr>
          <p:cNvPr id="62" name="Google Shape;62;p14"/>
          <p:cNvSpPr>
            <a:spLocks noGrp="1"/>
          </p:cNvSpPr>
          <p:nvPr>
            <p:ph type="pic" idx="3"/>
          </p:nvPr>
        </p:nvSpPr>
        <p:spPr>
          <a:xfrm>
            <a:off x="476325" y="343000"/>
            <a:ext cx="4043400" cy="1794900"/>
          </a:xfrm>
          <a:prstGeom prst="roundRect">
            <a:avLst>
              <a:gd name="adj" fmla="val 524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10" Type="http://schemas.openxmlformats.org/officeDocument/2006/relationships/image" Target="../media/image9.png"/><Relationship Id="rId4" Type="http://schemas.openxmlformats.org/officeDocument/2006/relationships/image" Target="../media/image27.png"/><Relationship Id="rId9" Type="http://schemas.openxmlformats.org/officeDocument/2006/relationships/image" Target="../media/image3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42.jp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s://www.linkedin.com/showcase/software-defined-vehicle/posts/?feedView=al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eclipse-foundation.events/event/sdv-hackathon-chapter-four/summary" TargetMode="Externa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31B4C"/>
            </a:gs>
            <a:gs pos="100000">
              <a:srgbClr val="AB0761"/>
            </a:gs>
          </a:gsLst>
          <a:lin ang="2700006" scaled="0"/>
        </a:grad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 title="SDV Cheat sheet (1).png"/>
          <p:cNvPicPr preferRelativeResize="0"/>
          <p:nvPr/>
        </p:nvPicPr>
        <p:blipFill rotWithShape="1">
          <a:blip r:embed="rId3">
            <a:alphaModFix/>
          </a:blip>
          <a:srcRect l="-7452" r="21696" b="9025"/>
          <a:stretch/>
        </p:blipFill>
        <p:spPr>
          <a:xfrm>
            <a:off x="524650" y="0"/>
            <a:ext cx="8619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 txBox="1"/>
          <p:nvPr/>
        </p:nvSpPr>
        <p:spPr>
          <a:xfrm>
            <a:off x="589900" y="1904925"/>
            <a:ext cx="8193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Eclipse SDV: open source, open collaboration and beyond</a:t>
            </a:r>
            <a:endParaRPr sz="24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9" name="Google Shape;69;p1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3550" y="619662"/>
            <a:ext cx="2423176" cy="1066626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5"/>
          <p:cNvSpPr txBox="1"/>
          <p:nvPr/>
        </p:nvSpPr>
        <p:spPr>
          <a:xfrm>
            <a:off x="223547" y="4559050"/>
            <a:ext cx="70341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Jun 30, 2026</a:t>
            </a:r>
            <a:endParaRPr sz="1600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71" name="Google Shape;71;p15" title="SDV_logo-(white).png"/>
          <p:cNvPicPr preferRelativeResize="0"/>
          <p:nvPr/>
        </p:nvPicPr>
        <p:blipFill rotWithShape="1">
          <a:blip r:embed="rId5">
            <a:alphaModFix/>
          </a:blip>
          <a:srcRect t="9986" b="9994"/>
          <a:stretch/>
        </p:blipFill>
        <p:spPr>
          <a:xfrm>
            <a:off x="2747424" y="777362"/>
            <a:ext cx="1770025" cy="66117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754325" y="2837800"/>
            <a:ext cx="8140200" cy="11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2075" tIns="82075" rIns="82075" bIns="8207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Dr Ing Sara Gallian, Senior Manager, SDV &amp; Automotive Programs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Ansgar Lindwedel, Director SDV Ecosystem Development  </a:t>
            </a:r>
            <a:endParaRPr sz="16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595959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73" name="Google Shape;73;p15" title="sara-gallian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014601" y="3672174"/>
            <a:ext cx="1066500" cy="10668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428750" y="3672325"/>
            <a:ext cx="1066500" cy="10665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4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vs. 2026: Eclipse SDV goes global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Shifting gears in Asia </a:t>
            </a:r>
            <a:endParaRPr sz="1800">
              <a:solidFill>
                <a:srgbClr val="701C7F"/>
              </a:solidFill>
            </a:endParaRPr>
          </a:p>
        </p:txBody>
      </p:sp>
      <p:pic>
        <p:nvPicPr>
          <p:cNvPr id="176" name="Google Shape;176;p24" title="southkorea.jpe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75" y="1233041"/>
            <a:ext cx="2929824" cy="15936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9425" y="2797475"/>
            <a:ext cx="2929825" cy="17597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4" title="japan.jpe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535925" y="2956250"/>
            <a:ext cx="2929814" cy="162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4" title="japan2.jpe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351078" y="1990438"/>
            <a:ext cx="2252560" cy="1496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24" title="Screenshot 2025-12-13 at 19.29.1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99250" y="1219338"/>
            <a:ext cx="2856624" cy="181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65748" y="1368849"/>
            <a:ext cx="2592040" cy="1759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4" title="DSC_8527.JPG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152200" y="2956246"/>
            <a:ext cx="2991800" cy="199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4" title="SDV_logo-color01 (1)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vs. 2026: Eclipse SDV goes global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Global ambassadors</a:t>
            </a:r>
            <a:endParaRPr sz="1800">
              <a:solidFill>
                <a:srgbClr val="701C7F"/>
              </a:solidFill>
            </a:endParaRPr>
          </a:p>
        </p:txBody>
      </p:sp>
      <p:pic>
        <p:nvPicPr>
          <p:cNvPr id="190" name="Google Shape;190;p25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5"/>
          <p:cNvPicPr preferRelativeResize="0"/>
          <p:nvPr/>
        </p:nvPicPr>
        <p:blipFill rotWithShape="1">
          <a:blip r:embed="rId4">
            <a:alphaModFix/>
          </a:blip>
          <a:srcRect t="5330"/>
          <a:stretch/>
        </p:blipFill>
        <p:spPr>
          <a:xfrm>
            <a:off x="843731" y="1097550"/>
            <a:ext cx="7700201" cy="39794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5"/>
          <p:cNvSpPr/>
          <p:nvPr/>
        </p:nvSpPr>
        <p:spPr>
          <a:xfrm>
            <a:off x="7575749" y="2415576"/>
            <a:ext cx="1018800" cy="572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5"/>
          <p:cNvSpPr/>
          <p:nvPr/>
        </p:nvSpPr>
        <p:spPr>
          <a:xfrm>
            <a:off x="7340499" y="3044225"/>
            <a:ext cx="1181400" cy="572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5"/>
          <p:cNvSpPr/>
          <p:nvPr/>
        </p:nvSpPr>
        <p:spPr>
          <a:xfrm>
            <a:off x="781099" y="2602875"/>
            <a:ext cx="1181400" cy="5727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5"/>
          <p:cNvSpPr/>
          <p:nvPr/>
        </p:nvSpPr>
        <p:spPr>
          <a:xfrm>
            <a:off x="1409750" y="3441975"/>
            <a:ext cx="1259400" cy="624000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701C7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"/>
          <p:cNvSpPr txBox="1">
            <a:spLocks noGrp="1"/>
          </p:cNvSpPr>
          <p:nvPr>
            <p:ph type="body" idx="4294967295"/>
          </p:nvPr>
        </p:nvSpPr>
        <p:spPr>
          <a:xfrm>
            <a:off x="427204" y="1035479"/>
            <a:ext cx="8289600" cy="3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Eclipse S-CORE v1.0 is a success with broad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adoption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Leverage multiple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building blocks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: such as Eclipse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OpenSOVD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for diagnostic or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Eclipse uProtocol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as a service mesh 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Passenger car and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commercial vehicle 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OEMs work together for a heterogeneous and sustainable ecosystem 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Inter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Global ecosystem involving non EU centric initiatives such as Jaspar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Open source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modular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cross project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toolchain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infrastructure delivers artifacts needed for project safety assessment (development in Eclipse Hephaestus, supported by AI4SDV)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Frameworks adopted to assess 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safety and security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 risk consistently and in a transparent manner (eg Eclipse TSF and Eclipse SCORE process), aligned with the Eclipse Functional Safety Process</a:t>
            </a:r>
            <a:endParaRPr sz="1400">
              <a:latin typeface="Inter"/>
              <a:ea typeface="Inter"/>
              <a:cs typeface="Inter"/>
              <a:sym typeface="Inter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>
                <a:latin typeface="Inter"/>
                <a:ea typeface="Inter"/>
                <a:cs typeface="Inter"/>
                <a:sym typeface="Inter"/>
              </a:rPr>
              <a:t>Resilient and sovereign ecosystem with</a:t>
            </a:r>
            <a:r>
              <a:rPr lang="en" sz="1400" b="1">
                <a:latin typeface="Inter"/>
                <a:ea typeface="Inter"/>
                <a:cs typeface="Inter"/>
                <a:sym typeface="Inter"/>
              </a:rPr>
              <a:t> clear IP policy</a:t>
            </a:r>
            <a:r>
              <a:rPr lang="en" sz="1400">
                <a:latin typeface="Inter"/>
                <a:ea typeface="Inter"/>
                <a:cs typeface="Inter"/>
                <a:sym typeface="Inter"/>
              </a:rPr>
              <a:t>, shared by members and contributors</a:t>
            </a:r>
            <a:endParaRPr sz="1400"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01" name="Google Shape;201;p26"/>
          <p:cNvSpPr txBox="1">
            <a:spLocks noGrp="1"/>
          </p:cNvSpPr>
          <p:nvPr>
            <p:ph type="title"/>
          </p:nvPr>
        </p:nvSpPr>
        <p:spPr>
          <a:xfrm>
            <a:off x="387900" y="390075"/>
            <a:ext cx="83217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latin typeface="Inter"/>
                <a:ea typeface="Inter"/>
                <a:cs typeface="Inter"/>
                <a:sym typeface="Inter"/>
              </a:rPr>
              <a:t>2026 and Beyond: Eclipse SDV vision for a way forward</a:t>
            </a:r>
            <a:endParaRPr sz="2000" b="1">
              <a:solidFill>
                <a:srgbClr val="701C7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0000"/>
              <a:buFont typeface="Arial"/>
              <a:buNone/>
            </a:pPr>
            <a:endParaRPr sz="2200" b="1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95455"/>
              <a:buFont typeface="Arial"/>
              <a:buNone/>
            </a:pPr>
            <a:endParaRPr sz="2200" b="1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2" name="Google Shape;202;p26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7"/>
          <p:cNvSpPr txBox="1">
            <a:spLocks noGrp="1"/>
          </p:cNvSpPr>
          <p:nvPr>
            <p:ph type="title"/>
          </p:nvPr>
        </p:nvSpPr>
        <p:spPr>
          <a:xfrm>
            <a:off x="387900" y="390075"/>
            <a:ext cx="8321700" cy="59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701C7F"/>
                </a:solidFill>
                <a:latin typeface="Inter"/>
                <a:ea typeface="Inter"/>
                <a:cs typeface="Inter"/>
                <a:sym typeface="Inter"/>
              </a:rPr>
              <a:t>Eclipse SCORE levels of Engagements program - Claim your badge!</a:t>
            </a:r>
            <a:endParaRPr sz="1800" b="1">
              <a:solidFill>
                <a:srgbClr val="701C7F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endParaRPr sz="2200" b="1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09" name="Google Shape;20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7725" y="1478773"/>
            <a:ext cx="4388549" cy="1035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1024" y="3159725"/>
            <a:ext cx="1581950" cy="43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Google Shape;215;p28" title="ChatGPT Image 24. Juni 2026, 16_37_27.png"/>
          <p:cNvPicPr preferRelativeResize="0"/>
          <p:nvPr/>
        </p:nvPicPr>
        <p:blipFill rotWithShape="1">
          <a:blip r:embed="rId3">
            <a:alphaModFix/>
          </a:blip>
          <a:srcRect l="1205" t="5017" b="2758"/>
          <a:stretch/>
        </p:blipFill>
        <p:spPr>
          <a:xfrm>
            <a:off x="0" y="-546562"/>
            <a:ext cx="9144000" cy="56900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9"/>
          <p:cNvSpPr txBox="1">
            <a:spLocks noGrp="1"/>
          </p:cNvSpPr>
          <p:nvPr>
            <p:ph type="title"/>
          </p:nvPr>
        </p:nvSpPr>
        <p:spPr>
          <a:xfrm>
            <a:off x="633488" y="639782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Did we finish the game? Dimension 1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21" name="Google Shape;221;p29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9"/>
          <p:cNvSpPr/>
          <p:nvPr/>
        </p:nvSpPr>
        <p:spPr>
          <a:xfrm>
            <a:off x="1963313" y="1642675"/>
            <a:ext cx="1458600" cy="1251362"/>
          </a:xfrm>
          <a:prstGeom prst="flowChartPreparation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3" name="Google Shape;223;p29"/>
          <p:cNvSpPr/>
          <p:nvPr/>
        </p:nvSpPr>
        <p:spPr>
          <a:xfrm>
            <a:off x="5198574" y="1642675"/>
            <a:ext cx="1458600" cy="1251362"/>
          </a:xfrm>
          <a:prstGeom prst="flowChartPreparation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4" name="Google Shape;224;p29"/>
          <p:cNvSpPr/>
          <p:nvPr/>
        </p:nvSpPr>
        <p:spPr>
          <a:xfrm>
            <a:off x="3565551" y="2510737"/>
            <a:ext cx="1458600" cy="1251362"/>
          </a:xfrm>
          <a:prstGeom prst="flowChartPreparation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225" name="Google Shape;225;p29" title="SDV-color-logo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0400" y="1609206"/>
            <a:ext cx="137324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9"/>
          <p:cNvSpPr txBox="1"/>
          <p:nvPr/>
        </p:nvSpPr>
        <p:spPr>
          <a:xfrm>
            <a:off x="5198576" y="1914356"/>
            <a:ext cx="145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rgbClr val="741B47"/>
                </a:solidFill>
                <a:latin typeface="Inter"/>
                <a:ea typeface="Inter"/>
                <a:cs typeface="Inter"/>
                <a:sym typeface="Inter"/>
              </a:rPr>
              <a:t>SDV.Edge</a:t>
            </a:r>
            <a:r>
              <a:rPr lang="en"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in-vehicle </a:t>
            </a:r>
            <a:br>
              <a:rPr lang="en"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</a:br>
            <a:r>
              <a:rPr lang="en"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SW Stack</a:t>
            </a:r>
            <a:endParaRPr sz="12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7" name="Google Shape;227;p29"/>
          <p:cNvSpPr txBox="1"/>
          <p:nvPr/>
        </p:nvSpPr>
        <p:spPr>
          <a:xfrm>
            <a:off x="3552244" y="2782406"/>
            <a:ext cx="1458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rgbClr val="741B47"/>
                </a:solidFill>
                <a:latin typeface="Inter"/>
                <a:ea typeface="Inter"/>
                <a:cs typeface="Inter"/>
                <a:sym typeface="Inter"/>
              </a:rPr>
              <a:t>SDV.Dev</a:t>
            </a:r>
            <a:r>
              <a:rPr lang="en" sz="1400" b="1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toolchains and workflows</a:t>
            </a:r>
            <a:endParaRPr sz="12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8" name="Google Shape;228;p29"/>
          <p:cNvSpPr txBox="1"/>
          <p:nvPr/>
        </p:nvSpPr>
        <p:spPr>
          <a:xfrm>
            <a:off x="2051197" y="1914356"/>
            <a:ext cx="12489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 b="1" i="0" u="none" strike="noStrike" cap="none">
                <a:solidFill>
                  <a:srgbClr val="741B47"/>
                </a:solidFill>
                <a:latin typeface="Inter"/>
                <a:ea typeface="Inter"/>
                <a:cs typeface="Inter"/>
                <a:sym typeface="Inter"/>
              </a:rPr>
              <a:t>SDV.Ops</a:t>
            </a:r>
            <a:r>
              <a:rPr lang="en" sz="14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000" b="0" i="0" u="none" strike="noStrike" cap="non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Cloud based mobility solutions</a:t>
            </a:r>
            <a:endParaRPr sz="1200" b="0" i="0" u="none" strike="noStrike" cap="non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229" name="Google Shape;229;p29"/>
          <p:cNvSpPr txBox="1"/>
          <p:nvPr/>
        </p:nvSpPr>
        <p:spPr>
          <a:xfrm>
            <a:off x="6799725" y="2968025"/>
            <a:ext cx="5073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30" name="Google Shape;230;p29" title="images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08601" y="1652388"/>
            <a:ext cx="532077" cy="48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633488" y="254132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An open source projects ultimate goal: Adoption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36" name="Google Shape;236;p30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3675" y="826815"/>
            <a:ext cx="4684953" cy="3892560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0"/>
          <p:cNvSpPr txBox="1"/>
          <p:nvPr/>
        </p:nvSpPr>
        <p:spPr>
          <a:xfrm>
            <a:off x="5738975" y="1335575"/>
            <a:ext cx="2578500" cy="193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Demographics: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559 automotive industry professionals across: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automakers (50%)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Tier 1 suppliers (31%)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Tier 2 suppliers (19%)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seven major markets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" sz="1200">
                <a:solidFill>
                  <a:schemeClr val="dk1"/>
                </a:solidFill>
              </a:rPr>
              <a:t>US, UK, Germany, France, Japan, China, and Canada) </a:t>
            </a: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</a:rPr>
              <a:t>deployed in March/April 2026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1"/>
          <p:cNvSpPr txBox="1">
            <a:spLocks noGrp="1"/>
          </p:cNvSpPr>
          <p:nvPr>
            <p:ph type="title"/>
          </p:nvPr>
        </p:nvSpPr>
        <p:spPr>
          <a:xfrm>
            <a:off x="633488" y="639782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Did we finish the game? Dimension 2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44" name="Google Shape;244;p31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9650" y="1148737"/>
            <a:ext cx="4658883" cy="2846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1"/>
          <p:cNvSpPr/>
          <p:nvPr/>
        </p:nvSpPr>
        <p:spPr>
          <a:xfrm>
            <a:off x="6850" y="4153875"/>
            <a:ext cx="9144000" cy="504300"/>
          </a:xfrm>
          <a:prstGeom prst="rect">
            <a:avLst/>
          </a:prstGeom>
          <a:solidFill>
            <a:srgbClr val="701C7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rgbClr val="701C7F"/>
                </a:highlight>
              </a:rPr>
              <a:t>Often history is a good teacher, let’s look back some years…</a:t>
            </a:r>
            <a:endParaRPr>
              <a:solidFill>
                <a:schemeClr val="lt1"/>
              </a:solidFill>
              <a:highlight>
                <a:srgbClr val="701C7F"/>
              </a:highlight>
            </a:endParaRPr>
          </a:p>
        </p:txBody>
      </p:sp>
      <p:pic>
        <p:nvPicPr>
          <p:cNvPr id="247" name="Google Shape;247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8431" y="1398419"/>
            <a:ext cx="1421425" cy="1997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2"/>
          <p:cNvSpPr txBox="1">
            <a:spLocks noGrp="1"/>
          </p:cNvSpPr>
          <p:nvPr>
            <p:ph type="title"/>
          </p:nvPr>
        </p:nvSpPr>
        <p:spPr>
          <a:xfrm>
            <a:off x="633488" y="639782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Throwback: Enterprise IT OSS experience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53" name="Google Shape;253;p32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2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2"/>
          <p:cNvSpPr txBox="1">
            <a:spLocks noGrp="1"/>
          </p:cNvSpPr>
          <p:nvPr>
            <p:ph type="body" idx="4294967295"/>
          </p:nvPr>
        </p:nvSpPr>
        <p:spPr>
          <a:xfrm>
            <a:off x="427204" y="1035479"/>
            <a:ext cx="8289600" cy="358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1983: Richard Stallmann starts GNU</a:t>
            </a:r>
            <a:endParaRPr sz="1400"/>
          </a:p>
          <a:p>
            <a:pPr marL="457200" lvl="0" indent="-31750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1991: Linus Torvalds starts Linux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400"/>
              <a:buChar char="●"/>
            </a:pPr>
            <a:r>
              <a:rPr lang="en" sz="1400"/>
              <a:t>1998: OSI and the open source definition</a:t>
            </a:r>
            <a:endParaRPr sz="1400"/>
          </a:p>
          <a:p>
            <a:pPr marL="457200" lvl="0" indent="0" algn="l" rtl="0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20675" y="1357650"/>
            <a:ext cx="2708225" cy="153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2" title="image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73825" y="1691950"/>
            <a:ext cx="2580675" cy="3320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32" title="imag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020675" y="3196625"/>
            <a:ext cx="2856100" cy="173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3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Meanwhile in Redmond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64" name="Google Shape;264;p33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33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3999" y="850775"/>
            <a:ext cx="7759949" cy="3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31B4C"/>
            </a:gs>
            <a:gs pos="100000">
              <a:srgbClr val="AB0761"/>
            </a:gs>
          </a:gsLst>
          <a:lin ang="2700006" scaled="0"/>
        </a:gra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SDV Cheat sheet (1).png"/>
          <p:cNvPicPr preferRelativeResize="0"/>
          <p:nvPr/>
        </p:nvPicPr>
        <p:blipFill rotWithShape="1">
          <a:blip r:embed="rId3">
            <a:alphaModFix/>
          </a:blip>
          <a:srcRect r="14244" b="7442"/>
          <a:stretch/>
        </p:blipFill>
        <p:spPr>
          <a:xfrm>
            <a:off x="524650" y="-44725"/>
            <a:ext cx="8619350" cy="523295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435100" y="984520"/>
            <a:ext cx="7734900" cy="22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Sora Medium"/>
              <a:buChar char="●"/>
            </a:pPr>
            <a:r>
              <a:rPr lang="en" sz="1600">
                <a:solidFill>
                  <a:schemeClr val="lt1"/>
                </a:solidFill>
                <a:latin typeface="Sora Medium"/>
                <a:ea typeface="Sora Medium"/>
                <a:cs typeface="Sora Medium"/>
                <a:sym typeface="Sora Medium"/>
              </a:rPr>
              <a:t>2025 vs. 2026: what happened since last AOSS?</a:t>
            </a:r>
            <a:endParaRPr sz="1600" b="0" i="0" u="none" strike="noStrike" cap="none">
              <a:solidFill>
                <a:schemeClr val="lt1"/>
              </a:solidFill>
              <a:latin typeface="Sora Medium"/>
              <a:ea typeface="Sora Medium"/>
              <a:cs typeface="Sora Medium"/>
              <a:sym typeface="Sora Medium"/>
            </a:endParaRPr>
          </a:p>
          <a:p>
            <a:pPr marL="457200" marR="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Sora Medium"/>
              <a:buChar char="●"/>
            </a:pPr>
            <a:r>
              <a:rPr lang="en" sz="1600">
                <a:solidFill>
                  <a:schemeClr val="lt1"/>
                </a:solidFill>
                <a:latin typeface="Sora Medium"/>
                <a:ea typeface="Sora Medium"/>
                <a:cs typeface="Sora Medium"/>
                <a:sym typeface="Sora Medium"/>
              </a:rPr>
              <a:t>Eclipse SDV vision for a way forward</a:t>
            </a:r>
            <a:endParaRPr sz="1400" b="0" i="0" u="none" strike="noStrike" cap="none">
              <a:solidFill>
                <a:schemeClr val="lt1"/>
              </a:solidFill>
              <a:latin typeface="Sora Medium"/>
              <a:ea typeface="Sora Medium"/>
              <a:cs typeface="Sora Medium"/>
              <a:sym typeface="Sora Medium"/>
            </a:endParaRPr>
          </a:p>
          <a:p>
            <a:pPr marL="457200" marR="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ora Medium"/>
              <a:buChar char="●"/>
            </a:pPr>
            <a:r>
              <a:rPr lang="en" sz="1600">
                <a:solidFill>
                  <a:srgbClr val="FFFFFF"/>
                </a:solidFill>
                <a:latin typeface="Sora Medium"/>
                <a:ea typeface="Sora Medium"/>
                <a:cs typeface="Sora Medium"/>
                <a:sym typeface="Sora Medium"/>
              </a:rPr>
              <a:t>Eclipse SDV: Did we finish the game?</a:t>
            </a:r>
            <a:endParaRPr sz="1400" b="0" i="0" u="none" strike="noStrike" cap="none">
              <a:solidFill>
                <a:srgbClr val="FFFFFF"/>
              </a:solidFill>
              <a:latin typeface="Sora Medium"/>
              <a:ea typeface="Sora Medium"/>
              <a:cs typeface="Sora Medium"/>
              <a:sym typeface="Sora Medium"/>
            </a:endParaRPr>
          </a:p>
          <a:p>
            <a:pPr marL="4572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Sora Medium"/>
              <a:buNone/>
            </a:pPr>
            <a:endParaRPr sz="1600" b="0" i="0" u="none" strike="noStrike" cap="none">
              <a:solidFill>
                <a:srgbClr val="FFFFFF"/>
              </a:solidFill>
              <a:latin typeface="Sora Medium"/>
              <a:ea typeface="Sora Medium"/>
              <a:cs typeface="Sora Medium"/>
              <a:sym typeface="Sora Medium"/>
            </a:endParaRPr>
          </a:p>
          <a:p>
            <a:pPr marL="127000" marR="0" lvl="1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FFFFFF"/>
              </a:solidFill>
              <a:latin typeface="Sora Medium"/>
              <a:ea typeface="Sora Medium"/>
              <a:cs typeface="Sora Medium"/>
              <a:sym typeface="Sora Medium"/>
            </a:endParaRPr>
          </a:p>
          <a:p>
            <a:pPr marL="914400" marR="0" lvl="1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Sora Medium"/>
              <a:buNone/>
            </a:pPr>
            <a:endParaRPr sz="1400" b="0" i="0" u="none" strike="noStrike" cap="none">
              <a:solidFill>
                <a:schemeClr val="lt1"/>
              </a:solidFill>
              <a:latin typeface="Sora Medium"/>
              <a:ea typeface="Sora Medium"/>
              <a:cs typeface="Sora Medium"/>
              <a:sym typeface="Sora Medium"/>
            </a:endParaRPr>
          </a:p>
        </p:txBody>
      </p:sp>
      <p:cxnSp>
        <p:nvCxnSpPr>
          <p:cNvPr id="81" name="Google Shape;81;p16"/>
          <p:cNvCxnSpPr/>
          <p:nvPr/>
        </p:nvCxnSpPr>
        <p:spPr>
          <a:xfrm flipH="1">
            <a:off x="351325" y="1034370"/>
            <a:ext cx="13200" cy="3192000"/>
          </a:xfrm>
          <a:prstGeom prst="straightConnector1">
            <a:avLst/>
          </a:prstGeom>
          <a:noFill/>
          <a:ln w="76200" cap="flat" cmpd="sng">
            <a:solidFill>
              <a:srgbClr val="F06C0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xfrm>
            <a:off x="8698233" y="4757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971300" y="4808250"/>
            <a:ext cx="5334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" sz="700" b="0" i="0" u="none" strike="noStrike" cap="none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Copyright© Eclipse Foundation AISBL and contributors. Made available under CC-BY-SA 4.0 International.</a:t>
            </a:r>
            <a:endParaRPr sz="700" b="0" i="0" u="none" strike="noStrike" cap="none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4" name="Google Shape;84;p16" title="SDV_logo-01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465" y="4757700"/>
            <a:ext cx="684032" cy="2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6"/>
          <p:cNvSpPr txBox="1"/>
          <p:nvPr/>
        </p:nvSpPr>
        <p:spPr>
          <a:xfrm>
            <a:off x="288125" y="452150"/>
            <a:ext cx="3290100" cy="7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" sz="2000" b="1" i="0" u="none" strike="noStrike" cap="none">
                <a:solidFill>
                  <a:schemeClr val="lt1"/>
                </a:solidFill>
                <a:latin typeface="Sora"/>
                <a:ea typeface="Sora"/>
                <a:cs typeface="Sora"/>
                <a:sym typeface="Sora"/>
              </a:rPr>
              <a:t>Agenda</a:t>
            </a:r>
            <a:endParaRPr sz="2000" b="1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4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FUD as a typical answer to open source initiatives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72" name="Google Shape;272;p34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4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152407"/>
            <a:ext cx="4362450" cy="312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1275" y="1118132"/>
            <a:ext cx="4171950" cy="31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5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Then things changed and business went from license to service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81" name="Google Shape;281;p35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5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1325" y="918574"/>
            <a:ext cx="5052500" cy="414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6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Today all IT companies use Open Source as a strategic tool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89" name="Google Shape;289;p36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6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7663" y="943825"/>
            <a:ext cx="7228675" cy="381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7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And governments explore the strategic impact of SW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297" name="Google Shape;297;p37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7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5000" y="863249"/>
            <a:ext cx="4825670" cy="419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8"/>
          <p:cNvSpPr txBox="1">
            <a:spLocks noGrp="1"/>
          </p:cNvSpPr>
          <p:nvPr>
            <p:ph type="title"/>
          </p:nvPr>
        </p:nvSpPr>
        <p:spPr>
          <a:xfrm>
            <a:off x="612938" y="427307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What’s new today: “open source washing”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305" name="Google Shape;305;p38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8" title="SDV_logo-color01 (1)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1225" y="891150"/>
            <a:ext cx="6182438" cy="412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9"/>
          <p:cNvSpPr txBox="1">
            <a:spLocks noGrp="1"/>
          </p:cNvSpPr>
          <p:nvPr>
            <p:ph type="title"/>
          </p:nvPr>
        </p:nvSpPr>
        <p:spPr>
          <a:xfrm>
            <a:off x="633488" y="120796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Open Source != Open Source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313" name="Google Shape;313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1543" y="637374"/>
            <a:ext cx="1049360" cy="104429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20228" y="637374"/>
            <a:ext cx="1063720" cy="104429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259873" y="671657"/>
            <a:ext cx="999749" cy="1044291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39"/>
          <p:cNvSpPr txBox="1"/>
          <p:nvPr/>
        </p:nvSpPr>
        <p:spPr>
          <a:xfrm>
            <a:off x="1160712" y="1681665"/>
            <a:ext cx="604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Solo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39"/>
          <p:cNvSpPr txBox="1"/>
          <p:nvPr/>
        </p:nvSpPr>
        <p:spPr>
          <a:xfrm>
            <a:off x="3818528" y="1681664"/>
            <a:ext cx="1497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Single Vendor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39"/>
          <p:cNvSpPr txBox="1"/>
          <p:nvPr/>
        </p:nvSpPr>
        <p:spPr>
          <a:xfrm>
            <a:off x="6804369" y="1681665"/>
            <a:ext cx="202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Open Collaboration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9" name="Google Shape;319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7230" y="2571750"/>
            <a:ext cx="2795429" cy="1428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171791" y="2571750"/>
            <a:ext cx="2760593" cy="1428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90330" y="2570240"/>
            <a:ext cx="3138674" cy="1428137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39"/>
          <p:cNvSpPr/>
          <p:nvPr/>
        </p:nvSpPr>
        <p:spPr>
          <a:xfrm>
            <a:off x="6850" y="4153875"/>
            <a:ext cx="9144000" cy="504300"/>
          </a:xfrm>
          <a:prstGeom prst="rect">
            <a:avLst/>
          </a:prstGeom>
          <a:solidFill>
            <a:srgbClr val="701C7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highlight>
                  <a:srgbClr val="701C7F"/>
                </a:highlight>
              </a:rPr>
              <a:t>And that’s why it was an educated decision to build Eclipse SDV in open collaboration!</a:t>
            </a:r>
            <a:endParaRPr>
              <a:solidFill>
                <a:schemeClr val="lt1"/>
              </a:solidFill>
              <a:highlight>
                <a:srgbClr val="701C7F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0"/>
          <p:cNvSpPr txBox="1">
            <a:spLocks noGrp="1"/>
          </p:cNvSpPr>
          <p:nvPr>
            <p:ph type="title"/>
          </p:nvPr>
        </p:nvSpPr>
        <p:spPr>
          <a:xfrm>
            <a:off x="189788" y="71332"/>
            <a:ext cx="8199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>
                <a:solidFill>
                  <a:srgbClr val="701C7F"/>
                </a:solidFill>
                <a:highlight>
                  <a:schemeClr val="lt1"/>
                </a:highlight>
                <a:latin typeface="Sora"/>
                <a:ea typeface="Sora"/>
                <a:cs typeface="Sora"/>
                <a:sym typeface="Sora"/>
              </a:rPr>
              <a:t>Take-away</a:t>
            </a: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000" b="1">
              <a:solidFill>
                <a:srgbClr val="701C7F"/>
              </a:solidFill>
              <a:highlight>
                <a:schemeClr val="lt1"/>
              </a:highlight>
              <a:latin typeface="Sora"/>
              <a:ea typeface="Sora"/>
              <a:cs typeface="Sora"/>
              <a:sym typeface="Sor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2100" b="1">
              <a:solidFill>
                <a:srgbClr val="701C7F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328" name="Google Shape;328;p40" title="SDV_logo-color01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4" name="Google Shape;334;p41" title="SDV_logo-color01 (1)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83000" y="4732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2"/>
          <p:cNvSpPr txBox="1">
            <a:spLocks noGrp="1"/>
          </p:cNvSpPr>
          <p:nvPr>
            <p:ph type="sldNum" idx="12"/>
          </p:nvPr>
        </p:nvSpPr>
        <p:spPr>
          <a:xfrm>
            <a:off x="8743058" y="4757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sp>
        <p:nvSpPr>
          <p:cNvPr id="340" name="Google Shape;340;p42"/>
          <p:cNvSpPr txBox="1"/>
          <p:nvPr/>
        </p:nvSpPr>
        <p:spPr>
          <a:xfrm>
            <a:off x="971300" y="4808250"/>
            <a:ext cx="5334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">
                <a:solidFill>
                  <a:srgbClr val="8F8F8F"/>
                </a:solidFill>
                <a:latin typeface="Inter"/>
                <a:ea typeface="Inter"/>
                <a:cs typeface="Inter"/>
                <a:sym typeface="Inter"/>
              </a:rPr>
              <a:t>Copyright© Eclipse Foundation AISBL and contributors. Made available under CC-BY-SA 4.0 International.</a:t>
            </a:r>
            <a:endParaRPr sz="700">
              <a:solidFill>
                <a:srgbClr val="8F8F8F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341" name="Google Shape;341;p42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2"/>
          <p:cNvSpPr txBox="1"/>
          <p:nvPr/>
        </p:nvSpPr>
        <p:spPr>
          <a:xfrm>
            <a:off x="1159725" y="1208300"/>
            <a:ext cx="4930500" cy="43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>
              <a:solidFill>
                <a:schemeClr val="dk1"/>
              </a:solidFill>
            </a:endParaRPr>
          </a:p>
        </p:txBody>
      </p:sp>
      <p:sp>
        <p:nvSpPr>
          <p:cNvPr id="343" name="Google Shape;343;p42"/>
          <p:cNvSpPr/>
          <p:nvPr/>
        </p:nvSpPr>
        <p:spPr>
          <a:xfrm>
            <a:off x="671800" y="388375"/>
            <a:ext cx="6569400" cy="724200"/>
          </a:xfrm>
          <a:prstGeom prst="roundRect">
            <a:avLst>
              <a:gd name="adj" fmla="val 4839"/>
            </a:avLst>
          </a:prstGeom>
          <a:gradFill>
            <a:gsLst>
              <a:gs pos="0">
                <a:srgbClr val="531B4C"/>
              </a:gs>
              <a:gs pos="40000">
                <a:srgbClr val="AB0761"/>
              </a:gs>
              <a:gs pos="100000">
                <a:srgbClr val="F06C02"/>
              </a:gs>
            </a:gsLst>
            <a:lin ang="2700006" scaled="0"/>
          </a:gradFill>
          <a:ln>
            <a:noFill/>
          </a:ln>
        </p:spPr>
        <p:txBody>
          <a:bodyPr spcFirstLastPara="1" wrap="square" lIns="81300" tIns="81300" rIns="81300" bIns="813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45"/>
          </a:p>
        </p:txBody>
      </p:sp>
      <p:sp>
        <p:nvSpPr>
          <p:cNvPr id="344" name="Google Shape;344;p42"/>
          <p:cNvSpPr txBox="1"/>
          <p:nvPr/>
        </p:nvSpPr>
        <p:spPr>
          <a:xfrm>
            <a:off x="909500" y="432350"/>
            <a:ext cx="5465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Eclipse SDV Hackathon - Chapter #4</a:t>
            </a:r>
            <a:endParaRPr sz="1800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45" name="Google Shape;345;p42" title="Screenshot 2026-04-29 125950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6850" y="340525"/>
            <a:ext cx="884400" cy="819900"/>
          </a:xfrm>
          <a:prstGeom prst="roundRect">
            <a:avLst>
              <a:gd name="adj" fmla="val 6074"/>
            </a:avLst>
          </a:prstGeom>
          <a:noFill/>
          <a:ln>
            <a:noFill/>
          </a:ln>
        </p:spPr>
      </p:pic>
      <p:pic>
        <p:nvPicPr>
          <p:cNvPr id="346" name="Google Shape;346;p42" title="Zeppelin_EclipseSDV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84400" y="1294900"/>
            <a:ext cx="3771899" cy="3104900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2"/>
          <p:cNvSpPr txBox="1"/>
          <p:nvPr/>
        </p:nvSpPr>
        <p:spPr>
          <a:xfrm>
            <a:off x="647500" y="1294900"/>
            <a:ext cx="4391700" cy="304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Format: 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Dual-track competition featuring an Innovation Track (business case focus) and a Freestyle Track (project integration focus).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Team Structure: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Form teams of up to 5 people (capacity is capped at 60 attendees total).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Ongoing weekly planning: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Hack Coaches meetings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established focused on building the challenges and the evaluation systems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Jury formed</a:t>
            </a:r>
            <a:endParaRPr sz="11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Planning sessions with the host</a:t>
            </a:r>
            <a:endParaRPr sz="11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 sz="11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Internal planning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(logistics, promotional activities, etc.)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Inter"/>
              <a:buChar char="●"/>
            </a:pP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Follow us on the refreshed </a:t>
            </a:r>
            <a:r>
              <a:rPr lang="en" sz="11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6"/>
              </a:rPr>
              <a:t>website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, </a:t>
            </a:r>
            <a:r>
              <a:rPr lang="en" sz="1100" u="sng">
                <a:solidFill>
                  <a:schemeClr val="hlink"/>
                </a:solidFill>
                <a:latin typeface="Inter"/>
                <a:ea typeface="Inter"/>
                <a:cs typeface="Inter"/>
                <a:sym typeface="Inter"/>
                <a:hlinkClick r:id="rId7"/>
              </a:rPr>
              <a:t>Eclipse SDV LinkedIn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page, Slack channels: Join the </a:t>
            </a:r>
            <a:r>
              <a:rPr lang="en" sz="1100">
                <a:solidFill>
                  <a:srgbClr val="188038"/>
                </a:solidFill>
                <a:latin typeface="Inter"/>
                <a:ea typeface="Inter"/>
                <a:cs typeface="Inter"/>
                <a:sym typeface="Inter"/>
              </a:rPr>
              <a:t>#hackathon2026 </a:t>
            </a:r>
            <a:r>
              <a:rPr lang="en" sz="11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and </a:t>
            </a:r>
            <a:r>
              <a:rPr lang="en" sz="1100">
                <a:solidFill>
                  <a:srgbClr val="188038"/>
                </a:solidFill>
                <a:latin typeface="Inter"/>
                <a:ea typeface="Inter"/>
                <a:cs typeface="Inter"/>
                <a:sym typeface="Inter"/>
              </a:rPr>
              <a:t>#hackcoaches-2026</a:t>
            </a:r>
            <a:endParaRPr sz="11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348" name="Google Shape;348;p42"/>
          <p:cNvSpPr txBox="1"/>
          <p:nvPr/>
        </p:nvSpPr>
        <p:spPr>
          <a:xfrm>
            <a:off x="1399850" y="763425"/>
            <a:ext cx="4484700" cy="2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lt1"/>
                </a:solidFill>
              </a:rPr>
              <a:t>October 6–8, 2026 | Friedrichshafen, Germany</a:t>
            </a:r>
            <a:endParaRPr sz="1200">
              <a:solidFill>
                <a:schemeClr val="lt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0"/>
              <a:buNone/>
            </a:pPr>
            <a:fld id="{00000000-1234-1234-1234-123412341234}" type="slidenum">
              <a:rPr lang="en">
                <a:solidFill>
                  <a:srgbClr val="858585"/>
                </a:solidFill>
              </a:rPr>
              <a:t>3</a:t>
            </a:fld>
            <a:endParaRPr>
              <a:solidFill>
                <a:srgbClr val="858585"/>
              </a:solidFill>
            </a:endParaRPr>
          </a:p>
        </p:txBody>
      </p:sp>
      <p:sp>
        <p:nvSpPr>
          <p:cNvPr id="91" name="Google Shape;91;p17"/>
          <p:cNvSpPr txBox="1">
            <a:spLocks noGrp="1"/>
          </p:cNvSpPr>
          <p:nvPr>
            <p:ph type="title"/>
          </p:nvPr>
        </p:nvSpPr>
        <p:spPr>
          <a:xfrm>
            <a:off x="360475" y="45532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 2026 - Pool time!</a:t>
            </a:r>
            <a:r>
              <a:rPr lang="en" sz="1800"/>
              <a:t> </a:t>
            </a:r>
            <a:endParaRPr sz="1800"/>
          </a:p>
        </p:txBody>
      </p:sp>
      <p:sp>
        <p:nvSpPr>
          <p:cNvPr id="92" name="Google Shape;92;p17"/>
          <p:cNvSpPr txBox="1">
            <a:spLocks noGrp="1"/>
          </p:cNvSpPr>
          <p:nvPr>
            <p:ph type="body" idx="1"/>
          </p:nvPr>
        </p:nvSpPr>
        <p:spPr>
          <a:xfrm>
            <a:off x="387900" y="719330"/>
            <a:ext cx="8365200" cy="419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 dirty="0"/>
              <a:t>Your opinion: what have been the major advancements in Eclipse SDV since the last AOSS?</a:t>
            </a:r>
            <a:endParaRPr sz="2100" b="1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 dirty="0"/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64129" y="2102737"/>
            <a:ext cx="2081110" cy="29246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 title="SDV_logo-color01 (1)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 2026 Eclipse SCORE takes center stage</a:t>
            </a:r>
            <a:endParaRPr sz="1800">
              <a:solidFill>
                <a:srgbClr val="701C7F"/>
              </a:solidFill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6000" y="1402375"/>
            <a:ext cx="2340024" cy="1755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4550" y="621775"/>
            <a:ext cx="2617876" cy="196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11675" y="2652625"/>
            <a:ext cx="3135800" cy="2351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33075" y="1184200"/>
            <a:ext cx="4973225" cy="281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39127" y="2889352"/>
            <a:ext cx="4072548" cy="205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8" title="SDV_logo-color01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112" name="Google Shape;112;p19"/>
          <p:cNvSpPr txBox="1">
            <a:spLocks noGrp="1"/>
          </p:cNvSpPr>
          <p:nvPr>
            <p:ph type="title"/>
          </p:nvPr>
        </p:nvSpPr>
        <p:spPr>
          <a:xfrm>
            <a:off x="387900" y="434600"/>
            <a:ext cx="7207200" cy="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vs. 2026: Highlight projects beyond Eclipse SCORE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Eclipse OpenSOVD and Eclipse TSF</a:t>
            </a:r>
            <a:endParaRPr sz="1800">
              <a:solidFill>
                <a:srgbClr val="701C7F"/>
              </a:solidFill>
            </a:endParaRPr>
          </a:p>
        </p:txBody>
      </p:sp>
      <p:pic>
        <p:nvPicPr>
          <p:cNvPr id="113" name="Google Shape;11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3201925"/>
            <a:ext cx="3285525" cy="976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600" y="1232800"/>
            <a:ext cx="3967976" cy="196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08800" y="1372968"/>
            <a:ext cx="4390549" cy="2319333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9"/>
          <p:cNvSpPr txBox="1"/>
          <p:nvPr/>
        </p:nvSpPr>
        <p:spPr>
          <a:xfrm>
            <a:off x="4687566" y="3882700"/>
            <a:ext cx="42330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 b="1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NEW! </a:t>
            </a:r>
            <a:r>
              <a:rPr lang="en" sz="1200">
                <a:solidFill>
                  <a:schemeClr val="dk1"/>
                </a:solidFill>
                <a:highlight>
                  <a:srgbClr val="FFFFFF"/>
                </a:highlight>
                <a:latin typeface="Inter"/>
                <a:ea typeface="Inter"/>
                <a:cs typeface="Inter"/>
                <a:sym typeface="Inter"/>
              </a:rPr>
              <a:t>Within the Eclipse Foundation Functional Safety Process Operations Guide, EMO has approved Eclipse TSF for use by Functional Safety Projects</a:t>
            </a:r>
            <a:endParaRPr sz="12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17" name="Google Shape;117;p19" title="SDV_logo-color01 (1)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387900" y="434600"/>
            <a:ext cx="7207200" cy="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vs. 2026: Highlight projects beyond Eclipse SCORE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Eclipse Ankaios reaches maturity</a:t>
            </a:r>
            <a:endParaRPr sz="1800">
              <a:solidFill>
                <a:srgbClr val="701C7F"/>
              </a:solidFill>
            </a:endParaRPr>
          </a:p>
        </p:txBody>
      </p:sp>
      <p:pic>
        <p:nvPicPr>
          <p:cNvPr id="124" name="Google Shape;124;p20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84075" y="1400538"/>
            <a:ext cx="4418926" cy="295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31" name="Google Shape;131;p21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8682900" cy="5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90"/>
              <a:buNone/>
            </a:pPr>
            <a:r>
              <a:rPr lang="en" sz="1820">
                <a:solidFill>
                  <a:srgbClr val="701C7F"/>
                </a:solidFill>
              </a:rPr>
              <a:t>2025 vs. 2026: Notable initiatives </a:t>
            </a:r>
            <a:endParaRPr sz="1820">
              <a:solidFill>
                <a:srgbClr val="701C7F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90"/>
              <a:buNone/>
            </a:pPr>
            <a:r>
              <a:rPr lang="en" sz="1820">
                <a:solidFill>
                  <a:srgbClr val="701C7F"/>
                </a:solidFill>
              </a:rPr>
              <a:t>An AI supported toolchain and a commercial vehicle blueprint</a:t>
            </a:r>
            <a:endParaRPr sz="1820">
              <a:solidFill>
                <a:srgbClr val="701C7F"/>
              </a:solidFill>
            </a:endParaRPr>
          </a:p>
        </p:txBody>
      </p:sp>
      <p:pic>
        <p:nvPicPr>
          <p:cNvPr id="132" name="Google Shape;132;p21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6725" y="3996425"/>
            <a:ext cx="870550" cy="870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68575" y="4205153"/>
            <a:ext cx="1527324" cy="66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66700" y="2321524"/>
            <a:ext cx="5677302" cy="27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1"/>
          <p:cNvSpPr txBox="1"/>
          <p:nvPr/>
        </p:nvSpPr>
        <p:spPr>
          <a:xfrm>
            <a:off x="387888" y="2583675"/>
            <a:ext cx="30000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●"/>
            </a:pPr>
            <a:r>
              <a:rPr lang="en" sz="1200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Commercial Vehicle Initiative</a:t>
            </a:r>
            <a:endParaRPr sz="1200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Inter"/>
              <a:buChar char="○"/>
            </a:pPr>
            <a:r>
              <a:rPr lang="en" sz="1200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Eclipse SDV Blueprint tailored to commercial vehicles applications</a:t>
            </a:r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body" idx="1"/>
          </p:nvPr>
        </p:nvSpPr>
        <p:spPr>
          <a:xfrm>
            <a:off x="387900" y="1083375"/>
            <a:ext cx="6412500" cy="16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b="1"/>
              <a:t>AI supported DevOps Toolchain</a:t>
            </a:r>
            <a:endParaRPr b="1"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Automotive AI Special Interest group to be kicked off 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Exploiting synergies with Eclipse tool projects (eg Theia AI, Conclave) 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AI4SDV EU project funded</a:t>
            </a:r>
            <a:endParaRPr/>
          </a:p>
          <a:p>
            <a:pPr marL="914400" lvl="1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</a:pPr>
            <a:r>
              <a:rPr lang="en"/>
              <a:t>Onboard Eclipse SDV Hephaestus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8295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</a:pPr>
            <a:r>
              <a:rPr lang="en" sz="1800">
                <a:solidFill>
                  <a:srgbClr val="701C7F"/>
                </a:solidFill>
              </a:rPr>
              <a:t>2025 vs. 2026: Notable initiatives 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>
                <a:solidFill>
                  <a:srgbClr val="701C7F"/>
                </a:solidFill>
              </a:rPr>
              <a:t>Introducing the Eclipse Functional Safety Process and Guidelines</a:t>
            </a:r>
            <a:endParaRPr sz="1800">
              <a:solidFill>
                <a:srgbClr val="701C7F"/>
              </a:solidFill>
            </a:endParaRPr>
          </a:p>
        </p:txBody>
      </p:sp>
      <p:sp>
        <p:nvSpPr>
          <p:cNvPr id="144" name="Google Shape;144;p22"/>
          <p:cNvSpPr txBox="1">
            <a:spLocks noGrp="1"/>
          </p:cNvSpPr>
          <p:nvPr>
            <p:ph type="body" idx="1"/>
          </p:nvPr>
        </p:nvSpPr>
        <p:spPr>
          <a:xfrm>
            <a:off x="387900" y="1083375"/>
            <a:ext cx="8365200" cy="3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It’s an addition to the Eclipse Development Process, dedicated for Functional Safety Projects 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Setting up a Functional Safety committee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Supporting the Eclipse SCORE process to achieve assessment 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pic>
        <p:nvPicPr>
          <p:cNvPr id="145" name="Google Shape;145;p22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2046823" y="4226163"/>
            <a:ext cx="3763500" cy="20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4500" tIns="64500" rIns="64500" bIns="6450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94">
                <a:solidFill>
                  <a:srgbClr val="595959"/>
                </a:solidFill>
                <a:latin typeface="Inter"/>
                <a:ea typeface="Inter"/>
                <a:cs typeface="Inter"/>
                <a:sym typeface="Inter"/>
              </a:rPr>
              <a:t>Copyright© Eclipse Foundation AISBL and contributors. Made available under CC-BY-SA 4.0 International.</a:t>
            </a:r>
            <a:endParaRPr sz="494">
              <a:solidFill>
                <a:srgbClr val="595959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7" name="Google Shape;147;p22"/>
          <p:cNvSpPr/>
          <p:nvPr/>
        </p:nvSpPr>
        <p:spPr>
          <a:xfrm>
            <a:off x="1602463" y="3520520"/>
            <a:ext cx="2867400" cy="912300"/>
          </a:xfrm>
          <a:prstGeom prst="rect">
            <a:avLst/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r>
              <a:rPr lang="en" sz="11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Eclipse Foundation Development Process</a:t>
            </a:r>
            <a:endParaRPr sz="110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8" name="Google Shape;148;p22"/>
          <p:cNvSpPr/>
          <p:nvPr/>
        </p:nvSpPr>
        <p:spPr>
          <a:xfrm>
            <a:off x="4469693" y="3520520"/>
            <a:ext cx="2867400" cy="912300"/>
          </a:xfrm>
          <a:prstGeom prst="rect">
            <a:avLst/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r>
              <a:rPr lang="en" sz="11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Eclipse Foundation Eclipse Intellectual Property Policy</a:t>
            </a:r>
            <a:endParaRPr sz="110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9" name="Google Shape;149;p22"/>
          <p:cNvSpPr/>
          <p:nvPr/>
        </p:nvSpPr>
        <p:spPr>
          <a:xfrm>
            <a:off x="1602463" y="2608518"/>
            <a:ext cx="1687500" cy="912300"/>
          </a:xfrm>
          <a:prstGeom prst="rect">
            <a:avLst/>
          </a:prstGeom>
          <a:solidFill>
            <a:srgbClr val="E7E6E6"/>
          </a:solidFill>
          <a:ln w="2017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r>
              <a:rPr lang="en" sz="11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Eclipse Foundation Functional Safety Process</a:t>
            </a:r>
            <a:endParaRPr sz="110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0" name="Google Shape;150;p22"/>
          <p:cNvSpPr/>
          <p:nvPr/>
        </p:nvSpPr>
        <p:spPr>
          <a:xfrm>
            <a:off x="3289741" y="2608518"/>
            <a:ext cx="4047300" cy="912300"/>
          </a:xfrm>
          <a:prstGeom prst="rect">
            <a:avLst/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r>
              <a:rPr lang="en" sz="11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Eclipse Project Development Practices</a:t>
            </a:r>
            <a:endParaRPr sz="110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1" name="Google Shape;151;p22"/>
          <p:cNvSpPr/>
          <p:nvPr/>
        </p:nvSpPr>
        <p:spPr>
          <a:xfrm>
            <a:off x="1602463" y="1995649"/>
            <a:ext cx="5734500" cy="612600"/>
          </a:xfrm>
          <a:prstGeom prst="rect">
            <a:avLst/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r>
              <a:rPr lang="en" sz="1100" i="0" u="none" strike="noStrike" cap="non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Functional Safety Development Practices</a:t>
            </a:r>
            <a:endParaRPr sz="1100" i="0" u="none" strike="noStrike" cap="none">
              <a:solidFill>
                <a:srgbClr val="000000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2" name="Google Shape;152;p22"/>
          <p:cNvSpPr/>
          <p:nvPr/>
        </p:nvSpPr>
        <p:spPr>
          <a:xfrm>
            <a:off x="2366292" y="2457823"/>
            <a:ext cx="604200" cy="36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3" name="Google Shape;153;p22"/>
          <p:cNvSpPr/>
          <p:nvPr/>
        </p:nvSpPr>
        <p:spPr>
          <a:xfrm>
            <a:off x="5011201" y="2457823"/>
            <a:ext cx="604200" cy="36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4" name="Google Shape;154;p22"/>
          <p:cNvSpPr/>
          <p:nvPr/>
        </p:nvSpPr>
        <p:spPr>
          <a:xfrm>
            <a:off x="2138292" y="3366597"/>
            <a:ext cx="604200" cy="36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5" name="Google Shape;155;p22"/>
          <p:cNvSpPr/>
          <p:nvPr/>
        </p:nvSpPr>
        <p:spPr>
          <a:xfrm>
            <a:off x="3603266" y="3366597"/>
            <a:ext cx="604200" cy="36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" name="Google Shape;156;p22"/>
          <p:cNvSpPr/>
          <p:nvPr/>
        </p:nvSpPr>
        <p:spPr>
          <a:xfrm>
            <a:off x="5564103" y="3366597"/>
            <a:ext cx="604200" cy="3648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E7E6E6"/>
          </a:solidFill>
          <a:ln w="6725" cap="flat" cmpd="sng">
            <a:solidFill>
              <a:srgbClr val="4454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4500" tIns="64500" rIns="64500" bIns="645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88"/>
              <a:buFont typeface="Arial"/>
              <a:buNone/>
            </a:pPr>
            <a:endParaRPr sz="988" b="0" i="0" u="none" strike="noStrike" cap="non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3"/>
          <p:cNvSpPr txBox="1">
            <a:spLocks noGrp="1"/>
          </p:cNvSpPr>
          <p:nvPr>
            <p:ph type="sldNum" idx="12"/>
          </p:nvPr>
        </p:nvSpPr>
        <p:spPr>
          <a:xfrm>
            <a:off x="8204292" y="455038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162" name="Google Shape;162;p23"/>
          <p:cNvSpPr txBox="1">
            <a:spLocks noGrp="1"/>
          </p:cNvSpPr>
          <p:nvPr>
            <p:ph type="title"/>
          </p:nvPr>
        </p:nvSpPr>
        <p:spPr>
          <a:xfrm>
            <a:off x="387900" y="448475"/>
            <a:ext cx="6279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2100"/>
              <a:buNone/>
            </a:pPr>
            <a:r>
              <a:rPr lang="en" sz="1800">
                <a:solidFill>
                  <a:srgbClr val="701C7F"/>
                </a:solidFill>
              </a:rPr>
              <a:t>2025 vs. 2026: Notable initiatives </a:t>
            </a:r>
            <a:endParaRPr sz="1800">
              <a:solidFill>
                <a:srgbClr val="701C7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 sz="1800">
                <a:solidFill>
                  <a:srgbClr val="701C7F"/>
                </a:solidFill>
              </a:rPr>
              <a:t>Strengthening the European roots</a:t>
            </a:r>
            <a:endParaRPr sz="1800">
              <a:solidFill>
                <a:srgbClr val="701C7F"/>
              </a:solidFill>
            </a:endParaRPr>
          </a:p>
        </p:txBody>
      </p:sp>
      <p:sp>
        <p:nvSpPr>
          <p:cNvPr id="163" name="Google Shape;163;p23"/>
          <p:cNvSpPr txBox="1">
            <a:spLocks noGrp="1"/>
          </p:cNvSpPr>
          <p:nvPr>
            <p:ph type="body" idx="1"/>
          </p:nvPr>
        </p:nvSpPr>
        <p:spPr>
          <a:xfrm>
            <a:off x="387900" y="1083375"/>
            <a:ext cx="8365200" cy="34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Engage with European Connected and Autonomous Vehicle Alliance (ECAVA)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Explore similar ecosystem such as UAVs to promote Eclipse SDV projects </a:t>
            </a:r>
            <a:endParaRPr/>
          </a:p>
          <a:p>
            <a:pPr marL="457200" lvl="0" indent="-3048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/>
              <a:t>Mention of Eclipse SDV in the EU OS strategy </a:t>
            </a:r>
            <a:endParaRPr/>
          </a:p>
        </p:txBody>
      </p:sp>
      <p:pic>
        <p:nvPicPr>
          <p:cNvPr id="164" name="Google Shape;164;p23" title="SDV_logo-color01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5475" y="4757277"/>
            <a:ext cx="684027" cy="25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4950" y="1873000"/>
            <a:ext cx="2456800" cy="30709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820850" y="1611701"/>
            <a:ext cx="1030900" cy="1030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3"/>
          <p:cNvSpPr/>
          <p:nvPr/>
        </p:nvSpPr>
        <p:spPr>
          <a:xfrm>
            <a:off x="2114325" y="3828050"/>
            <a:ext cx="1295400" cy="761400"/>
          </a:xfrm>
          <a:prstGeom prst="wedgeRectCallout">
            <a:avLst>
              <a:gd name="adj1" fmla="val 53631"/>
              <a:gd name="adj2" fmla="val 75092"/>
            </a:avLst>
          </a:prstGeom>
          <a:solidFill>
            <a:srgbClr val="EEEEEE"/>
          </a:solidFill>
          <a:ln w="9525" cap="flat" cmpd="sng">
            <a:solidFill>
              <a:srgbClr val="59595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Inter"/>
                <a:ea typeface="Inter"/>
                <a:cs typeface="Inter"/>
                <a:sym typeface="Inter"/>
              </a:rPr>
              <a:t>Not so different after all</a:t>
            </a:r>
            <a:endParaRPr sz="11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68" name="Google Shape;168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32351" y="3437875"/>
            <a:ext cx="2824228" cy="154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3476" y="1955612"/>
            <a:ext cx="5806825" cy="172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872</Words>
  <Application>Microsoft Office PowerPoint</Application>
  <PresentationFormat>On-screen Show (16:9)</PresentationFormat>
  <Paragraphs>133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6" baseType="lpstr">
      <vt:lpstr>Roboto</vt:lpstr>
      <vt:lpstr>Sora Medium</vt:lpstr>
      <vt:lpstr>Montserrat</vt:lpstr>
      <vt:lpstr>Sora</vt:lpstr>
      <vt:lpstr>Inter</vt:lpstr>
      <vt:lpstr>Arial</vt:lpstr>
      <vt:lpstr>Inter SemiBold</vt:lpstr>
      <vt:lpstr>Simple Light</vt:lpstr>
      <vt:lpstr>PowerPoint Presentation</vt:lpstr>
      <vt:lpstr>PowerPoint Presentation</vt:lpstr>
      <vt:lpstr>2025 vs 2026 - Pool time! </vt:lpstr>
      <vt:lpstr>2025 vs 2026 Eclipse SCORE takes center stage</vt:lpstr>
      <vt:lpstr>2025 vs. 2026: Highlight projects beyond Eclipse SCORE Eclipse OpenSOVD and Eclipse TSF</vt:lpstr>
      <vt:lpstr>2025 vs. 2026: Highlight projects beyond Eclipse SCORE Eclipse Ankaios reaches maturity</vt:lpstr>
      <vt:lpstr>2025 vs. 2026: Notable initiatives  An AI supported toolchain and a commercial vehicle blueprint</vt:lpstr>
      <vt:lpstr>2025 vs. 2026: Notable initiatives  Introducing the Eclipse Functional Safety Process and Guidelines</vt:lpstr>
      <vt:lpstr>2025 vs. 2026: Notable initiatives  Strengthening the European roots</vt:lpstr>
      <vt:lpstr>2025 vs. 2026: Eclipse SDV goes global Shifting gears in Asia </vt:lpstr>
      <vt:lpstr>2025 vs. 2026: Eclipse SDV goes global Global ambassadors</vt:lpstr>
      <vt:lpstr>2026 and Beyond: Eclipse SDV vision for a way forward  </vt:lpstr>
      <vt:lpstr>Eclipse SCORE levels of Engagements program - Claim your badge! </vt:lpstr>
      <vt:lpstr>PowerPoint Presentation</vt:lpstr>
      <vt:lpstr>Did we finish the game? Dimension 1   </vt:lpstr>
      <vt:lpstr>An open source projects ultimate goal: Adoption   </vt:lpstr>
      <vt:lpstr>Did we finish the game? Dimension 2   </vt:lpstr>
      <vt:lpstr>Throwback: Enterprise IT OSS experience   </vt:lpstr>
      <vt:lpstr>Meanwhile in Redmond   </vt:lpstr>
      <vt:lpstr>FUD as a typical answer to open source initiatives   </vt:lpstr>
      <vt:lpstr>Then things changed and business went from license to service   </vt:lpstr>
      <vt:lpstr>Today all IT companies use Open Source as a strategic tool   </vt:lpstr>
      <vt:lpstr>And governments explore the strategic impact of SW   </vt:lpstr>
      <vt:lpstr>What’s new today: “open source washing”   </vt:lpstr>
      <vt:lpstr>Open Source != Open Source  </vt:lpstr>
      <vt:lpstr>Take-away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Martijn Verbeij</cp:lastModifiedBy>
  <cp:revision>1</cp:revision>
  <dcterms:modified xsi:type="dcterms:W3CDTF">2026-06-30T07:51:24Z</dcterms:modified>
</cp:coreProperties>
</file>