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media1.mp4" ContentType="vide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1pPr>
    <a:lvl2pPr marL="0" marR="0" indent="45720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2pPr>
    <a:lvl3pPr marL="0" marR="0" indent="91440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3pPr>
    <a:lvl4pPr marL="0" marR="0" indent="137160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4pPr>
    <a:lvl5pPr marL="0" marR="0" indent="182880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5pPr>
    <a:lvl6pPr marL="0" marR="0" indent="228600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6pPr>
    <a:lvl7pPr marL="0" marR="0" indent="274320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7pPr>
    <a:lvl8pPr marL="0" marR="0" indent="320040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8pPr>
    <a:lvl9pPr marL="0" marR="0" indent="365760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Avenir Next Regular"/>
          <a:ea typeface="Avenir Next Regular"/>
          <a:cs typeface="Avenir Next Regular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rgbClr val="00A1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/>
          </a:solidFill>
        </a:fill>
      </a:tcStyle>
    </a:band2H>
    <a:firstCol>
      <a:tcTxStyle b="off" i="off">
        <a:font>
          <a:latin typeface="Avenir Next Medium"/>
          <a:ea typeface="Avenir Next Medium"/>
          <a:cs typeface="Avenir Next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13B100"/>
          </a:solidFill>
        </a:fill>
      </a:tcStyle>
    </a:firstCol>
    <a:lastRow>
      <a:tcTxStyle b="off" i="off">
        <a:font>
          <a:latin typeface="Avenir Next Regular"/>
          <a:ea typeface="Avenir Next Regular"/>
          <a:cs typeface="Avenir Next Regula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Avenir Next Medium"/>
          <a:ea typeface="Avenir Next Medium"/>
          <a:cs typeface="Avenir Next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52055"/>
              <a:lumOff val="-12548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/>
          </a:solidFill>
        </a:fill>
      </a:tcStyle>
    </a:band2H>
    <a:firstCol>
      <a:tcTxStyle b="off" i="off">
        <a:font>
          <a:latin typeface="Avenir Next Medium"/>
          <a:ea typeface="Avenir Next Medium"/>
          <a:cs typeface="Avenir Next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Avenir Next Medium"/>
          <a:ea typeface="Avenir Next Medium"/>
          <a:cs typeface="Avenir Next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64646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0" name="Shape 17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de la présentation"/>
          <p:cNvSpPr txBox="1"/>
          <p:nvPr>
            <p:ph type="title" hasCustomPrompt="1"/>
          </p:nvPr>
        </p:nvSpPr>
        <p:spPr>
          <a:xfrm>
            <a:off x="1270000" y="3289300"/>
            <a:ext cx="21844000" cy="3879454"/>
          </a:xfrm>
          <a:prstGeom prst="rect">
            <a:avLst/>
          </a:prstGeom>
        </p:spPr>
        <p:txBody>
          <a:bodyPr/>
          <a:lstStyle>
            <a:lvl1pPr defTabSz="2438338">
              <a:lnSpc>
                <a:spcPct val="90000"/>
              </a:lnSpc>
              <a:defRPr spc="-348" sz="116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</a:defRPr>
            </a:lvl1pPr>
          </a:lstStyle>
          <a:p>
            <a:pPr/>
            <a:r>
              <a:t>Titre de la présentation</a:t>
            </a:r>
          </a:p>
        </p:txBody>
      </p:sp>
      <p:sp>
        <p:nvSpPr>
          <p:cNvPr id="12" name="Auteur et date"/>
          <p:cNvSpPr txBox="1"/>
          <p:nvPr>
            <p:ph type="body" sz="quarter" idx="21" hasCustomPrompt="1"/>
          </p:nvPr>
        </p:nvSpPr>
        <p:spPr>
          <a:xfrm>
            <a:off x="1270000" y="12160429"/>
            <a:ext cx="21844000" cy="694056"/>
          </a:xfrm>
          <a:prstGeom prst="rect">
            <a:avLst/>
          </a:prstGeom>
        </p:spPr>
        <p:txBody>
          <a:bodyPr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343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Auteur et date</a:t>
            </a:r>
          </a:p>
        </p:txBody>
      </p:sp>
      <p:sp>
        <p:nvSpPr>
          <p:cNvPr id="13" name="Texte niveau 1…"/>
          <p:cNvSpPr txBox="1"/>
          <p:nvPr>
            <p:ph type="body" sz="quarter" idx="1" hasCustomPrompt="1"/>
          </p:nvPr>
        </p:nvSpPr>
        <p:spPr>
          <a:xfrm>
            <a:off x="1270000" y="6985000"/>
            <a:ext cx="21844000" cy="2512352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Sous-titre de la présentation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seu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itre de diapo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Titre de diapo</a:t>
            </a:r>
          </a:p>
        </p:txBody>
      </p:sp>
      <p:sp>
        <p:nvSpPr>
          <p:cNvPr id="101" name="Sous-titre de diapositive"/>
          <p:cNvSpPr txBox="1"/>
          <p:nvPr>
            <p:ph type="body" sz="quarter" idx="21" hasCustomPrompt="1"/>
          </p:nvPr>
        </p:nvSpPr>
        <p:spPr>
          <a:xfrm>
            <a:off x="1270000" y="2133600"/>
            <a:ext cx="21844000" cy="1016000"/>
          </a:xfrm>
          <a:prstGeom prst="rect">
            <a:avLst/>
          </a:prstGeom>
        </p:spPr>
        <p:txBody>
          <a:bodyPr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5292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102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itre de l’agenda"/>
          <p:cNvSpPr txBox="1"/>
          <p:nvPr>
            <p:ph type="title" hasCustomPrompt="1"/>
          </p:nvPr>
        </p:nvSpPr>
        <p:spPr>
          <a:xfrm>
            <a:off x="1270000" y="812800"/>
            <a:ext cx="21844000" cy="1562100"/>
          </a:xfrm>
          <a:prstGeom prst="rect">
            <a:avLst/>
          </a:prstGeom>
        </p:spPr>
        <p:txBody>
          <a:bodyPr/>
          <a:lstStyle/>
          <a:p>
            <a:pPr/>
            <a:r>
              <a:t>Titre de l’agenda</a:t>
            </a:r>
          </a:p>
        </p:txBody>
      </p:sp>
      <p:sp>
        <p:nvSpPr>
          <p:cNvPr id="110" name="Sous-titre de l’agenda"/>
          <p:cNvSpPr txBox="1"/>
          <p:nvPr>
            <p:ph type="body" sz="quarter" idx="21" hasCustomPrompt="1"/>
          </p:nvPr>
        </p:nvSpPr>
        <p:spPr>
          <a:xfrm>
            <a:off x="1270000" y="2133600"/>
            <a:ext cx="21844000" cy="1016000"/>
          </a:xfrm>
          <a:prstGeom prst="rect">
            <a:avLst/>
          </a:prstGeom>
        </p:spPr>
        <p:txBody>
          <a:bodyPr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5292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Sous-titre de l’agenda</a:t>
            </a:r>
          </a:p>
        </p:txBody>
      </p:sp>
      <p:sp>
        <p:nvSpPr>
          <p:cNvPr id="111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buClrTx/>
              <a:buSzTx/>
              <a:buNone/>
              <a:defRPr spc="-55" sz="5500"/>
            </a:lvl1pPr>
            <a:lvl2pPr marL="0" indent="457200" defTabSz="825500">
              <a:buClrTx/>
              <a:buSzTx/>
              <a:buNone/>
              <a:defRPr spc="-55" sz="5500"/>
            </a:lvl2pPr>
            <a:lvl3pPr marL="0" indent="914400" defTabSz="825500">
              <a:buClrTx/>
              <a:buSzTx/>
              <a:buNone/>
              <a:defRPr spc="-55" sz="5500"/>
            </a:lvl3pPr>
            <a:lvl4pPr marL="0" indent="1371600" defTabSz="825500">
              <a:buClrTx/>
              <a:buSzTx/>
              <a:buNone/>
              <a:defRPr spc="-55" sz="5500"/>
            </a:lvl4pPr>
            <a:lvl5pPr marL="0" indent="1828800" defTabSz="825500">
              <a:buClrTx/>
              <a:buSzTx/>
              <a:buNone/>
              <a:defRPr spc="-55" sz="5500"/>
            </a:lvl5pPr>
          </a:lstStyle>
          <a:p>
            <a:pPr/>
            <a:r>
              <a:t>Rubriques de l’agenda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2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Én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e niveau 1…"/>
          <p:cNvSpPr txBox="1"/>
          <p:nvPr>
            <p:ph type="body" sz="half" idx="1" hasCustomPrompt="1"/>
          </p:nvPr>
        </p:nvSpPr>
        <p:spPr>
          <a:xfrm>
            <a:off x="1270000" y="4546600"/>
            <a:ext cx="21844000" cy="467806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ClrTx/>
              <a:buSzTx/>
              <a:buNone/>
              <a:defRPr spc="-252" sz="84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0" indent="457200" algn="ctr">
              <a:spcBef>
                <a:spcPts val="0"/>
              </a:spcBef>
              <a:buClrTx/>
              <a:buSzTx/>
              <a:buNone/>
              <a:defRPr spc="-252" sz="84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0" indent="914400" algn="ctr">
              <a:spcBef>
                <a:spcPts val="0"/>
              </a:spcBef>
              <a:buClrTx/>
              <a:buSzTx/>
              <a:buNone/>
              <a:defRPr spc="-252" sz="84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0" indent="1371600" algn="ctr">
              <a:spcBef>
                <a:spcPts val="0"/>
              </a:spcBef>
              <a:buClrTx/>
              <a:buSzTx/>
              <a:buNone/>
              <a:defRPr spc="-252" sz="84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0" indent="1828800" algn="ctr">
              <a:spcBef>
                <a:spcPts val="0"/>
              </a:spcBef>
              <a:buClrTx/>
              <a:buSzTx/>
              <a:buNone/>
              <a:defRPr spc="-252" sz="84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Énoncé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0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ait impor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e niveau 1…"/>
          <p:cNvSpPr txBox="1"/>
          <p:nvPr>
            <p:ph type="body" sz="half" idx="1" hasCustomPrompt="1"/>
          </p:nvPr>
        </p:nvSpPr>
        <p:spPr>
          <a:xfrm>
            <a:off x="1270000" y="3906096"/>
            <a:ext cx="21844000" cy="4488604"/>
          </a:xfrm>
          <a:prstGeom prst="rect">
            <a:avLst/>
          </a:prstGeom>
        </p:spPr>
        <p:txBody>
          <a:bodyPr anchor="b"/>
          <a:lstStyle>
            <a:lvl1pPr marL="0" indent="0" algn="ctr" defTabSz="2438338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8" sz="224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  <a:latin typeface="+mn-lt"/>
                <a:ea typeface="+mn-ea"/>
                <a:cs typeface="+mn-cs"/>
                <a:sym typeface="Avenir Next Demi Bold"/>
              </a:defRPr>
            </a:lvl1pPr>
            <a:lvl2pPr marL="0" indent="457200" algn="ctr" defTabSz="2438338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8" sz="224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  <a:latin typeface="+mn-lt"/>
                <a:ea typeface="+mn-ea"/>
                <a:cs typeface="+mn-cs"/>
                <a:sym typeface="Avenir Next Demi Bold"/>
              </a:defRPr>
            </a:lvl2pPr>
            <a:lvl3pPr marL="0" indent="914400" algn="ctr" defTabSz="2438338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8" sz="224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  <a:latin typeface="+mn-lt"/>
                <a:ea typeface="+mn-ea"/>
                <a:cs typeface="+mn-cs"/>
                <a:sym typeface="Avenir Next Demi Bold"/>
              </a:defRPr>
            </a:lvl3pPr>
            <a:lvl4pPr marL="0" indent="1371600" algn="ctr" defTabSz="2438338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8" sz="224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  <a:latin typeface="+mn-lt"/>
                <a:ea typeface="+mn-ea"/>
                <a:cs typeface="+mn-cs"/>
                <a:sym typeface="Avenir Next Demi Bold"/>
              </a:defRPr>
            </a:lvl4pPr>
            <a:lvl5pPr marL="0" indent="1828800" algn="ctr" defTabSz="2438338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8" sz="224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  <a:latin typeface="+mn-lt"/>
                <a:ea typeface="+mn-ea"/>
                <a:cs typeface="+mn-cs"/>
                <a:sym typeface="Avenir Next Demi Bold"/>
              </a:defRPr>
            </a:lvl5pPr>
          </a:lstStyle>
          <a:p>
            <a:pPr/>
            <a:r>
              <a:t>100 %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8" name="Données clés"/>
          <p:cNvSpPr txBox="1"/>
          <p:nvPr>
            <p:ph type="body" sz="quarter" idx="21" hasCustomPrompt="1"/>
          </p:nvPr>
        </p:nvSpPr>
        <p:spPr>
          <a:xfrm>
            <a:off x="1270000" y="8521700"/>
            <a:ext cx="21844000" cy="10160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4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Données clés</a:t>
            </a:r>
          </a:p>
        </p:txBody>
      </p:sp>
      <p:sp>
        <p:nvSpPr>
          <p:cNvPr id="129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Attribution"/>
          <p:cNvSpPr txBox="1"/>
          <p:nvPr>
            <p:ph type="body" sz="quarter" idx="21" hasCustomPrompt="1"/>
          </p:nvPr>
        </p:nvSpPr>
        <p:spPr>
          <a:xfrm>
            <a:off x="1270000" y="11155086"/>
            <a:ext cx="21844000" cy="832613"/>
          </a:xfrm>
          <a:prstGeom prst="rect">
            <a:avLst/>
          </a:prstGeom>
        </p:spPr>
        <p:txBody>
          <a:bodyPr anchor="ctr"/>
          <a:lstStyle>
            <a:lvl1pPr marL="0" indent="0" algn="ctr" defTabSz="792479">
              <a:spcBef>
                <a:spcPts val="0"/>
              </a:spcBef>
              <a:buClrTx/>
              <a:buSzTx/>
              <a:buNone/>
              <a:defRPr sz="4224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Attribution</a:t>
            </a:r>
          </a:p>
        </p:txBody>
      </p:sp>
      <p:sp>
        <p:nvSpPr>
          <p:cNvPr id="137" name="Texte niveau 1…"/>
          <p:cNvSpPr txBox="1"/>
          <p:nvPr>
            <p:ph type="body" sz="half" idx="1" hasCustomPrompt="1"/>
          </p:nvPr>
        </p:nvSpPr>
        <p:spPr>
          <a:xfrm>
            <a:off x="1270000" y="4659369"/>
            <a:ext cx="21844000" cy="4394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168" sz="8400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Avenir Next Demi Bold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168" sz="8400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Avenir Next Demi Bold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168" sz="8400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Avenir Next Demi Bold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168" sz="8400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Avenir Next Demi Bold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168" sz="8400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Avenir Next Demi Bold"/>
              </a:defRPr>
            </a:lvl5pPr>
          </a:lstStyle>
          <a:p>
            <a:pPr/>
            <a:r>
              <a:t>« Citation notable »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les aurores boréales sont visibles au-dessus d’un paysage neigeux"/>
          <p:cNvSpPr/>
          <p:nvPr>
            <p:ph type="pic" sz="half" idx="21"/>
          </p:nvPr>
        </p:nvSpPr>
        <p:spPr>
          <a:xfrm>
            <a:off x="12192000" y="6229350"/>
            <a:ext cx="12192000" cy="812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Nuages colorés avec une nuit étoilée et nuageuse en arrière-plan"/>
          <p:cNvSpPr/>
          <p:nvPr>
            <p:ph type="pic" sz="half" idx="22"/>
          </p:nvPr>
        </p:nvSpPr>
        <p:spPr>
          <a:xfrm>
            <a:off x="12192000" y="-641351"/>
            <a:ext cx="12192000" cy="81280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les aurores boréales sont visibles au-dessus d’un paysage neigeux de montagne"/>
          <p:cNvSpPr/>
          <p:nvPr>
            <p:ph type="pic" idx="23"/>
          </p:nvPr>
        </p:nvSpPr>
        <p:spPr>
          <a:xfrm>
            <a:off x="-1" y="-2258501"/>
            <a:ext cx="12166601" cy="182330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les aurores boréales sont visibles au-dessus d’un paysage neigeux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6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les aurores boréales sont visibles dans le ciel de nuit, au-dessus de montagnes"/>
          <p:cNvSpPr/>
          <p:nvPr>
            <p:ph type="pic" idx="21"/>
          </p:nvPr>
        </p:nvSpPr>
        <p:spPr>
          <a:xfrm>
            <a:off x="0" y="-762000"/>
            <a:ext cx="24384000" cy="15240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Auteur et date"/>
          <p:cNvSpPr txBox="1"/>
          <p:nvPr>
            <p:ph type="body" sz="quarter" idx="22" hasCustomPrompt="1"/>
          </p:nvPr>
        </p:nvSpPr>
        <p:spPr>
          <a:xfrm>
            <a:off x="1270000" y="12166600"/>
            <a:ext cx="21844000" cy="694055"/>
          </a:xfrm>
          <a:prstGeom prst="rect">
            <a:avLst/>
          </a:prstGeom>
        </p:spPr>
        <p:txBody>
          <a:bodyPr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343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Auteur et date</a:t>
            </a:r>
          </a:p>
        </p:txBody>
      </p:sp>
      <p:sp>
        <p:nvSpPr>
          <p:cNvPr id="23" name="Titre de la présentation"/>
          <p:cNvSpPr txBox="1"/>
          <p:nvPr>
            <p:ph type="title" hasCustomPrompt="1"/>
          </p:nvPr>
        </p:nvSpPr>
        <p:spPr>
          <a:xfrm>
            <a:off x="1270000" y="3289300"/>
            <a:ext cx="21844000" cy="3873500"/>
          </a:xfrm>
          <a:prstGeom prst="rect">
            <a:avLst/>
          </a:prstGeom>
        </p:spPr>
        <p:txBody>
          <a:bodyPr/>
          <a:lstStyle>
            <a:lvl1pPr defTabSz="2438400">
              <a:lnSpc>
                <a:spcPct val="90000"/>
              </a:lnSpc>
              <a:defRPr spc="-348" sz="11600"/>
            </a:lvl1pPr>
          </a:lstStyle>
          <a:p>
            <a:pPr/>
            <a:r>
              <a:t>Titre de la présentation</a:t>
            </a:r>
          </a:p>
        </p:txBody>
      </p:sp>
      <p:sp>
        <p:nvSpPr>
          <p:cNvPr id="24" name="Texte niveau 1…"/>
          <p:cNvSpPr txBox="1"/>
          <p:nvPr>
            <p:ph type="body" sz="quarter" idx="1" hasCustomPrompt="1"/>
          </p:nvPr>
        </p:nvSpPr>
        <p:spPr>
          <a:xfrm>
            <a:off x="1270000" y="6985000"/>
            <a:ext cx="21844000" cy="25146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Sous-titre de la présentation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utre 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Nuages colorés avec une nuit étoilée et nuageuse en arrière-plan"/>
          <p:cNvSpPr/>
          <p:nvPr>
            <p:ph type="pic" idx="21"/>
          </p:nvPr>
        </p:nvSpPr>
        <p:spPr>
          <a:xfrm>
            <a:off x="7962900" y="-25400"/>
            <a:ext cx="20650200" cy="13766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Titre de diapo"/>
          <p:cNvSpPr txBox="1"/>
          <p:nvPr>
            <p:ph type="title" hasCustomPrompt="1"/>
          </p:nvPr>
        </p:nvSpPr>
        <p:spPr>
          <a:xfrm>
            <a:off x="1270000" y="3886200"/>
            <a:ext cx="9652000" cy="3200202"/>
          </a:xfrm>
          <a:prstGeom prst="rect">
            <a:avLst/>
          </a:prstGeom>
        </p:spPr>
        <p:txBody>
          <a:bodyPr/>
          <a:lstStyle/>
          <a:p>
            <a:pPr/>
            <a:r>
              <a:t>Titre de diapo</a:t>
            </a:r>
          </a:p>
        </p:txBody>
      </p:sp>
      <p:sp>
        <p:nvSpPr>
          <p:cNvPr id="34" name="Texte niveau 1…"/>
          <p:cNvSpPr txBox="1"/>
          <p:nvPr>
            <p:ph type="body" sz="quarter" idx="1" hasCustomPrompt="1"/>
          </p:nvPr>
        </p:nvSpPr>
        <p:spPr>
          <a:xfrm>
            <a:off x="1270000" y="6845300"/>
            <a:ext cx="9652000" cy="56642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0" indent="45720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0" indent="91440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0" indent="137160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0" indent="182880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Sous-titre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pic>
        <p:nvPicPr>
          <p:cNvPr id="35" name="vidéo-collée.png" descr="vidéo-collé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8652" y="12629025"/>
            <a:ext cx="6435813" cy="1075988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re de diapo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Titre de diapo</a:t>
            </a:r>
          </a:p>
        </p:txBody>
      </p:sp>
      <p:sp>
        <p:nvSpPr>
          <p:cNvPr id="44" name="Sous-titre de diapositive"/>
          <p:cNvSpPr txBox="1"/>
          <p:nvPr>
            <p:ph type="body" sz="quarter" idx="21" hasCustomPrompt="1"/>
          </p:nvPr>
        </p:nvSpPr>
        <p:spPr>
          <a:xfrm>
            <a:off x="1270000" y="2133600"/>
            <a:ext cx="21844000" cy="1016000"/>
          </a:xfrm>
          <a:prstGeom prst="rect">
            <a:avLst/>
          </a:prstGeom>
        </p:spPr>
        <p:txBody>
          <a:bodyPr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5292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45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6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e niveau 1…"/>
          <p:cNvSpPr txBox="1"/>
          <p:nvPr>
            <p:ph type="body" idx="1" hasCustomPrompt="1"/>
          </p:nvPr>
        </p:nvSpPr>
        <p:spPr>
          <a:xfrm>
            <a:off x="1270000" y="4269316"/>
            <a:ext cx="21844000" cy="8432801"/>
          </a:xfrm>
          <a:prstGeom prst="rect">
            <a:avLst/>
          </a:prstGeom>
        </p:spPr>
        <p:txBody>
          <a:bodyPr numCol="2" spcCol="1092200"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les aurores boréales sont visibles au-dessus d’un paysage neigeux de montagne"/>
          <p:cNvSpPr/>
          <p:nvPr>
            <p:ph type="pic" idx="21"/>
          </p:nvPr>
        </p:nvSpPr>
        <p:spPr>
          <a:xfrm>
            <a:off x="12204700" y="-2277533"/>
            <a:ext cx="12192000" cy="182710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2" name="Titre de diapo"/>
          <p:cNvSpPr txBox="1"/>
          <p:nvPr>
            <p:ph type="title" hasCustomPrompt="1"/>
          </p:nvPr>
        </p:nvSpPr>
        <p:spPr>
          <a:xfrm>
            <a:off x="1270000" y="838200"/>
            <a:ext cx="9652000" cy="1549400"/>
          </a:xfrm>
          <a:prstGeom prst="rect">
            <a:avLst/>
          </a:prstGeom>
        </p:spPr>
        <p:txBody>
          <a:bodyPr/>
          <a:lstStyle/>
          <a:p>
            <a:pPr/>
            <a:r>
              <a:t>Titre de diapo</a:t>
            </a:r>
          </a:p>
        </p:txBody>
      </p:sp>
      <p:sp>
        <p:nvSpPr>
          <p:cNvPr id="63" name="Texte niveau 1…"/>
          <p:cNvSpPr txBox="1"/>
          <p:nvPr>
            <p:ph type="body" sz="half" idx="1" hasCustomPrompt="1"/>
          </p:nvPr>
        </p:nvSpPr>
        <p:spPr>
          <a:xfrm>
            <a:off x="1270000" y="4267200"/>
            <a:ext cx="9652000" cy="8432800"/>
          </a:xfrm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4" name="Sous-titre de diapositive"/>
          <p:cNvSpPr txBox="1"/>
          <p:nvPr>
            <p:ph type="body" sz="quarter" idx="22" hasCustomPrompt="1"/>
          </p:nvPr>
        </p:nvSpPr>
        <p:spPr>
          <a:xfrm>
            <a:off x="1270000" y="2133600"/>
            <a:ext cx="9652000" cy="1016000"/>
          </a:xfrm>
          <a:prstGeom prst="rect">
            <a:avLst/>
          </a:prstGeom>
        </p:spPr>
        <p:txBody>
          <a:bodyPr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5292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6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, vidéo direct, pe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re de diapo"/>
          <p:cNvSpPr txBox="1"/>
          <p:nvPr>
            <p:ph type="title" hasCustomPrompt="1"/>
          </p:nvPr>
        </p:nvSpPr>
        <p:spPr>
          <a:xfrm>
            <a:off x="1270000" y="838200"/>
            <a:ext cx="9652000" cy="1549400"/>
          </a:xfrm>
          <a:prstGeom prst="rect">
            <a:avLst/>
          </a:prstGeom>
        </p:spPr>
        <p:txBody>
          <a:bodyPr/>
          <a:lstStyle/>
          <a:p>
            <a:pPr/>
            <a:r>
              <a:t>Titre de diapo</a:t>
            </a:r>
          </a:p>
        </p:txBody>
      </p:sp>
      <p:sp>
        <p:nvSpPr>
          <p:cNvPr id="73" name="Texte niveau 1…"/>
          <p:cNvSpPr txBox="1"/>
          <p:nvPr>
            <p:ph type="body" sz="half" idx="1" hasCustomPrompt="1"/>
          </p:nvPr>
        </p:nvSpPr>
        <p:spPr>
          <a:xfrm>
            <a:off x="1270000" y="4267200"/>
            <a:ext cx="9652000" cy="8432800"/>
          </a:xfrm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4" name="Sous-titre de diapositive"/>
          <p:cNvSpPr txBox="1"/>
          <p:nvPr>
            <p:ph type="body" sz="quarter" idx="21" hasCustomPrompt="1"/>
          </p:nvPr>
        </p:nvSpPr>
        <p:spPr>
          <a:xfrm>
            <a:off x="1270000" y="2133600"/>
            <a:ext cx="9652000" cy="1016000"/>
          </a:xfrm>
          <a:prstGeom prst="rect">
            <a:avLst/>
          </a:prstGeom>
        </p:spPr>
        <p:txBody>
          <a:bodyPr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5292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7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, vidéo direct, g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re de diapo"/>
          <p:cNvSpPr txBox="1"/>
          <p:nvPr>
            <p:ph type="title" hasCustomPrompt="1"/>
          </p:nvPr>
        </p:nvSpPr>
        <p:spPr>
          <a:xfrm>
            <a:off x="1270000" y="838200"/>
            <a:ext cx="9652000" cy="1549400"/>
          </a:xfrm>
          <a:prstGeom prst="rect">
            <a:avLst/>
          </a:prstGeom>
        </p:spPr>
        <p:txBody>
          <a:bodyPr/>
          <a:lstStyle/>
          <a:p>
            <a:pPr/>
            <a:r>
              <a:t>Titre de diapo</a:t>
            </a:r>
          </a:p>
        </p:txBody>
      </p:sp>
      <p:sp>
        <p:nvSpPr>
          <p:cNvPr id="83" name="Texte niveau 1…"/>
          <p:cNvSpPr txBox="1"/>
          <p:nvPr>
            <p:ph type="body" sz="half" idx="1" hasCustomPrompt="1"/>
          </p:nvPr>
        </p:nvSpPr>
        <p:spPr>
          <a:xfrm>
            <a:off x="1270000" y="4267200"/>
            <a:ext cx="9652000" cy="8432800"/>
          </a:xfrm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4" name="Sous-titre de diapositive"/>
          <p:cNvSpPr txBox="1"/>
          <p:nvPr>
            <p:ph type="body" sz="quarter" idx="21" hasCustomPrompt="1"/>
          </p:nvPr>
        </p:nvSpPr>
        <p:spPr>
          <a:xfrm>
            <a:off x="1270000" y="2133600"/>
            <a:ext cx="9652000" cy="1016000"/>
          </a:xfrm>
          <a:prstGeom prst="rect">
            <a:avLst/>
          </a:prstGeom>
        </p:spPr>
        <p:txBody>
          <a:bodyPr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5292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8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re de section"/>
          <p:cNvSpPr txBox="1"/>
          <p:nvPr>
            <p:ph type="title" hasCustomPrompt="1"/>
          </p:nvPr>
        </p:nvSpPr>
        <p:spPr>
          <a:xfrm>
            <a:off x="1270000" y="3289300"/>
            <a:ext cx="21844000" cy="38735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pc="-348" sz="11600">
                <a:gradFill flip="none" rotWithShape="1">
                  <a:gsLst>
                    <a:gs pos="0">
                      <a:srgbClr val="00FF00"/>
                    </a:gs>
                    <a:gs pos="100000">
                      <a:srgbClr val="007DFF"/>
                    </a:gs>
                  </a:gsLst>
                  <a:lin ang="3965999" scaled="0"/>
                </a:gradFill>
              </a:defRPr>
            </a:lvl1pPr>
          </a:lstStyle>
          <a:p>
            <a:pPr/>
            <a:r>
              <a:t>Titre de section</a:t>
            </a:r>
          </a:p>
        </p:txBody>
      </p:sp>
      <p:sp>
        <p:nvSpPr>
          <p:cNvPr id="9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gradFill flip="none" rotWithShape="1">
          <a:gsLst>
            <a:gs pos="0">
              <a:srgbClr val="000000"/>
            </a:gs>
            <a:gs pos="100000">
              <a:srgbClr val="3B3B3B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de diapo"/>
          <p:cNvSpPr txBox="1"/>
          <p:nvPr>
            <p:ph type="title" hasCustomPrompt="1"/>
          </p:nvPr>
        </p:nvSpPr>
        <p:spPr>
          <a:xfrm>
            <a:off x="1270000" y="812800"/>
            <a:ext cx="21844000" cy="1557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Titre de diapo</a:t>
            </a:r>
          </a:p>
        </p:txBody>
      </p:sp>
      <p:sp>
        <p:nvSpPr>
          <p:cNvPr id="3" name="Texte niveau 1…"/>
          <p:cNvSpPr txBox="1"/>
          <p:nvPr>
            <p:ph type="body" idx="1" hasCustomPrompt="1"/>
          </p:nvPr>
        </p:nvSpPr>
        <p:spPr>
          <a:xfrm>
            <a:off x="1270000" y="4267200"/>
            <a:ext cx="21844000" cy="8432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Numéro de diapositive"/>
          <p:cNvSpPr txBox="1"/>
          <p:nvPr>
            <p:ph type="sldNum" sz="quarter" idx="2"/>
          </p:nvPr>
        </p:nvSpPr>
        <p:spPr>
          <a:xfrm>
            <a:off x="11966448" y="13065506"/>
            <a:ext cx="438405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825500">
              <a:spcBef>
                <a:spcPts val="0"/>
              </a:spcBef>
              <a:defRPr sz="22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Avenir Next Demi Bold"/>
        </a:defRPr>
      </a:lvl1pPr>
      <a:lvl2pPr marL="0" marR="0" indent="4572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Avenir Next Demi Bold"/>
        </a:defRPr>
      </a:lvl2pPr>
      <a:lvl3pPr marL="0" marR="0" indent="9144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Avenir Next Demi Bold"/>
        </a:defRPr>
      </a:lvl3pPr>
      <a:lvl4pPr marL="0" marR="0" indent="13716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Avenir Next Demi Bold"/>
        </a:defRPr>
      </a:lvl4pPr>
      <a:lvl5pPr marL="0" marR="0" indent="18288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Avenir Next Demi Bold"/>
        </a:defRPr>
      </a:lvl5pPr>
      <a:lvl6pPr marL="0" marR="0" indent="22860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Avenir Next Demi Bold"/>
        </a:defRPr>
      </a:lvl6pPr>
      <a:lvl7pPr marL="0" marR="0" indent="27432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Avenir Next Demi Bold"/>
        </a:defRPr>
      </a:lvl7pPr>
      <a:lvl8pPr marL="0" marR="0" indent="32004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Avenir Next Demi Bold"/>
        </a:defRPr>
      </a:lvl8pPr>
      <a:lvl9pPr marL="0" marR="0" indent="36576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Avenir Next Demi Bold"/>
        </a:defRPr>
      </a:lvl9pPr>
    </p:titleStyle>
    <p:bodyStyle>
      <a:lvl1pPr marL="5588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1pPr>
      <a:lvl2pPr marL="11176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2pPr>
      <a:lvl3pPr marL="16764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3pPr>
      <a:lvl4pPr marL="22352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4pPr>
      <a:lvl5pPr marL="27940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5pPr>
      <a:lvl6pPr marL="33528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6pPr>
      <a:lvl7pPr marL="39116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7pPr>
      <a:lvl8pPr marL="44704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8pPr>
      <a:lvl9pPr marL="50292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gif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gif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g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What role for chipmakers?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 role for chipmakers?</a:t>
            </a:r>
          </a:p>
        </p:txBody>
      </p:sp>
      <p:sp>
        <p:nvSpPr>
          <p:cNvPr id="173" name="frederic.ameye.vz@renesas.com"/>
          <p:cNvSpPr txBox="1"/>
          <p:nvPr>
            <p:ph type="body" idx="21"/>
          </p:nvPr>
        </p:nvSpPr>
        <p:spPr>
          <a:xfrm>
            <a:off x="1270000" y="12229237"/>
            <a:ext cx="21844000" cy="11298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defTabSz="825500">
              <a:defRPr b="1" sz="5600">
                <a:latin typeface="Courier New"/>
                <a:ea typeface="Courier New"/>
                <a:cs typeface="Courier New"/>
                <a:sym typeface="Courier New"/>
              </a:defRPr>
            </a:lvl1pPr>
          </a:lstStyle>
          <a:p>
            <a:pPr/>
            <a:r>
              <a:t>frederic.ameye.vz@renesas.com</a:t>
            </a:r>
          </a:p>
        </p:txBody>
      </p:sp>
      <p:sp>
        <p:nvSpPr>
          <p:cNvPr id="174" name="Automotive Open-Source Summit 2026 | Starnberg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Automotive Open-Source Summit 2026 | Starnberg</a:t>
            </a:r>
          </a:p>
        </p:txBody>
      </p:sp>
      <p:pic>
        <p:nvPicPr>
          <p:cNvPr id="175" name="vidéo-collée.png" descr="vidéo-collé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56603" y="481032"/>
            <a:ext cx="9070794" cy="15165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hat’s why we built Renesas Whitebox platform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1731220">
              <a:lnSpc>
                <a:spcPct val="90000"/>
              </a:lnSpc>
              <a:defRPr spc="-247" sz="8236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</a:defRPr>
            </a:lvl1pPr>
          </a:lstStyle>
          <a:p>
            <a:pPr/>
            <a:r>
              <a:t>That’s why we built Renesas Whitebox platform</a:t>
            </a:r>
          </a:p>
        </p:txBody>
      </p:sp>
      <p:sp>
        <p:nvSpPr>
          <p:cNvPr id="199" name="Xen as reference hypervisor…"/>
          <p:cNvSpPr txBox="1"/>
          <p:nvPr>
            <p:ph type="body" idx="1"/>
          </p:nvPr>
        </p:nvSpPr>
        <p:spPr>
          <a:xfrm>
            <a:off x="1270000" y="2982793"/>
            <a:ext cx="21844000" cy="9717207"/>
          </a:xfrm>
          <a:prstGeom prst="rect">
            <a:avLst/>
          </a:prstGeom>
        </p:spPr>
        <p:txBody>
          <a:bodyPr/>
          <a:lstStyle/>
          <a:p>
            <a:pPr/>
            <a:r>
              <a:t>Xen as reference hypervisor </a:t>
            </a:r>
          </a:p>
          <a:p>
            <a:pPr lvl="1"/>
            <a:r>
              <a:t>Including common work with AMD and EPAM on ASIL D qualification</a:t>
            </a:r>
          </a:p>
          <a:p>
            <a:pPr lvl="1"/>
            <a:r>
              <a:t>Upstreaming as default strategy (incl. Renesas HW-backed FuSa isolation)</a:t>
            </a:r>
          </a:p>
          <a:p>
            <a:pPr lvl="1"/>
          </a:p>
          <a:p>
            <a:pPr/>
            <a:r>
              <a:t>Zephyr and TockOS as reference Cortex-R52 RTOS and Secure Enclave</a:t>
            </a:r>
          </a:p>
          <a:p>
            <a:pPr lvl="1"/>
            <a:r>
              <a:t>Including roadmaps for ASIL D qualification </a:t>
            </a:r>
          </a:p>
          <a:p>
            <a:pPr lvl="1"/>
            <a:r>
              <a:t>Based on OSS Long Term Support versions</a:t>
            </a:r>
          </a:p>
          <a:p>
            <a:pPr lvl="1"/>
            <a:r>
              <a:t>With standardised HW-crypto acceleration HALs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What sustainability model ?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>
            <a:lvl1pPr defTabSz="1511770">
              <a:defRPr spc="-277" sz="13888"/>
            </a:lvl1pPr>
          </a:lstStyle>
          <a:p>
            <a:pPr/>
            <a:r>
              <a:t>What sustainability model ?</a:t>
            </a:r>
          </a:p>
        </p:txBody>
      </p:sp>
      <p:sp>
        <p:nvSpPr>
          <p:cNvPr id="202" name="Safety-qualified product shall be the same as the OpenSource product.…"/>
          <p:cNvSpPr txBox="1"/>
          <p:nvPr>
            <p:ph type="body" idx="21"/>
          </p:nvPr>
        </p:nvSpPr>
        <p:spPr>
          <a:xfrm>
            <a:off x="811283" y="8567571"/>
            <a:ext cx="22761434" cy="427288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defTabSz="759459">
              <a:defRPr sz="4784"/>
            </a:pPr>
            <a:r>
              <a:t>Safety-qualified product shall be the same as the OpenSource product.</a:t>
            </a:r>
          </a:p>
          <a:p>
            <a:pPr defTabSz="759459">
              <a:defRPr sz="4784"/>
            </a:pPr>
            <a:r>
              <a:t>You only pay for the right to use it commercially and get the stamped paperwork.</a:t>
            </a:r>
          </a:p>
          <a:p>
            <a:pPr defTabSz="759459">
              <a:defRPr sz="4784"/>
            </a:pPr>
          </a:p>
          <a:p>
            <a:pPr defTabSz="759459">
              <a:defRPr sz="4784"/>
            </a:pPr>
            <a:r>
              <a:t>Cf: Ferrocene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Oh, while we talk about Rust…"/>
          <p:cNvSpPr txBox="1"/>
          <p:nvPr>
            <p:ph type="body" sz="half" idx="1"/>
          </p:nvPr>
        </p:nvSpPr>
        <p:spPr>
          <a:xfrm>
            <a:off x="1270000" y="4660900"/>
            <a:ext cx="21844000" cy="4394200"/>
          </a:xfrm>
          <a:prstGeom prst="rect">
            <a:avLst/>
          </a:prstGeom>
        </p:spPr>
        <p:txBody>
          <a:bodyPr/>
          <a:lstStyle/>
          <a:p>
            <a:pPr/>
            <a:r>
              <a:t>Oh, while we talk about Rust…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Jan_16__2320_72s_202601201955_yaf74.mp4" descr="Jan_16__2320_72s_202601201955_yaf74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-64450" y="-7584"/>
            <a:ext cx="24410964" cy="13731168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joins Rust Foundation as Silver member"/>
          <p:cNvSpPr txBox="1"/>
          <p:nvPr>
            <p:ph type="body" sz="quarter" idx="4294967295"/>
          </p:nvPr>
        </p:nvSpPr>
        <p:spPr>
          <a:xfrm>
            <a:off x="1270000" y="9752654"/>
            <a:ext cx="21844000" cy="2169425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168" sz="8400">
                <a:solidFill>
                  <a:srgbClr val="000000"/>
                </a:solidFill>
                <a:latin typeface="+mn-lt"/>
                <a:ea typeface="+mn-ea"/>
                <a:cs typeface="+mn-cs"/>
                <a:sym typeface="Avenir Next Demi Bold"/>
              </a:defRPr>
            </a:lvl1pPr>
          </a:lstStyle>
          <a:p>
            <a:pPr/>
            <a:r>
              <a:t>joins Rust Foundation as Silver member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00" fill="hold"/>
                                        <p:tgtEl>
                                          <p:spTgt spid="2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206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206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0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Why joining Rust Foundation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1755604">
              <a:lnSpc>
                <a:spcPct val="90000"/>
              </a:lnSpc>
              <a:defRPr spc="-250" sz="8352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</a:defRPr>
            </a:lvl1pPr>
          </a:lstStyle>
          <a:p>
            <a:pPr/>
            <a:r>
              <a:t>Why joining Rust Foundation?</a:t>
            </a:r>
          </a:p>
        </p:txBody>
      </p:sp>
      <p:sp>
        <p:nvSpPr>
          <p:cNvPr id="210" name="Someone has to fund volunteer work that powers our digital world…"/>
          <p:cNvSpPr txBox="1"/>
          <p:nvPr>
            <p:ph type="body" idx="1"/>
          </p:nvPr>
        </p:nvSpPr>
        <p:spPr>
          <a:xfrm>
            <a:off x="1270000" y="3804866"/>
            <a:ext cx="21844000" cy="8432801"/>
          </a:xfrm>
          <a:prstGeom prst="rect">
            <a:avLst/>
          </a:prstGeom>
        </p:spPr>
        <p:txBody>
          <a:bodyPr/>
          <a:lstStyle/>
          <a:p>
            <a:pPr/>
            <a:r>
              <a:t>Someone has to fund volunteer work that powers our digital world</a:t>
            </a:r>
          </a:p>
          <a:p>
            <a:pPr/>
            <a:r>
              <a:t>Notably when we start talking about supply chain security</a:t>
            </a:r>
          </a:p>
          <a:p>
            <a:pPr/>
          </a:p>
          <a:p>
            <a:pPr/>
            <a:r>
              <a:t>FuSa Working Group</a:t>
            </a:r>
          </a:p>
          <a:p>
            <a:pPr/>
            <a:r>
              <a:t>Embedded HAL contributions (eg. crypto, AI)</a:t>
            </a:r>
          </a:p>
          <a:p>
            <a:pPr/>
            <a:r>
              <a:t>Better debugging (notably on Cortex-R52 cores with affordable probes)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vidéo-collée.png" descr="vidéo-collé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0427" y="-31395"/>
            <a:ext cx="24584854" cy="138289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Why joining Rust Foundation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1755604">
              <a:lnSpc>
                <a:spcPct val="90000"/>
              </a:lnSpc>
              <a:defRPr spc="-250" sz="8352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</a:defRPr>
            </a:lvl1pPr>
          </a:lstStyle>
          <a:p>
            <a:pPr/>
            <a:r>
              <a:t>Why joining Rust Foundation?</a:t>
            </a:r>
          </a:p>
        </p:txBody>
      </p:sp>
      <p:sp>
        <p:nvSpPr>
          <p:cNvPr id="215" name="Again, it’s about bridging worlds : Tech vs Legacy industry…"/>
          <p:cNvSpPr txBox="1"/>
          <p:nvPr>
            <p:ph type="body" idx="1"/>
          </p:nvPr>
        </p:nvSpPr>
        <p:spPr>
          <a:xfrm>
            <a:off x="1270000" y="3804866"/>
            <a:ext cx="21844000" cy="8432801"/>
          </a:xfrm>
          <a:prstGeom prst="rect">
            <a:avLst/>
          </a:prstGeom>
        </p:spPr>
        <p:txBody>
          <a:bodyPr/>
          <a:lstStyle/>
          <a:p>
            <a:pPr marL="547624" indent="-547624" defTabSz="2389632">
              <a:spcBef>
                <a:spcPts val="2300"/>
              </a:spcBef>
              <a:defRPr sz="4704"/>
            </a:pPr>
            <a:r>
              <a:t>Again, it’s about bridging worlds : </a:t>
            </a:r>
            <a:r>
              <a:rPr b="1" i="1"/>
              <a:t>Tech</a:t>
            </a:r>
            <a:r>
              <a:t> vs </a:t>
            </a:r>
            <a:r>
              <a:rPr b="1" i="1"/>
              <a:t>Legacy industry</a:t>
            </a:r>
          </a:p>
          <a:p>
            <a:pPr lvl="1" marL="1095248" indent="-547624" defTabSz="2389632">
              <a:spcBef>
                <a:spcPts val="2300"/>
              </a:spcBef>
              <a:defRPr sz="4704"/>
            </a:pPr>
            <a:r>
              <a:t>Somewhat it already started in infotainment </a:t>
            </a:r>
          </a:p>
          <a:p>
            <a:pPr lvl="1" marL="1095248" indent="-547624" defTabSz="2389632">
              <a:spcBef>
                <a:spcPts val="2300"/>
              </a:spcBef>
              <a:defRPr sz="4704"/>
            </a:pPr>
            <a:r>
              <a:t>So what’s next? ;-)</a:t>
            </a:r>
          </a:p>
          <a:p>
            <a:pPr lvl="1" marL="1095248" indent="-547624" defTabSz="2389632">
              <a:spcBef>
                <a:spcPts val="2300"/>
              </a:spcBef>
              <a:defRPr sz="4704"/>
            </a:pPr>
          </a:p>
          <a:p>
            <a:pPr marL="547624" indent="-547624" defTabSz="2389632">
              <a:spcBef>
                <a:spcPts val="2300"/>
              </a:spcBef>
              <a:defRPr sz="4704"/>
            </a:pPr>
            <a:r>
              <a:t>Bringing a « smart creative » culture where tech geeks wants to work in</a:t>
            </a:r>
          </a:p>
          <a:p>
            <a:pPr marL="547624" indent="-547624" defTabSz="2389632">
              <a:spcBef>
                <a:spcPts val="2300"/>
              </a:spcBef>
              <a:defRPr sz="4704"/>
            </a:pPr>
          </a:p>
          <a:p>
            <a:pPr marL="547624" indent="-547624" defTabSz="2389632">
              <a:spcBef>
                <a:spcPts val="2300"/>
              </a:spcBef>
              <a:defRPr sz="4704"/>
            </a:pPr>
            <a:r>
              <a:t>Reliability and contract-based programming </a:t>
            </a:r>
            <a:r>
              <a:rPr b="1" i="1"/>
              <a:t>at scale</a:t>
            </a:r>
            <a:r>
              <a:t> + </a:t>
            </a:r>
            <a:r>
              <a:rPr b="1" i="1"/>
              <a:t>machine-enforceable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omeone, somewhere, in some committee"/>
          <p:cNvSpPr txBox="1"/>
          <p:nvPr>
            <p:ph type="body" idx="21"/>
          </p:nvPr>
        </p:nvSpPr>
        <p:spPr>
          <a:xfrm>
            <a:off x="1270000" y="4655224"/>
            <a:ext cx="21844000" cy="83261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Someone, somewhere, in some committee</a:t>
            </a:r>
          </a:p>
        </p:txBody>
      </p:sp>
      <p:sp>
        <p:nvSpPr>
          <p:cNvPr id="218" name="« That’s IoT stuff… will never land in a vehicle. Not Automotive-grade.…"/>
          <p:cNvSpPr txBox="1"/>
          <p:nvPr>
            <p:ph type="body" sz="half" idx="1"/>
          </p:nvPr>
        </p:nvSpPr>
        <p:spPr>
          <a:xfrm>
            <a:off x="1270000" y="471173"/>
            <a:ext cx="21844000" cy="4394201"/>
          </a:xfrm>
          <a:prstGeom prst="rect">
            <a:avLst/>
          </a:prstGeom>
        </p:spPr>
        <p:txBody>
          <a:bodyPr/>
          <a:lstStyle/>
          <a:p>
            <a:pPr/>
            <a:r>
              <a:t>« That’s IoT stuff… will never land in a vehicle. Not Automotive-grade. </a:t>
            </a:r>
          </a:p>
          <a:p>
            <a:pPr/>
            <a:r>
              <a:t>Das ist kein deutsche Wertarbeit. »</a:t>
            </a:r>
          </a:p>
        </p:txBody>
      </p:sp>
      <p:pic>
        <p:nvPicPr>
          <p:cNvPr id="219" name="Vidéo" descr="Vidéo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50368" y="6016375"/>
            <a:ext cx="7283263" cy="72832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tay tuned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1755604">
              <a:lnSpc>
                <a:spcPct val="90000"/>
              </a:lnSpc>
              <a:defRPr spc="-250" sz="8352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</a:defRPr>
            </a:lvl1pPr>
          </a:lstStyle>
          <a:p>
            <a:pPr/>
            <a:r>
              <a:t>Stay tuned</a:t>
            </a:r>
          </a:p>
        </p:txBody>
      </p:sp>
      <p:sp>
        <p:nvSpPr>
          <p:cNvPr id="222" name="AAOS SDV runtime integration in Zephyr…"/>
          <p:cNvSpPr txBox="1"/>
          <p:nvPr>
            <p:ph type="body" idx="1"/>
          </p:nvPr>
        </p:nvSpPr>
        <p:spPr>
          <a:xfrm>
            <a:off x="1270000" y="3349766"/>
            <a:ext cx="21844000" cy="8432801"/>
          </a:xfrm>
          <a:prstGeom prst="rect">
            <a:avLst/>
          </a:prstGeom>
        </p:spPr>
        <p:txBody>
          <a:bodyPr/>
          <a:lstStyle/>
          <a:p>
            <a:pPr marL="458215" indent="-458215" defTabSz="1999488">
              <a:spcBef>
                <a:spcPts val="1900"/>
              </a:spcBef>
              <a:defRPr sz="3936"/>
            </a:pPr>
            <a:r>
              <a:t>AAOS SDV runtime integration in Zephyr</a:t>
            </a:r>
          </a:p>
          <a:p>
            <a:pPr lvl="1" marL="916431" indent="-458215" defTabSz="1999488">
              <a:spcBef>
                <a:spcPts val="1900"/>
              </a:spcBef>
              <a:defRPr sz="3936"/>
            </a:pPr>
            <a:r>
              <a:t>With Zenoh and zerocopy backends, and SDV runtime compatibility </a:t>
            </a:r>
          </a:p>
          <a:p>
            <a:pPr lvl="1" marL="916431" indent="-458215" defTabSz="1999488">
              <a:spcBef>
                <a:spcPts val="1900"/>
              </a:spcBef>
              <a:defRPr sz="3936"/>
            </a:pPr>
            <a:r>
              <a:t>While maintaining access control and Quality of Service using Renesas HW features for FFI (</a:t>
            </a:r>
            <a:r>
              <a:rPr i="1"/>
              <a:t>what if</a:t>
            </a:r>
            <a:r>
              <a:t> you had TSN-like capabilities for shm?)</a:t>
            </a:r>
          </a:p>
          <a:p>
            <a:pPr lvl="1" marL="916431" indent="-458215" defTabSz="1999488">
              <a:spcBef>
                <a:spcPts val="1900"/>
              </a:spcBef>
              <a:defRPr sz="3936"/>
            </a:pPr>
          </a:p>
          <a:p>
            <a:pPr marL="458215" indent="-458215" defTabSz="1999488">
              <a:spcBef>
                <a:spcPts val="1900"/>
              </a:spcBef>
              <a:defRPr sz="3936"/>
            </a:pPr>
            <a:r>
              <a:t>An open standard for Level3+ cloud emulation containers, using Renesas Fast Simulator (based on QEMU, KVM and Arm64+GPU cloud instances)</a:t>
            </a:r>
          </a:p>
          <a:p>
            <a:pPr lvl="1" marL="916431" indent="-458215" defTabSz="1999488">
              <a:spcBef>
                <a:spcPts val="1900"/>
              </a:spcBef>
              <a:defRPr sz="3936"/>
            </a:pPr>
            <a:r>
              <a:t>Emulate the full chip, interoperable with competitors for full E/E architecture emulation, ADAS resimulation, cockpit integration and 1-Click onboarding</a:t>
            </a:r>
          </a:p>
          <a:p>
            <a:pPr lvl="1" marL="916431" indent="-458215" defTabSz="1999488">
              <a:spcBef>
                <a:spcPts val="1900"/>
              </a:spcBef>
              <a:defRPr sz="3936"/>
            </a:pPr>
            <a:r>
              <a:t>Based on interoperable Veecle ChipLab platform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Our devices should be as hackable as Arduinos.…"/>
          <p:cNvSpPr txBox="1"/>
          <p:nvPr>
            <p:ph type="body" idx="1"/>
          </p:nvPr>
        </p:nvSpPr>
        <p:spPr>
          <a:xfrm>
            <a:off x="1270000" y="1222604"/>
            <a:ext cx="21844000" cy="10933573"/>
          </a:xfrm>
          <a:prstGeom prst="rect">
            <a:avLst/>
          </a:prstGeom>
        </p:spPr>
        <p:txBody>
          <a:bodyPr/>
          <a:lstStyle/>
          <a:p>
            <a:pPr defTabSz="1609303">
              <a:defRPr spc="-295" sz="14784"/>
            </a:pPr>
            <a:r>
              <a:t>Our devices should be as hackable as Arduinos. </a:t>
            </a:r>
          </a:p>
          <a:p>
            <a:pPr defTabSz="1609303">
              <a:defRPr spc="-295" sz="14784"/>
            </a:pPr>
          </a:p>
          <a:p>
            <a:pPr defTabSz="1609303">
              <a:defRPr spc="-295" sz="14784"/>
            </a:pPr>
            <a:r>
              <a:t>Complexity is no excuse for opacity.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IMG_0349.gif" descr="IMG_0349.gif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1566490" y="1924891"/>
            <a:ext cx="12192001" cy="9866218"/>
          </a:xfrm>
          <a:prstGeom prst="rect">
            <a:avLst/>
          </a:prstGeom>
        </p:spPr>
      </p:pic>
      <p:sp>
        <p:nvSpPr>
          <p:cNvPr id="178" name="Do we want more Open-Source 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 we want more Open-Source ?</a:t>
            </a:r>
          </a:p>
        </p:txBody>
      </p:sp>
      <p:sp>
        <p:nvSpPr>
          <p:cNvPr id="179" name="(also applies to Open Standards)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(also applies to Open Standards)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7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hank you.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Thank you.</a:t>
            </a:r>
          </a:p>
        </p:txBody>
      </p:sp>
      <p:pic>
        <p:nvPicPr>
          <p:cNvPr id="227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6603" y="481032"/>
            <a:ext cx="9070794" cy="1516524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frederic.ameye.vz@renesas.com"/>
          <p:cNvSpPr txBox="1"/>
          <p:nvPr/>
        </p:nvSpPr>
        <p:spPr>
          <a:xfrm>
            <a:off x="1270000" y="12229237"/>
            <a:ext cx="21844000" cy="1129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ctr" defTabSz="825500">
              <a:spcBef>
                <a:spcPts val="0"/>
              </a:spcBef>
              <a:defRPr b="1" sz="5600">
                <a:solidFill>
                  <a:srgbClr val="D5D5D5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</a:lstStyle>
          <a:p>
            <a:pPr/>
            <a:r>
              <a:t>frederic.ameye.vz@renesas.com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IMG_0350.gif" descr="IMG_0350.gif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1675274" y="2829034"/>
            <a:ext cx="12192001" cy="8057932"/>
          </a:xfrm>
          <a:prstGeom prst="rect">
            <a:avLst/>
          </a:prstGeom>
        </p:spPr>
      </p:pic>
      <p:sp>
        <p:nvSpPr>
          <p:cNvPr id="182" name="Have we figured out how to deal with safety and cyber regulation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68655">
              <a:defRPr spc="-204" sz="6804"/>
            </a:lvl1pPr>
          </a:lstStyle>
          <a:p>
            <a:pPr/>
            <a:r>
              <a:t>Have we figured out how to deal with safety and cyber regulations?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We love reinventing the wheel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We love reinventing the wheel.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ch Industry figured it out earl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1755604">
              <a:lnSpc>
                <a:spcPct val="90000"/>
              </a:lnSpc>
              <a:defRPr spc="-250" sz="8352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</a:defRPr>
            </a:lvl1pPr>
          </a:lstStyle>
          <a:p>
            <a:pPr/>
            <a:r>
              <a:t>Tech Industry figured it out early</a:t>
            </a:r>
          </a:p>
        </p:txBody>
      </p:sp>
      <p:sp>
        <p:nvSpPr>
          <p:cNvPr id="187" name="Not only the benefits of open sourcing…"/>
          <p:cNvSpPr txBox="1"/>
          <p:nvPr>
            <p:ph type="body" idx="1"/>
          </p:nvPr>
        </p:nvSpPr>
        <p:spPr>
          <a:xfrm>
            <a:off x="1270000" y="2982793"/>
            <a:ext cx="21844000" cy="9717207"/>
          </a:xfrm>
          <a:prstGeom prst="rect">
            <a:avLst/>
          </a:prstGeom>
        </p:spPr>
        <p:txBody>
          <a:bodyPr/>
          <a:lstStyle/>
          <a:p>
            <a:pPr marL="480568" indent="-480568" defTabSz="2097023">
              <a:spcBef>
                <a:spcPts val="2000"/>
              </a:spcBef>
              <a:defRPr sz="4128"/>
            </a:pPr>
            <a:r>
              <a:t>Not only the benefits of open sourcing</a:t>
            </a:r>
          </a:p>
          <a:p>
            <a:pPr marL="480568" indent="-480568" defTabSz="2097023">
              <a:spcBef>
                <a:spcPts val="2000"/>
              </a:spcBef>
              <a:defRPr sz="4128"/>
            </a:pPr>
            <a:r>
              <a:t>But also </a:t>
            </a:r>
            <a:r>
              <a:rPr b="1" i="1"/>
              <a:t>energizing communities</a:t>
            </a:r>
            <a:r>
              <a:t> around a product </a:t>
            </a:r>
          </a:p>
          <a:p>
            <a:pPr marL="480568" indent="-480568" defTabSz="2097023">
              <a:spcBef>
                <a:spcPts val="2000"/>
              </a:spcBef>
              <a:defRPr sz="4128"/>
            </a:pPr>
            <a:r>
              <a:t>Being </a:t>
            </a:r>
            <a:r>
              <a:rPr b="1" i="1"/>
              <a:t>SW product-minded</a:t>
            </a:r>
            <a:r>
              <a:t> in general</a:t>
            </a:r>
          </a:p>
          <a:p>
            <a:pPr marL="480568" indent="-480568" defTabSz="2097023">
              <a:spcBef>
                <a:spcPts val="2000"/>
              </a:spcBef>
              <a:defRPr sz="4128"/>
            </a:pPr>
            <a:r>
              <a:t>Also technologies for mission-critical systems</a:t>
            </a:r>
          </a:p>
          <a:p>
            <a:pPr lvl="1" marL="961136" indent="-480568" defTabSz="2097023">
              <a:spcBef>
                <a:spcPts val="2000"/>
              </a:spcBef>
              <a:defRPr sz="4128"/>
            </a:pPr>
            <a:r>
              <a:t>Hypervisor</a:t>
            </a:r>
          </a:p>
          <a:p>
            <a:pPr lvl="1" marL="961136" indent="-480568" defTabSz="2097023">
              <a:spcBef>
                <a:spcPts val="2000"/>
              </a:spcBef>
              <a:defRPr sz="4128"/>
            </a:pPr>
            <a:r>
              <a:t>Containers</a:t>
            </a:r>
          </a:p>
          <a:p>
            <a:pPr lvl="1" marL="961136" indent="-480568" defTabSz="2097023">
              <a:spcBef>
                <a:spcPts val="2000"/>
              </a:spcBef>
              <a:defRPr sz="4128"/>
            </a:pPr>
            <a:r>
              <a:t>Memory safety</a:t>
            </a:r>
          </a:p>
          <a:p>
            <a:pPr lvl="1" marL="961136" indent="-480568" defTabSz="2097023">
              <a:spcBef>
                <a:spcPts val="2000"/>
              </a:spcBef>
              <a:defRPr sz="4128"/>
            </a:pPr>
            <a:r>
              <a:t>Distributed systems</a:t>
            </a:r>
          </a:p>
          <a:p>
            <a:pPr lvl="1" marL="961136" indent="-480568" defTabSz="2097023">
              <a:spcBef>
                <a:spcPts val="2000"/>
              </a:spcBef>
              <a:defRPr sz="4128"/>
            </a:pPr>
            <a:r>
              <a:t>Confidential Computing</a:t>
            </a:r>
          </a:p>
          <a:p>
            <a:pPr lvl="1" marL="961136" indent="-480568" defTabSz="2097023">
              <a:spcBef>
                <a:spcPts val="2000"/>
              </a:spcBef>
              <a:defRPr sz="4128"/>
            </a:pPr>
            <a:r>
              <a:t>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ypical well-known example: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78790">
              <a:defRPr spc="-201" sz="6728"/>
            </a:pPr>
            <a:r>
              <a:t>Typical well-known example:</a:t>
            </a:r>
          </a:p>
          <a:p>
            <a:pPr defTabSz="478790">
              <a:defRPr spc="-201" sz="6728"/>
            </a:pPr>
          </a:p>
          <a:p>
            <a:pPr defTabSz="478790">
              <a:defRPr spc="-201" sz="6728"/>
            </a:pPr>
            <a:r>
              <a:t>Who’s doing non-Android/AOSP infotainment nowadays?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Why?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Why?</a:t>
            </a:r>
          </a:p>
        </p:txBody>
      </p:sp>
      <p:sp>
        <p:nvSpPr>
          <p:cNvPr id="192" name="Building around good developer experience, open ecosystems.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Building around good developer experience, open ecosystems.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Also.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553084">
              <a:defRPr spc="-233" sz="7772"/>
            </a:pPr>
            <a:r>
              <a:t>Also.</a:t>
            </a:r>
          </a:p>
          <a:p>
            <a:pPr defTabSz="553084">
              <a:defRPr spc="-233" sz="7772"/>
            </a:pPr>
          </a:p>
          <a:p>
            <a:pPr defTabSz="553084">
              <a:defRPr spc="-233" sz="7772"/>
            </a:pPr>
            <a:r>
              <a:t>Never let one vendor own your stack.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Broadcom buys VMware.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Broadcom buys VMware.</a:t>
            </a:r>
          </a:p>
          <a:p>
            <a:pPr/>
            <a:r>
              <a:t>Cloud vendors migrate to Xen.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2_ColorGradient">
  <a:themeElements>
    <a:clrScheme name="22_ColorGradient">
      <a:dk1>
        <a:srgbClr val="D000FF"/>
      </a:dk1>
      <a:lt1>
        <a:srgbClr val="FFFFFF"/>
      </a:lt1>
      <a:dk2>
        <a:srgbClr val="5E5E5E"/>
      </a:dk2>
      <a:lt2>
        <a:srgbClr val="D5D5D5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2_ColorGradient">
      <a:majorFont>
        <a:latin typeface="Avenir Next Demi Bold"/>
        <a:ea typeface="Avenir Next Demi Bold"/>
        <a:cs typeface="Avenir Next Demi Bold"/>
      </a:majorFont>
      <a:minorFont>
        <a:latin typeface="Avenir Next Demi Bold"/>
        <a:ea typeface="Avenir Next Demi Bold"/>
        <a:cs typeface="Avenir Next Demi Bold"/>
      </a:minorFont>
    </a:fontScheme>
    <a:fmtScheme name="22_Color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2_ColorGradient">
  <a:themeElements>
    <a:clrScheme name="22_ColorGradient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2_ColorGradient">
      <a:majorFont>
        <a:latin typeface="Avenir Next Demi Bold"/>
        <a:ea typeface="Avenir Next Demi Bold"/>
        <a:cs typeface="Avenir Next Demi Bold"/>
      </a:majorFont>
      <a:minorFont>
        <a:latin typeface="Avenir Next Demi Bold"/>
        <a:ea typeface="Avenir Next Demi Bold"/>
        <a:cs typeface="Avenir Next Demi Bold"/>
      </a:minorFont>
    </a:fontScheme>
    <a:fmtScheme name="22_Color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