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3.xml" ContentType="application/vnd.openxmlformats-officedocument.presentationml.tags+xml"/>
  <Override PartName="/ppt/notesSlides/notesSlide10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90" r:id="rId5"/>
  </p:sldMasterIdLst>
  <p:notesMasterIdLst>
    <p:notesMasterId r:id="rId30"/>
  </p:notesMasterIdLst>
  <p:sldIdLst>
    <p:sldId id="2147483178" r:id="rId6"/>
    <p:sldId id="2147483613" r:id="rId7"/>
    <p:sldId id="2147483217" r:id="rId8"/>
    <p:sldId id="2147483603" r:id="rId9"/>
    <p:sldId id="2147483609" r:id="rId10"/>
    <p:sldId id="2147483219" r:id="rId11"/>
    <p:sldId id="2147483621" r:id="rId12"/>
    <p:sldId id="2147483581" r:id="rId13"/>
    <p:sldId id="289" r:id="rId14"/>
    <p:sldId id="2147483620" r:id="rId15"/>
    <p:sldId id="292" r:id="rId16"/>
    <p:sldId id="2147483222" r:id="rId17"/>
    <p:sldId id="2147483610" r:id="rId18"/>
    <p:sldId id="2147483622" r:id="rId19"/>
    <p:sldId id="2147483611" r:id="rId20"/>
    <p:sldId id="2147483232" r:id="rId21"/>
    <p:sldId id="2147483223" r:id="rId22"/>
    <p:sldId id="281" r:id="rId23"/>
    <p:sldId id="2147483323" r:id="rId24"/>
    <p:sldId id="2147483606" r:id="rId25"/>
    <p:sldId id="2147483614" r:id="rId26"/>
    <p:sldId id="2147483602" r:id="rId27"/>
    <p:sldId id="2147483612" r:id="rId28"/>
    <p:sldId id="2147483180" r:id="rId29"/>
  </p:sldIdLst>
  <p:sldSz cx="12192000" cy="6858000"/>
  <p:notesSz cx="6858000" cy="9144000"/>
  <p:embeddedFontLst>
    <p:embeddedFont>
      <p:font typeface="Work Sans" pitchFamily="2" charset="0"/>
      <p:regular r:id="rId31"/>
      <p:bold r:id="rId32"/>
      <p:italic r:id="rId33"/>
      <p:boldItalic r:id="rId3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8" userDrawn="1">
          <p15:clr>
            <a:srgbClr val="A4A3A4"/>
          </p15:clr>
        </p15:guide>
        <p15:guide id="2" pos="5246" userDrawn="1">
          <p15:clr>
            <a:srgbClr val="A4A3A4"/>
          </p15:clr>
        </p15:guide>
        <p15:guide id="3" pos="415" userDrawn="1">
          <p15:clr>
            <a:srgbClr val="A4A3A4"/>
          </p15:clr>
        </p15:guide>
        <p15:guide id="4" orient="horz" pos="312" userDrawn="1">
          <p15:clr>
            <a:srgbClr val="A4A3A4"/>
          </p15:clr>
        </p15:guide>
        <p15:guide id="5" pos="7446" userDrawn="1">
          <p15:clr>
            <a:srgbClr val="A4A3A4"/>
          </p15:clr>
        </p15:guide>
        <p15:guide id="6" orient="horz" pos="3280" userDrawn="1">
          <p15:clr>
            <a:srgbClr val="A4A3A4"/>
          </p15:clr>
        </p15:guide>
        <p15:guide id="7" orient="horz" pos="3838" userDrawn="1">
          <p15:clr>
            <a:srgbClr val="A4A3A4"/>
          </p15:clr>
        </p15:guide>
        <p15:guide id="8" pos="1685" userDrawn="1">
          <p15:clr>
            <a:srgbClr val="A4A3A4"/>
          </p15:clr>
        </p15:guide>
        <p15:guide id="9" pos="597" userDrawn="1">
          <p15:clr>
            <a:srgbClr val="A4A3A4"/>
          </p15:clr>
        </p15:guide>
        <p15:guide id="10" orient="horz" pos="511" userDrawn="1">
          <p15:clr>
            <a:srgbClr val="A4A3A4"/>
          </p15:clr>
        </p15:guide>
        <p15:guide id="11" orient="horz" pos="1833" userDrawn="1">
          <p15:clr>
            <a:srgbClr val="A4A3A4"/>
          </p15:clr>
        </p15:guide>
        <p15:guide id="12" orient="horz" pos="1321" userDrawn="1">
          <p15:clr>
            <a:srgbClr val="A4A3A4"/>
          </p15:clr>
        </p15:guide>
        <p15:guide id="13" orient="horz" pos="1117" userDrawn="1">
          <p15:clr>
            <a:srgbClr val="A4A3A4"/>
          </p15:clr>
        </p15:guide>
        <p15:guide id="14" orient="horz" pos="255" userDrawn="1">
          <p15:clr>
            <a:srgbClr val="A4A3A4"/>
          </p15:clr>
        </p15:guide>
        <p15:guide id="15" orient="horz" pos="385" userDrawn="1">
          <p15:clr>
            <a:srgbClr val="A4A3A4"/>
          </p15:clr>
        </p15:guide>
        <p15:guide id="16" orient="horz" pos="40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942092"/>
    <a:srgbClr val="CC00FF"/>
    <a:srgbClr val="3C00FF"/>
    <a:srgbClr val="FFCCFF"/>
    <a:srgbClr val="666699"/>
    <a:srgbClr val="B7F8FB"/>
    <a:srgbClr val="38FFFA"/>
    <a:srgbClr val="D7FF3C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2819" autoAdjust="0"/>
  </p:normalViewPr>
  <p:slideViewPr>
    <p:cSldViewPr snapToGrid="0">
      <p:cViewPr varScale="1">
        <p:scale>
          <a:sx n="90" d="100"/>
          <a:sy n="90" d="100"/>
        </p:scale>
        <p:origin x="1386" y="60"/>
      </p:cViewPr>
      <p:guideLst>
        <p:guide orient="horz" pos="2728"/>
        <p:guide pos="5246"/>
        <p:guide pos="415"/>
        <p:guide orient="horz" pos="312"/>
        <p:guide pos="7446"/>
        <p:guide orient="horz" pos="3280"/>
        <p:guide orient="horz" pos="3838"/>
        <p:guide pos="1685"/>
        <p:guide pos="597"/>
        <p:guide orient="horz" pos="511"/>
        <p:guide orient="horz" pos="1833"/>
        <p:guide orient="horz" pos="1321"/>
        <p:guide orient="horz" pos="1117"/>
        <p:guide orient="horz" pos="255"/>
        <p:guide orient="horz" pos="385"/>
        <p:guide orient="horz" pos="406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rie Hasler" userId="48cb01d4-6b3a-43c3-93c5-3bdf1f716066" providerId="ADAL" clId="{8B676717-6AA4-47D7-AE11-483C55CB1994}"/>
    <pc:docChg chg="custSel modSld">
      <pc:chgData name="Valerie Hasler" userId="48cb01d4-6b3a-43c3-93c5-3bdf1f716066" providerId="ADAL" clId="{8B676717-6AA4-47D7-AE11-483C55CB1994}" dt="2026-06-29T09:48:24.324" v="24" actId="1035"/>
      <pc:docMkLst>
        <pc:docMk/>
      </pc:docMkLst>
      <pc:sldChg chg="delSp mod">
        <pc:chgData name="Valerie Hasler" userId="48cb01d4-6b3a-43c3-93c5-3bdf1f716066" providerId="ADAL" clId="{8B676717-6AA4-47D7-AE11-483C55CB1994}" dt="2026-06-29T09:47:30.701" v="0" actId="478"/>
        <pc:sldMkLst>
          <pc:docMk/>
          <pc:sldMk cId="2469559086" sldId="2147483610"/>
        </pc:sldMkLst>
        <pc:spChg chg="del">
          <ac:chgData name="Valerie Hasler" userId="48cb01d4-6b3a-43c3-93c5-3bdf1f716066" providerId="ADAL" clId="{8B676717-6AA4-47D7-AE11-483C55CB1994}" dt="2026-06-29T09:47:30.701" v="0" actId="478"/>
          <ac:spMkLst>
            <pc:docMk/>
            <pc:sldMk cId="2469559086" sldId="2147483610"/>
            <ac:spMk id="15" creationId="{CF0E25DC-475B-3EC1-A383-F212623A608A}"/>
          </ac:spMkLst>
        </pc:spChg>
      </pc:sldChg>
      <pc:sldChg chg="modSp mod">
        <pc:chgData name="Valerie Hasler" userId="48cb01d4-6b3a-43c3-93c5-3bdf1f716066" providerId="ADAL" clId="{8B676717-6AA4-47D7-AE11-483C55CB1994}" dt="2026-06-29T09:48:24.324" v="24" actId="1035"/>
        <pc:sldMkLst>
          <pc:docMk/>
          <pc:sldMk cId="2678688755" sldId="2147483612"/>
        </pc:sldMkLst>
        <pc:spChg chg="mod">
          <ac:chgData name="Valerie Hasler" userId="48cb01d4-6b3a-43c3-93c5-3bdf1f716066" providerId="ADAL" clId="{8B676717-6AA4-47D7-AE11-483C55CB1994}" dt="2026-06-29T09:48:24.324" v="24" actId="1035"/>
          <ac:spMkLst>
            <pc:docMk/>
            <pc:sldMk cId="2678688755" sldId="2147483612"/>
            <ac:spMk id="5" creationId="{C83EF580-7390-506C-6E64-67C5CBFE3649}"/>
          </ac:spMkLst>
        </pc:spChg>
        <pc:spChg chg="mod">
          <ac:chgData name="Valerie Hasler" userId="48cb01d4-6b3a-43c3-93c5-3bdf1f716066" providerId="ADAL" clId="{8B676717-6AA4-47D7-AE11-483C55CB1994}" dt="2026-06-29T09:48:24.324" v="24" actId="1035"/>
          <ac:spMkLst>
            <pc:docMk/>
            <pc:sldMk cId="2678688755" sldId="2147483612"/>
            <ac:spMk id="12" creationId="{D7468900-15CA-339F-8F86-167CB91B705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354759967453214"/>
          <c:y val="0.14506437768240343"/>
          <c:w val="0.67290480065093572"/>
          <c:h val="0.70987124463519313"/>
        </c:manualLayout>
      </c:layout>
      <c:doughnutChart>
        <c:varyColors val="0"/>
        <c:ser>
          <c:idx val="0"/>
          <c:order val="0"/>
          <c:dPt>
            <c:idx val="0"/>
            <c:bubble3D val="0"/>
            <c:explosion val="20"/>
            <c:spPr>
              <a:solidFill>
                <a:schemeClr val="tx1"/>
              </a:solidFill>
              <a:ln w="9525" cmpd="sng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1E07-43BD-B0CF-B4CD366E493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9525" cmpd="sng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E07-43BD-B0CF-B4CD366E4936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9525" cmpd="sng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1E07-43BD-B0CF-B4CD366E4936}"/>
              </c:ext>
            </c:extLst>
          </c:dPt>
          <c:dLbls>
            <c:dLbl>
              <c:idx val="0"/>
              <c:layout>
                <c:manualLayout>
                  <c:x val="1.2205044751830757E-2"/>
                  <c:y val="-1.8884120171673818E-2"/>
                </c:manualLayout>
              </c:layout>
              <c:tx>
                <c:rich>
                  <a:bodyPr wrap="none"/>
                  <a:lstStyle/>
                  <a:p>
                    <a:pPr>
                      <a:defRPr sz="800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10%</a:t>
                    </a:r>
                  </a:p>
                </c:rich>
              </c:tx>
              <c:numFmt formatCode="#,##0&quot;%&quot;;&quot;-&quot;#,##0&quot;%&quot;" sourceLinked="0"/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0-1E07-43BD-B0CF-B4CD366E4936}"/>
                </c:ext>
              </c:extLst>
            </c:dLbl>
            <c:dLbl>
              <c:idx val="1"/>
              <c:layout>
                <c:manualLayout>
                  <c:x val="1.2205044751830757E-2"/>
                  <c:y val="7.725321888412017E-3"/>
                </c:manualLayout>
              </c:layout>
              <c:tx>
                <c:rich>
                  <a:bodyPr wrap="none"/>
                  <a:lstStyle/>
                  <a:p>
                    <a:pPr>
                      <a:def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40%</a:t>
                    </a:r>
                  </a:p>
                </c:rich>
              </c:tx>
              <c:numFmt formatCode="#,##0&quot;%&quot;;&quot;-&quot;#,##0&quot;%&quot;" sourceLinked="0"/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1E07-43BD-B0CF-B4CD366E4936}"/>
                </c:ext>
              </c:extLst>
            </c:dLbl>
            <c:dLbl>
              <c:idx val="2"/>
              <c:layout>
                <c:manualLayout>
                  <c:x val="-2.034174125305126E-2"/>
                  <c:y val="-1.7167381974248926E-3"/>
                </c:manualLayout>
              </c:layout>
              <c:tx>
                <c:rich>
                  <a:bodyPr wrap="none"/>
                  <a:lstStyle/>
                  <a:p>
                    <a:pPr>
                      <a:defRPr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50%</a:t>
                    </a:r>
                  </a:p>
                </c:rich>
              </c:tx>
              <c:numFmt formatCode="#,##0&quot;%&quot;;&quot;-&quot;#,##0&quot;%&quot;" sourceLinked="0"/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2-1E07-43BD-B0CF-B4CD366E49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Sheet1!$A$1:$A$3</c:f>
              <c:numCache>
                <c:formatCode>General</c:formatCode>
                <c:ptCount val="3"/>
                <c:pt idx="0">
                  <c:v>20</c:v>
                </c:pt>
                <c:pt idx="1">
                  <c:v>30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7-43BD-B0CF-B4CD366E49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5B76B-D5AB-474B-85B0-094600009A12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BBB46-5127-594D-B02F-6352728D4CB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163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294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4F6C2-FCB7-15B1-DA5C-A5C748F36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D417D-92F4-E209-9598-DDCA5A07D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BE45F2-B154-3B1F-9EF9-5846C24B2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Automotive middleware market: 2bn USD today, growing to 4.8bn USD by 2035, CAGR 9.3 percent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bigger story: middleware becomes the strategic control point between apps, OS and semiconductors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OEMs want flexibility and portability, not lock-in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 market that rewards open ecosystems over proprietary stacks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F87EF-1458-6303-863D-F5FF0E603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19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9EF4B-7792-9415-285A-8E45CEC6C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D54D42-C3B8-D89C-5F11-C282AA62E9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77F1D-83CC-8122-82E5-AF66D6F93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Three roles, one company: Contributor, Maintainer, Distributor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Contributor: shapes the foundation together with the community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Maintainer: turns the foundation into a buildable stack on reference HW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Distributor: turns the stack into a product on target HW, with safety, liability and guaranteed timelines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Monetization happens where the value is highest: in productization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8ECE0-7138-17FB-DABE-23B2663A8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BBBB46-5127-594D-B02F-6352728D4C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073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Open source only works commercially when a flywheel emerges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Distributors invest. The community grows. Adoption increases. More OEMs join. The market scales.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For OEMs: better technology, lower risk, faster time-to-market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For distributors: larger market, lower development cost, recurring revenue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843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Traditional model: revenue scales with headcount, services-heavy, low margins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Platform model: every new OEM program multiplies revenue without proportional cost increase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Five revenue streams: Development &amp; Licensing, Subscription, Production Royalties, Proprietary Extensions,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Plus Qorix Developer as AI SaaS layer on top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de-DE" dirty="0"/>
              <a:t>Today, traditional engineering companies generate revenue primarily through engineering hours. Revenue grows with headcount, projects are service-intensive, and growth is constrained by engineering capacity.</a:t>
            </a:r>
          </a:p>
          <a:p>
            <a:r>
              <a:rPr lang="de-DE" dirty="0"/>
              <a:t>Qorix is transforming this model by leveraging </a:t>
            </a:r>
            <a:r>
              <a:rPr lang="de-DE" b="1" dirty="0"/>
              <a:t>Eclipse S-CORE</a:t>
            </a:r>
            <a:r>
              <a:rPr lang="de-DE" dirty="0"/>
              <a:t> as the open-source foundation and building </a:t>
            </a:r>
            <a:r>
              <a:rPr lang="de-DE" b="1" dirty="0"/>
              <a:t>Qorix Performance</a:t>
            </a:r>
            <a:r>
              <a:rPr lang="de-DE" dirty="0"/>
              <a:t> as a commercial middleware platform. Instead of selling engineering time, Qorix creates reusable software products and recurring revenue streams that can be deployed across multiple OEM programs.</a:t>
            </a:r>
          </a:p>
          <a:p>
            <a:r>
              <a:rPr lang="de-DE" dirty="0"/>
              <a:t>The platform model enables several complementary revenue streams:</a:t>
            </a:r>
          </a:p>
          <a:p>
            <a:r>
              <a:rPr lang="de-DE" b="1" dirty="0"/>
              <a:t>Enterprise Support &amp; SLAs</a:t>
            </a:r>
            <a:r>
              <a:rPr lang="de-DE" dirty="0"/>
              <a:t> – Long-term commercial support for production deployments. </a:t>
            </a:r>
          </a:p>
          <a:p>
            <a:r>
              <a:rPr lang="de-DE" b="1" dirty="0"/>
              <a:t>Development &amp; Licensing</a:t>
            </a:r>
            <a:r>
              <a:rPr lang="de-DE" dirty="0"/>
              <a:t> – Initial software development, integration, and licensing. </a:t>
            </a:r>
          </a:p>
          <a:p>
            <a:r>
              <a:rPr lang="de-DE" b="1" dirty="0"/>
              <a:t>Subscription</a:t>
            </a:r>
            <a:r>
              <a:rPr lang="de-DE" dirty="0"/>
              <a:t> – Continuous software updates, security fixes, maintenance, and tooling. </a:t>
            </a:r>
          </a:p>
          <a:p>
            <a:r>
              <a:rPr lang="de-DE" b="1" dirty="0"/>
              <a:t>Production Royalties</a:t>
            </a:r>
            <a:r>
              <a:rPr lang="de-DE" dirty="0"/>
              <a:t> – Per-vehicle or per-ECU royalties that scale with customer deployments. </a:t>
            </a:r>
          </a:p>
          <a:p>
            <a:r>
              <a:rPr lang="de-DE" b="1" dirty="0"/>
              <a:t>Qorix Developer (AI SaaS)</a:t>
            </a:r>
            <a:r>
              <a:rPr lang="de-DE" dirty="0"/>
              <a:t> – AI-powered engineering tools for software development, configuration, and lifecycle management. </a:t>
            </a:r>
          </a:p>
          <a:p>
            <a:r>
              <a:rPr lang="de-DE" b="1" dirty="0"/>
              <a:t>Custom Integration Services</a:t>
            </a:r>
            <a:r>
              <a:rPr lang="de-DE" dirty="0"/>
              <a:t> – Customer-specific engineering and hardware enablement. </a:t>
            </a:r>
          </a:p>
          <a:p>
            <a:r>
              <a:rPr lang="de-DE" b="1" dirty="0"/>
              <a:t>Proprietary Extensions</a:t>
            </a:r>
            <a:r>
              <a:rPr lang="de-DE" dirty="0"/>
              <a:t> – Commercial add-ons beyond the open-source S-CORE baseline, such as diagnostics, safety, communication frameworks, or OEM-specific functionality. </a:t>
            </a:r>
          </a:p>
          <a:p>
            <a:r>
              <a:rPr lang="de-DE" b="1" dirty="0"/>
              <a:t>Business Model</a:t>
            </a:r>
          </a:p>
          <a:p>
            <a:r>
              <a:rPr lang="de-DE" dirty="0"/>
              <a:t>The key idea is that </a:t>
            </a:r>
            <a:r>
              <a:rPr lang="de-DE" b="1" dirty="0"/>
              <a:t>S-CORE provides the common open-source software platform</a:t>
            </a:r>
            <a:r>
              <a:rPr lang="de-DE" dirty="0"/>
              <a:t>, while </a:t>
            </a:r>
            <a:r>
              <a:rPr lang="de-DE" b="1" dirty="0"/>
              <a:t>Qorix commercializes it</a:t>
            </a:r>
            <a:r>
              <a:rPr lang="de-DE" dirty="0"/>
              <a:t> through industrialization, support, certifications, AI tooling, and production-ready extensions.</a:t>
            </a:r>
          </a:p>
          <a:p>
            <a:r>
              <a:rPr lang="de-DE" dirty="0"/>
              <a:t>As each new OEM adopts Qorix Performance, the same platform can be reused across programs, creating </a:t>
            </a:r>
            <a:r>
              <a:rPr lang="de-DE" b="1" dirty="0"/>
              <a:t>recurring software revenue without a proportional increase in engineering resources</a:t>
            </a:r>
            <a:r>
              <a:rPr lang="de-DE" dirty="0"/>
              <a:t>.</a:t>
            </a:r>
          </a:p>
          <a:p>
            <a:endParaRPr lang="de-DE" b="1" dirty="0"/>
          </a:p>
          <a:p>
            <a:r>
              <a:rPr lang="de-DE" b="1" dirty="0"/>
              <a:t>Key Message</a:t>
            </a:r>
          </a:p>
          <a:p>
            <a:r>
              <a:rPr lang="de-DE" b="1" dirty="0"/>
              <a:t>Qorix transforms open-source innovation into a scalable software platform business, where recurring licenses, subscriptions, royalties, AI tooling, and commercial support gradually replace project-based engineering revenue and enable sustainable long-term growth.</a:t>
            </a:r>
            <a:endParaRPr lang="de-DE" dirty="0"/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79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From the SDV announcement in Q4 2024 to Eclipse S-CORE Release 1.0 in Q4 2026 / Q1 2027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Every release marks a step toward production-readiness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Qorix</a:t>
            </a:r>
            <a:r>
              <a:rPr lang="en-US" dirty="0"/>
              <a:t> focus shifted from release to release: consistent stack, then testing &amp; traceability, then Rust readiness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After 1.0: continuous evolution toward 2.0 with the community</a:t>
            </a:r>
          </a:p>
          <a:p>
            <a:endParaRPr lang="en-US" dirty="0"/>
          </a:p>
          <a:p>
            <a:r>
              <a:rPr lang="en-US" dirty="0"/>
              <a:t>Background Info to Releases</a:t>
            </a:r>
          </a:p>
          <a:p>
            <a:r>
              <a:rPr lang="en-US" dirty="0" err="1"/>
              <a:t>Qorix’s</a:t>
            </a:r>
            <a:r>
              <a:rPr lang="en-US" dirty="0"/>
              <a:t> contribution to Eclipse S-CORE is not a one-off initiative, but rather a consistent, cross-release development effort with a clear focus on production readiness.</a:t>
            </a:r>
          </a:p>
          <a:p>
            <a:endParaRPr lang="en-US" dirty="0"/>
          </a:p>
          <a:p>
            <a:r>
              <a:rPr lang="de-DE" b="1" dirty="0"/>
              <a:t>Release 0.5 – </a:t>
            </a:r>
            <a:r>
              <a:rPr lang="de-DE" b="1" dirty="0" err="1"/>
              <a:t>Foundation</a:t>
            </a:r>
            <a:r>
              <a:rPr lang="de-DE" b="1" dirty="0"/>
              <a:t>:</a:t>
            </a:r>
            <a:endParaRPr lang="de-D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happened</a:t>
            </a:r>
            <a:r>
              <a:rPr lang="de-DE" dirty="0"/>
              <a:t>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First buildable S-CORE stack.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Logging &amp; Tracing, Persistency, Orchestration delivered.</a:t>
            </a:r>
            <a:endParaRPr lang="en-US" sz="1200" dirty="0">
              <a:latin typeface="Work Sans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/>
              <a:t>Qorix</a:t>
            </a:r>
            <a:r>
              <a:rPr lang="de-DE" dirty="0"/>
              <a:t> </a:t>
            </a:r>
            <a:r>
              <a:rPr lang="de-DE" dirty="0" err="1"/>
              <a:t>Role</a:t>
            </a:r>
            <a:r>
              <a:rPr lang="de-DE" dirty="0"/>
              <a:t>: </a:t>
            </a:r>
            <a:r>
              <a:rPr lang="en-US" sz="1200" b="1" dirty="0">
                <a:latin typeface="Work Sans" pitchFamily="2" charset="0"/>
              </a:rPr>
              <a:t>Primary developer of the Orchestration module.</a:t>
            </a:r>
            <a:r>
              <a:rPr lang="en-US" sz="1200" dirty="0">
                <a:latin typeface="Work Sans" pitchFamily="2" charset="0"/>
              </a:rPr>
              <a:t> Note: </a:t>
            </a:r>
            <a:r>
              <a:rPr lang="en-US" sz="1200" dirty="0" err="1">
                <a:latin typeface="Work Sans" pitchFamily="2" charset="0"/>
              </a:rPr>
              <a:t>Qorix</a:t>
            </a:r>
            <a:r>
              <a:rPr lang="en-US" sz="1200" dirty="0">
                <a:latin typeface="Work Sans" pitchFamily="2" charset="0"/>
              </a:rPr>
              <a:t> contributions in R0.5 extend significantly beyond Orchestration and Storage, including </a:t>
            </a:r>
            <a:r>
              <a:rPr lang="en-US" sz="1200" b="1" dirty="0">
                <a:latin typeface="Work Sans" pitchFamily="2" charset="0"/>
              </a:rPr>
              <a:t>architecture leadership, testing governance</a:t>
            </a:r>
            <a:r>
              <a:rPr lang="en-US" sz="1200" dirty="0">
                <a:latin typeface="Work Sans" pitchFamily="2" charset="0"/>
              </a:rPr>
              <a:t>, and multiple feature increments.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Scalable, deterministic execution of mixed-criticality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apps. Architectural foundation for series production.</a:t>
            </a:r>
            <a:endParaRPr lang="en-US" sz="1200" dirty="0">
              <a:latin typeface="Work Sans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/>
              <a:t>Release 0.6 – </a:t>
            </a:r>
            <a:r>
              <a:rPr lang="de-DE" b="1" dirty="0" err="1"/>
              <a:t>Maturation</a:t>
            </a:r>
            <a:r>
              <a:rPr lang="de-DE" b="1" dirty="0"/>
              <a:t>: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latin typeface="Work Sans" pitchFamily="2" charset="0"/>
                <a:ea typeface="Arial" pitchFamily="34" charset="-122"/>
                <a:cs typeface="Arial" pitchFamily="34" charset="-120"/>
              </a:rPr>
              <a:t>What happened: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S-CORE 0.6 advanced developer experience and integration maturity.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Automated builds per platform introduced, new interactive frontend replaced manual setup, unit test and code coverage dashboards established.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err="1"/>
              <a:t>Qorix</a:t>
            </a:r>
            <a:r>
              <a:rPr lang="de-DE" dirty="0"/>
              <a:t> </a:t>
            </a:r>
            <a:r>
              <a:rPr lang="de-DE" dirty="0" err="1"/>
              <a:t>Role</a:t>
            </a:r>
            <a:r>
              <a:rPr lang="de-DE" dirty="0"/>
              <a:t>: </a:t>
            </a:r>
            <a:r>
              <a:rPr lang="en-US" sz="1200" dirty="0">
                <a:latin typeface="Work Sans" pitchFamily="2" charset="0"/>
              </a:rPr>
              <a:t>Drove </a:t>
            </a:r>
            <a:r>
              <a:rPr lang="en-US" sz="1200" b="1" dirty="0">
                <a:latin typeface="Work Sans" pitchFamily="2" charset="0"/>
              </a:rPr>
              <a:t>matured reference integration, testing transparency, and traceability</a:t>
            </a:r>
            <a:r>
              <a:rPr lang="en-US" sz="1200" dirty="0">
                <a:latin typeface="Work Sans" pitchFamily="2" charset="0"/>
              </a:rPr>
              <a:t>. Additional contributions to </a:t>
            </a:r>
            <a:r>
              <a:rPr lang="en-US" sz="1200" b="1" dirty="0">
                <a:latin typeface="Work Sans" pitchFamily="2" charset="0"/>
              </a:rPr>
              <a:t>Lifecycle Management and Rust enablement</a:t>
            </a:r>
            <a:r>
              <a:rPr lang="en-US" sz="1200" dirty="0">
                <a:latin typeface="Work Sans" pitchFamily="2" charset="0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Less friction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 for developers.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More visibility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into software quality. Stronger integration across automotive and embedded environments.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latin typeface="Work Sans" pitchFamily="2" charset="0"/>
            </a:endParaRPr>
          </a:p>
          <a:p>
            <a:r>
              <a:rPr lang="de-DE" b="1" dirty="0"/>
              <a:t>Release 0.7 – Series </a:t>
            </a:r>
            <a:r>
              <a:rPr lang="de-DE" b="1" dirty="0" err="1"/>
              <a:t>Readiness</a:t>
            </a:r>
            <a:r>
              <a:rPr lang="de-DE" b="1" dirty="0"/>
              <a:t>: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What happened: S-CORE officially defined as a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continuously consistent stack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 Integration tests now link directly to requirements. Rust formally approved for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ASIL-B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Work Sans" pitchFamily="2" charset="0"/>
              </a:rPr>
              <a:t>Qorix</a:t>
            </a:r>
            <a:r>
              <a:rPr lang="en-US" sz="1200" dirty="0">
                <a:latin typeface="Work Sans" pitchFamily="2" charset="0"/>
              </a:rPr>
              <a:t> Role: Drove </a:t>
            </a:r>
            <a:r>
              <a:rPr lang="en-US" sz="1200" b="1" dirty="0">
                <a:latin typeface="Work Sans" pitchFamily="2" charset="0"/>
              </a:rPr>
              <a:t>consistent stack alignment</a:t>
            </a:r>
            <a:r>
              <a:rPr lang="en-US" sz="1200" dirty="0">
                <a:latin typeface="Work Sans" pitchFamily="2" charset="0"/>
              </a:rPr>
              <a:t>. Led </a:t>
            </a:r>
            <a:r>
              <a:rPr lang="en-US" sz="1200" b="1" dirty="0">
                <a:latin typeface="Work Sans" pitchFamily="2" charset="0"/>
              </a:rPr>
              <a:t>testing and traceability infrastructure</a:t>
            </a:r>
            <a:r>
              <a:rPr lang="en-US" sz="1200" dirty="0">
                <a:latin typeface="Work Sans" pitchFamily="2" charset="0"/>
              </a:rPr>
              <a:t>. Co-led </a:t>
            </a:r>
            <a:r>
              <a:rPr lang="en-US" sz="1200" b="1" dirty="0">
                <a:latin typeface="Work Sans" pitchFamily="2" charset="0"/>
              </a:rPr>
              <a:t>Rust readiness evaluation </a:t>
            </a:r>
            <a:r>
              <a:rPr lang="en-US" sz="1200" dirty="0">
                <a:latin typeface="Work Sans" pitchFamily="2" charset="0"/>
              </a:rPr>
              <a:t>covering toolchain qualification, compiler readiness.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Predictable integration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, no architecture surprises. Certifiability foundation for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ISO 26262 and ISO 21434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 Future-proof safety through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Rust's memory-safe design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dirty="0">
              <a:latin typeface="Work Sans" pitchFamily="2" charset="0"/>
              <a:cs typeface="Arial" pitchFamily="34" charset="-120"/>
            </a:endParaRPr>
          </a:p>
          <a:p>
            <a:r>
              <a:rPr lang="de-DE" b="1" dirty="0"/>
              <a:t>Release 1.0 – Series Release: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Stable production-grade open-source baseline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 to generate a SOP product as distributor.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Compared to v0.7, S-CORE v1.0 is expected to transition from an early technology preview to a stable, feature-complete, and production-oriented open-source middleware platform.</a:t>
            </a:r>
            <a:r>
              <a:rPr lang="de-DE" dirty="0"/>
              <a:t> While it will significantly improve maturity, quality, and ecosystem readiness, commercial capabilities such as hardware enablement, OEM-specific extensions, functional safety certification, cybersecurity compliance, long-term support, commercial SLAs, liability, and warranty remain the responsibility of distributors such as </a:t>
            </a:r>
            <a:r>
              <a:rPr lang="de-DE" b="1" dirty="0"/>
              <a:t>Qorix Performance</a:t>
            </a:r>
            <a:r>
              <a:rPr lang="de-DE" dirty="0"/>
              <a:t>.</a:t>
            </a:r>
            <a:endParaRPr lang="en-US" sz="1200" dirty="0">
              <a:latin typeface="Work Sans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931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Qorix’s</a:t>
            </a:r>
            <a:r>
              <a:rPr lang="en-US" dirty="0"/>
              <a:t> contribution to Eclipse S-CORE is not a one-off initiative, but rather a consistent, cross-release development effort with a clear focus on production readiness.</a:t>
            </a:r>
          </a:p>
          <a:p>
            <a:endParaRPr lang="en-US" dirty="0"/>
          </a:p>
          <a:p>
            <a:r>
              <a:rPr lang="de-DE" b="1" dirty="0"/>
              <a:t>Release 0.5 – </a:t>
            </a:r>
            <a:r>
              <a:rPr lang="de-DE" b="1" dirty="0" err="1"/>
              <a:t>Foundation</a:t>
            </a:r>
            <a:r>
              <a:rPr lang="de-DE" b="1" dirty="0"/>
              <a:t>:</a:t>
            </a:r>
            <a:endParaRPr lang="de-D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happened</a:t>
            </a:r>
            <a:r>
              <a:rPr lang="de-DE" dirty="0"/>
              <a:t>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First buildable S-CORE stack.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Logging &amp; Tracing, Persistency, Orchestration delivered.</a:t>
            </a:r>
            <a:endParaRPr lang="en-US" sz="1200" dirty="0">
              <a:latin typeface="Work Sans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/>
              <a:t>Qorix</a:t>
            </a:r>
            <a:r>
              <a:rPr lang="de-DE" dirty="0"/>
              <a:t> </a:t>
            </a:r>
            <a:r>
              <a:rPr lang="de-DE" dirty="0" err="1"/>
              <a:t>Role</a:t>
            </a:r>
            <a:r>
              <a:rPr lang="de-DE" dirty="0"/>
              <a:t>: </a:t>
            </a:r>
            <a:r>
              <a:rPr lang="en-US" sz="1200" b="1" dirty="0">
                <a:latin typeface="Work Sans" pitchFamily="2" charset="0"/>
              </a:rPr>
              <a:t>Primary developer of the Orchestration module.</a:t>
            </a:r>
            <a:r>
              <a:rPr lang="en-US" sz="1200" dirty="0">
                <a:latin typeface="Work Sans" pitchFamily="2" charset="0"/>
              </a:rPr>
              <a:t> Note: </a:t>
            </a:r>
            <a:r>
              <a:rPr lang="en-US" sz="1200" dirty="0" err="1">
                <a:latin typeface="Work Sans" pitchFamily="2" charset="0"/>
              </a:rPr>
              <a:t>Qorix</a:t>
            </a:r>
            <a:r>
              <a:rPr lang="en-US" sz="1200" dirty="0">
                <a:latin typeface="Work Sans" pitchFamily="2" charset="0"/>
              </a:rPr>
              <a:t> contributions in R0.5 extend significantly beyond Orchestration and Storage, including </a:t>
            </a:r>
            <a:r>
              <a:rPr lang="en-US" sz="1200" b="1" dirty="0">
                <a:latin typeface="Work Sans" pitchFamily="2" charset="0"/>
              </a:rPr>
              <a:t>architecture leadership, testing governance</a:t>
            </a:r>
            <a:r>
              <a:rPr lang="en-US" sz="1200" dirty="0">
                <a:latin typeface="Work Sans" pitchFamily="2" charset="0"/>
              </a:rPr>
              <a:t>, and multiple feature increments.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Scalable, deterministic execution of mixed-criticality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apps. Architectural foundation for series production.</a:t>
            </a:r>
            <a:endParaRPr lang="en-US" sz="1200" dirty="0">
              <a:latin typeface="Work Sans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/>
              <a:t>Release 0.6 – </a:t>
            </a:r>
            <a:r>
              <a:rPr lang="de-DE" b="1" dirty="0" err="1"/>
              <a:t>Maturation</a:t>
            </a:r>
            <a:r>
              <a:rPr lang="de-DE" b="1" dirty="0"/>
              <a:t>: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latin typeface="Work Sans" pitchFamily="2" charset="0"/>
                <a:ea typeface="Arial" pitchFamily="34" charset="-122"/>
                <a:cs typeface="Arial" pitchFamily="34" charset="-120"/>
              </a:rPr>
              <a:t>What happened: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S-CORE 0.6 advanced developer experience and integration maturity.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Automated builds per platform introduced, new interactive frontend replaced manual setup, unit test and code coverage dashboards established.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 err="1"/>
              <a:t>Qorix</a:t>
            </a:r>
            <a:r>
              <a:rPr lang="de-DE" dirty="0"/>
              <a:t> </a:t>
            </a:r>
            <a:r>
              <a:rPr lang="de-DE" dirty="0" err="1"/>
              <a:t>Role</a:t>
            </a:r>
            <a:r>
              <a:rPr lang="de-DE" dirty="0"/>
              <a:t>: </a:t>
            </a:r>
            <a:r>
              <a:rPr lang="en-US" sz="1200" dirty="0">
                <a:latin typeface="Work Sans" pitchFamily="2" charset="0"/>
              </a:rPr>
              <a:t>Drove </a:t>
            </a:r>
            <a:r>
              <a:rPr lang="en-US" sz="1200" b="1" dirty="0">
                <a:latin typeface="Work Sans" pitchFamily="2" charset="0"/>
              </a:rPr>
              <a:t>matured reference integration, testing transparency, and traceability</a:t>
            </a:r>
            <a:r>
              <a:rPr lang="en-US" sz="1200" dirty="0">
                <a:latin typeface="Work Sans" pitchFamily="2" charset="0"/>
              </a:rPr>
              <a:t>. Additional contributions to </a:t>
            </a:r>
            <a:r>
              <a:rPr lang="en-US" sz="1200" b="1" dirty="0">
                <a:latin typeface="Work Sans" pitchFamily="2" charset="0"/>
              </a:rPr>
              <a:t>Lifecycle Management and Rust enablement</a:t>
            </a:r>
            <a:r>
              <a:rPr lang="en-US" sz="1200" dirty="0">
                <a:latin typeface="Work Sans" pitchFamily="2" charset="0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Less friction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 for developers.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More visibility 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into software quality. Stronger integration across automotive and embedded environments.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latin typeface="Work Sans" pitchFamily="2" charset="0"/>
            </a:endParaRPr>
          </a:p>
          <a:p>
            <a:r>
              <a:rPr lang="de-DE" b="1" dirty="0"/>
              <a:t>Release 0.7 – Series </a:t>
            </a:r>
            <a:r>
              <a:rPr lang="de-DE" b="1" dirty="0" err="1"/>
              <a:t>Readiness</a:t>
            </a:r>
            <a:r>
              <a:rPr lang="de-DE" b="1" dirty="0"/>
              <a:t>:</a:t>
            </a:r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What happened: S-CORE officially defined as a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continuously consistent stack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 Integration tests now link directly to requirements. Rust formally approved for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ASIL-B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</a:t>
            </a:r>
            <a:endParaRPr lang="en-US" sz="1200" dirty="0">
              <a:latin typeface="Work Sans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Work Sans" pitchFamily="2" charset="0"/>
              </a:rPr>
              <a:t>Qorix</a:t>
            </a:r>
            <a:r>
              <a:rPr lang="en-US" sz="1200" dirty="0">
                <a:latin typeface="Work Sans" pitchFamily="2" charset="0"/>
              </a:rPr>
              <a:t> Role: Drove </a:t>
            </a:r>
            <a:r>
              <a:rPr lang="en-US" sz="1200" b="1" dirty="0">
                <a:latin typeface="Work Sans" pitchFamily="2" charset="0"/>
              </a:rPr>
              <a:t>consistent stack alignment</a:t>
            </a:r>
            <a:r>
              <a:rPr lang="en-US" sz="1200" dirty="0">
                <a:latin typeface="Work Sans" pitchFamily="2" charset="0"/>
              </a:rPr>
              <a:t>. Led </a:t>
            </a:r>
            <a:r>
              <a:rPr lang="en-US" sz="1200" b="1" dirty="0">
                <a:latin typeface="Work Sans" pitchFamily="2" charset="0"/>
              </a:rPr>
              <a:t>testing and traceability infrastructure</a:t>
            </a:r>
            <a:r>
              <a:rPr lang="en-US" sz="1200" dirty="0">
                <a:latin typeface="Work Sans" pitchFamily="2" charset="0"/>
              </a:rPr>
              <a:t>. Co-led </a:t>
            </a:r>
            <a:r>
              <a:rPr lang="en-US" sz="1200" b="1" dirty="0">
                <a:latin typeface="Work Sans" pitchFamily="2" charset="0"/>
              </a:rPr>
              <a:t>Rust readiness evaluation </a:t>
            </a:r>
            <a:r>
              <a:rPr lang="en-US" sz="1200" dirty="0">
                <a:latin typeface="Work Sans" pitchFamily="2" charset="0"/>
              </a:rPr>
              <a:t>covering toolchain qualification, compiler readiness.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Customer Benefit: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Predictable integration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, no architecture surprises. Certifiability foundation for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ISO 26262 and ISO 21434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 Future-proof safety through </a:t>
            </a:r>
            <a:r>
              <a:rPr lang="en-US" sz="12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Rust's memory-safe design</a:t>
            </a:r>
            <a:r>
              <a:rPr lang="en-US" sz="1200" dirty="0">
                <a:latin typeface="Work Sans" pitchFamily="2" charset="0"/>
                <a:ea typeface="Arial" pitchFamily="34" charset="-122"/>
                <a:cs typeface="Arial" pitchFamily="34" charset="-120"/>
              </a:rPr>
              <a:t>.</a:t>
            </a:r>
            <a:endParaRPr lang="en-US" sz="1200" dirty="0">
              <a:latin typeface="Work Sans" pitchFamily="2" charset="0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2C591-F6A2-48D6-A2A7-F9459D826FD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9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1639A-6146-DEBA-E6AC-AFB2E15B2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825D0-04F0-ADD7-A4B4-3C2E065C5C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B0EA8-9EA5-BF0F-0512-06E94BA49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Eclipse S-CORE Release 1.0 marks the open foundation. The journey continues.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Qorix</a:t>
            </a:r>
            <a:r>
              <a:rPr lang="en-US" dirty="0"/>
              <a:t> Performance turns that foundation into a certifiable, supported product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First target: automotive OEM programs, SOP-ready with Release 1.0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Then: industrial automation, robotics, medical, every safety-critical embedded domain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A49F4-74AE-CE62-5687-FC4FF3ED9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02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SDV is not a single-company story. It is an ecosystem story.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Owner: KPIT Technologies, ZF, Qualcomm Ventures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S-CORE consortium, silicon partners, resellers and a broad partner network of OEMs and Tier-1 suppliers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Stronger together. Faster to market.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2C591-F6A2-48D6-A2A7-F9459D826F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63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Open source alone does not ship cars. Safety, support, certification and liability remain mandatory.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No single company builds the SDV software stack alone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Eclipse S-CORE is the open foundation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Qorix</a:t>
            </a:r>
            <a:r>
              <a:rPr lang="en-US" dirty="0"/>
              <a:t> Performance turns it into a production-ready platform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OEMs pay for risk reduction and faster SOP, not for the code itself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And: this platform grows beyond automotive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2C591-F6A2-48D6-A2A7-F9459D826F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2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Today we move from the industry challenge to a working commercial model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SDV is no longer a vision, it is a delivery question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goal: show how open source becomes a sustainable business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1571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2008A-7FB5-4B06-BDC9-A87F74DCE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9F366C-6493-2F65-91D1-0C2C2BC970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B1CB58-006B-390C-E461-58E0CC586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From the past: more than 100 ECUs per vehicle, distributed architecture, high cable and manufacturing costs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Now: up to five high-performance computing units with mixed criticality. Complexity explodes.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consolidation requires a completely new middleware generation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old architecture is no longer competitive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021E0-FE41-DCB3-BB1C-0C355069A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2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Platform ownership is the strategic answer of every OEM to SDV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But ownership comes with two burdens: proprietary lock-in and 30 years of sustaining engineering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Eclipse S-CORE solves the lock-in problem with an open, ecosystem-driven foundation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Qorix</a:t>
            </a:r>
            <a:r>
              <a:rPr lang="en-US" dirty="0"/>
              <a:t> Performance closes the gap to series production: certification, LTS, liability</a:t>
            </a:r>
          </a:p>
          <a:p>
            <a:endParaRPr lang="de-DE" sz="1200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687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2E7C5-3338-1FC9-861C-A5347FB55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30F759-A32E-AB18-8038-3281B1601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826E655-700F-3BB9-33B4-33220A726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Automotive standards have been document-driven for decades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S-CORE breaks the pattern: code first, specification follows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numbers show the momentum: over 20 active members, over 120 contributors, significant code output in 2025/2026 summing up to 1.900.000 lines of code!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No more paper standard. An implemented one.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C6CE17-6A80-5AFB-659D-192F663CB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2C591-F6A2-48D6-A2A7-F9459D826F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52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9CF76-3255-A145-2BD7-8CE4B4008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B80826-0B5B-4D92-BAB8-46B83FAFC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72D5B5-DE01-9868-9A68-1CCAED753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Qorix is the third largest contributor and architecture lead in the project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broad mass of middleware providers is still stuck in AUTOSAR-centric legacy architectures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Whoever shapes the code sits at the table where the future is decided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Distribution as Qorix Performance turns that position into commercial access to OEMs and Tier-1 suppliers</a:t>
            </a:r>
          </a:p>
          <a:p>
            <a:endParaRPr lang="en-US" dirty="0"/>
          </a:p>
          <a:p>
            <a:r>
              <a:rPr lang="de-DE" b="1" dirty="0"/>
              <a:t>5 key messages</a:t>
            </a:r>
          </a:p>
          <a:p>
            <a:r>
              <a:rPr lang="de-DE" b="1" dirty="0"/>
              <a:t>1. The market is shifting to open-source SDV middleware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Traditional AUTOSAR middleware providers are still focused on legacy architectures. </a:t>
            </a:r>
          </a:p>
          <a:p>
            <a:pPr lvl="1"/>
            <a:r>
              <a:rPr lang="de-DE" dirty="0"/>
              <a:t>Few competitors have a strong open-source strategy. </a:t>
            </a:r>
          </a:p>
          <a:p>
            <a:r>
              <a:rPr lang="de-DE" b="1" dirty="0"/>
              <a:t>2. Qorix has established a leading position in Eclipse S-CORE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Qorix is one of the largest contributors and an architecture lead. </a:t>
            </a:r>
          </a:p>
          <a:p>
            <a:pPr lvl="1"/>
            <a:r>
              <a:rPr lang="de-DE" dirty="0"/>
              <a:t>This provides influence over the evolution of the platform. </a:t>
            </a:r>
          </a:p>
          <a:p>
            <a:r>
              <a:rPr lang="de-DE" b="1" dirty="0"/>
              <a:t>3. Contribution creates competitive advantage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Early access to new technology. </a:t>
            </a:r>
          </a:p>
          <a:p>
            <a:pPr lvl="1"/>
            <a:r>
              <a:rPr lang="de-DE" dirty="0"/>
              <a:t>Ability to shape APIs and architecture. </a:t>
            </a:r>
          </a:p>
          <a:p>
            <a:pPr lvl="1"/>
            <a:r>
              <a:rPr lang="de-DE" dirty="0"/>
              <a:t>Strong technical credibility within the ecosystem. </a:t>
            </a:r>
          </a:p>
          <a:p>
            <a:r>
              <a:rPr lang="de-DE" b="1" dirty="0"/>
              <a:t>4. Qorix commercializes S-CORE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Qorix Performance becomes the production-ready distribution built on S-CORE. </a:t>
            </a:r>
          </a:p>
          <a:p>
            <a:pPr lvl="1"/>
            <a:r>
              <a:rPr lang="de-DE" dirty="0"/>
              <a:t>This transforms open-source innovation into a commercial product. </a:t>
            </a:r>
          </a:p>
          <a:p>
            <a:r>
              <a:rPr lang="de-DE" b="1" dirty="0"/>
              <a:t>5. Contribution opens customer doors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Active participation in Eclipse creates visibility and trust with leading OEMs and Tier-1s. </a:t>
            </a:r>
          </a:p>
          <a:p>
            <a:pPr lvl="1"/>
            <a:r>
              <a:rPr lang="de-DE" dirty="0"/>
              <a:t>This positions Qorix for strategic partnerships and future RFQs. </a:t>
            </a:r>
          </a:p>
          <a:p>
            <a:endParaRPr lang="de-DE" b="1" dirty="0"/>
          </a:p>
          <a:p>
            <a:r>
              <a:rPr lang="de-DE" b="1" dirty="0"/>
              <a:t>Executive Takeaway</a:t>
            </a:r>
          </a:p>
          <a:p>
            <a:r>
              <a:rPr lang="de-DE" b="1" dirty="0"/>
              <a:t>Contributing to Eclipse S-CORE is not only a technology investment—it is a strategic business investment that enables Qorix to influence the future SDV platform, build a commercial middleware product, and gain direct access to leading automotive customers.</a:t>
            </a:r>
            <a:endParaRPr lang="de-DE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2C42F-230D-0134-478D-B8C54AF5B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BBBB46-5127-594D-B02F-6352728D4CB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477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Production-readiness is not a slide. It is hardware that runs.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Four demonstrators, four partners, four platforms, four use cases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All demonstrators powered by </a:t>
            </a:r>
            <a:r>
              <a:rPr lang="en-US" dirty="0" err="1"/>
              <a:t>Qorix</a:t>
            </a:r>
            <a:r>
              <a:rPr lang="en-US" dirty="0"/>
              <a:t> Performance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This is what "ready for OEM programs" looks like in practice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794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1B661-EC1A-9565-D166-77502214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F53172A-00B1-3B7D-E263-C044D4F7C3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F34AEE-0920-3CE1-43D6-1BB5EC569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community delivers the foundation, but not the production platform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What is missing: certification, long-term support, liability, OEM-specific integration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The community delivers what can be shared. </a:t>
            </a:r>
            <a:r>
              <a:rPr lang="en-US" dirty="0" err="1"/>
              <a:t>Qorix</a:t>
            </a:r>
            <a:r>
              <a:rPr lang="en-US" dirty="0"/>
              <a:t> delivers what cannot.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This is exactly where the commercial model starts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OEMs benefit with aspects, such as faster time-to-market and reduced risk</a:t>
            </a:r>
          </a:p>
          <a:p>
            <a:endParaRPr lang="en-US" dirty="0"/>
          </a:p>
          <a:p>
            <a:r>
              <a:rPr lang="de-DE" b="1" dirty="0"/>
              <a:t>The 5 key messages</a:t>
            </a:r>
          </a:p>
          <a:p>
            <a:r>
              <a:rPr lang="de-DE" b="1" dirty="0"/>
              <a:t>The community delivers innovation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Open-source middleware </a:t>
            </a:r>
          </a:p>
          <a:p>
            <a:pPr lvl="1"/>
            <a:r>
              <a:rPr lang="de-DE" dirty="0"/>
              <a:t>Shared development </a:t>
            </a:r>
          </a:p>
          <a:p>
            <a:pPr lvl="1"/>
            <a:r>
              <a:rPr lang="de-DE" dirty="0"/>
              <a:t>Continuous innovation </a:t>
            </a:r>
          </a:p>
          <a:p>
            <a:pPr lvl="1"/>
            <a:r>
              <a:rPr lang="de-DE" dirty="0"/>
              <a:t>Generic software platform </a:t>
            </a:r>
          </a:p>
          <a:p>
            <a:r>
              <a:rPr lang="de-DE" b="1" dirty="0"/>
              <a:t>OEMs need more than open source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Functional safety </a:t>
            </a:r>
          </a:p>
          <a:p>
            <a:pPr lvl="1"/>
            <a:r>
              <a:rPr lang="de-DE" dirty="0"/>
              <a:t>Long-term support </a:t>
            </a:r>
          </a:p>
          <a:p>
            <a:pPr lvl="1"/>
            <a:r>
              <a:rPr lang="de-DE" dirty="0"/>
              <a:t>Hardware enablement </a:t>
            </a:r>
          </a:p>
          <a:p>
            <a:pPr lvl="1"/>
            <a:r>
              <a:rPr lang="de-DE" dirty="0"/>
              <a:t>OEM-specific integration </a:t>
            </a:r>
          </a:p>
          <a:p>
            <a:pPr lvl="1"/>
            <a:r>
              <a:rPr lang="de-DE" dirty="0"/>
              <a:t>Commercial liability and warranty </a:t>
            </a:r>
          </a:p>
          <a:p>
            <a:r>
              <a:rPr lang="de-DE" b="1" dirty="0"/>
              <a:t>Qorix closes the gap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Qorix transforms S-CORE into </a:t>
            </a:r>
            <a:r>
              <a:rPr lang="de-DE" b="1" dirty="0"/>
              <a:t>Qorix Performance</a:t>
            </a:r>
            <a:r>
              <a:rPr lang="de-DE" dirty="0"/>
              <a:t>, a production-ready middleware platform with validation, safety, cybersecurity, lifecycle management, and commercial support. </a:t>
            </a:r>
          </a:p>
          <a:p>
            <a:r>
              <a:rPr lang="de-DE" b="1" dirty="0"/>
              <a:t>OEMs benefit from lower risk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Faster time-to-market </a:t>
            </a:r>
          </a:p>
          <a:p>
            <a:pPr lvl="1"/>
            <a:r>
              <a:rPr lang="de-DE" dirty="0"/>
              <a:t>Safety and compliance </a:t>
            </a:r>
          </a:p>
          <a:p>
            <a:pPr lvl="1"/>
            <a:r>
              <a:rPr lang="de-DE" dirty="0"/>
              <a:t>Long-term lifecycle support </a:t>
            </a:r>
          </a:p>
          <a:p>
            <a:pPr lvl="1"/>
            <a:r>
              <a:rPr lang="de-DE" dirty="0"/>
              <a:t>Reduced engineering effort </a:t>
            </a:r>
          </a:p>
          <a:p>
            <a:pPr lvl="1"/>
            <a:r>
              <a:rPr lang="de-DE" dirty="0"/>
              <a:t>Freedom from vendor lock-in </a:t>
            </a:r>
          </a:p>
          <a:p>
            <a:r>
              <a:rPr lang="de-DE" b="1" dirty="0"/>
              <a:t>From community to production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The value of Qorix is not replacing open source—it is </a:t>
            </a:r>
            <a:r>
              <a:rPr lang="de-DE" b="1" dirty="0"/>
              <a:t>industrializing it</a:t>
            </a:r>
            <a:r>
              <a:rPr lang="de-DE" dirty="0"/>
              <a:t> into a software product that is ready for SOP and long-term deployment. </a:t>
            </a:r>
          </a:p>
          <a:p>
            <a:r>
              <a:rPr lang="de-DE" b="1" dirty="0"/>
              <a:t>Executive Takeaway</a:t>
            </a:r>
          </a:p>
          <a:p>
            <a:r>
              <a:rPr lang="de-DE" b="1" dirty="0"/>
              <a:t>Eclipse S-CORE creates the open-source middleware foundation. Qorix adds the engineering, validation, safety, support, and commercial services required to turn that foundation into a production-ready software platform for Software-Defined Vehicles.</a:t>
            </a:r>
            <a:endParaRPr lang="de-DE" dirty="0"/>
          </a:p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18A8AC-B82F-4E55-5B26-83537ECC2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BBB46-5127-594D-B02F-6352728D4CB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9512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 </a:t>
            </a:r>
            <a:r>
              <a:rPr lang="de-DE" sz="2000" dirty="0" err="1"/>
              <a:t>Configuration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silent</a:t>
            </a:r>
            <a:r>
              <a:rPr lang="de-DE" sz="2000" dirty="0"/>
              <a:t> </a:t>
            </a:r>
            <a:r>
              <a:rPr lang="de-DE" sz="2000" dirty="0" err="1"/>
              <a:t>cost</a:t>
            </a:r>
            <a:r>
              <a:rPr lang="de-DE" sz="2000" dirty="0"/>
              <a:t> </a:t>
            </a:r>
            <a:r>
              <a:rPr lang="de-DE" sz="2000" dirty="0" err="1"/>
              <a:t>driver</a:t>
            </a:r>
            <a:r>
              <a:rPr lang="de-DE" sz="2000" dirty="0"/>
              <a:t> in </a:t>
            </a:r>
            <a:r>
              <a:rPr lang="de-DE" sz="2000" dirty="0" err="1"/>
              <a:t>automotive</a:t>
            </a:r>
            <a:r>
              <a:rPr lang="de-DE" sz="2000" dirty="0"/>
              <a:t> </a:t>
            </a:r>
            <a:r>
              <a:rPr lang="de-DE" sz="2000" dirty="0" err="1"/>
              <a:t>software</a:t>
            </a:r>
            <a:r>
              <a:rPr lang="de-DE" sz="2000" dirty="0"/>
              <a:t> </a:t>
            </a:r>
            <a:r>
              <a:rPr lang="de-DE" sz="2000" dirty="0" err="1"/>
              <a:t>development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 </a:t>
            </a:r>
            <a:r>
              <a:rPr lang="de-DE" sz="2000" dirty="0" err="1"/>
              <a:t>Qorix</a:t>
            </a:r>
            <a:r>
              <a:rPr lang="de-DE" sz="2000" dirty="0"/>
              <a:t> Developer </a:t>
            </a:r>
            <a:r>
              <a:rPr lang="de-DE" sz="2000" dirty="0" err="1"/>
              <a:t>changes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: AI-</a:t>
            </a:r>
            <a:r>
              <a:rPr lang="de-DE" sz="2000" dirty="0" err="1"/>
              <a:t>powered</a:t>
            </a:r>
            <a:r>
              <a:rPr lang="de-DE" sz="2000" dirty="0"/>
              <a:t> </a:t>
            </a:r>
            <a:r>
              <a:rPr lang="de-DE" sz="2000" dirty="0" err="1"/>
              <a:t>tooling</a:t>
            </a:r>
            <a:r>
              <a:rPr lang="de-DE" sz="2000" dirty="0"/>
              <a:t> </a:t>
            </a:r>
            <a:r>
              <a:rPr lang="de-DE" sz="2000" dirty="0" err="1"/>
              <a:t>across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full</a:t>
            </a:r>
            <a:r>
              <a:rPr lang="de-DE" sz="2000" dirty="0"/>
              <a:t> </a:t>
            </a:r>
            <a:r>
              <a:rPr lang="de-DE" sz="2000" dirty="0" err="1"/>
              <a:t>middleware</a:t>
            </a:r>
            <a:r>
              <a:rPr lang="de-DE" sz="2000" dirty="0"/>
              <a:t> </a:t>
            </a:r>
            <a:r>
              <a:rPr lang="de-DE" sz="2000" dirty="0" err="1"/>
              <a:t>stack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 Natural </a:t>
            </a:r>
            <a:r>
              <a:rPr lang="de-DE" sz="2000" dirty="0" err="1"/>
              <a:t>language</a:t>
            </a:r>
            <a:r>
              <a:rPr lang="de-DE" sz="2000" dirty="0"/>
              <a:t> </a:t>
            </a:r>
            <a:r>
              <a:rPr lang="de-DE" sz="2000" dirty="0" err="1"/>
              <a:t>translates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</a:t>
            </a:r>
            <a:r>
              <a:rPr lang="de-DE" sz="2000" dirty="0" err="1"/>
              <a:t>validated</a:t>
            </a:r>
            <a:r>
              <a:rPr lang="de-DE" sz="2000" dirty="0"/>
              <a:t>, </a:t>
            </a:r>
            <a:r>
              <a:rPr lang="de-DE" sz="2000" dirty="0" err="1"/>
              <a:t>deterministic</a:t>
            </a:r>
            <a:r>
              <a:rPr lang="de-DE" sz="2000" dirty="0"/>
              <a:t> </a:t>
            </a:r>
            <a:r>
              <a:rPr lang="de-DE" sz="2000" dirty="0" err="1"/>
              <a:t>configuration</a:t>
            </a:r>
            <a:r>
              <a:rPr lang="de-DE" sz="2000" dirty="0"/>
              <a:t> </a:t>
            </a:r>
            <a:r>
              <a:rPr lang="de-DE" sz="2000" dirty="0" err="1"/>
              <a:t>drafts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 </a:t>
            </a:r>
            <a:r>
              <a:rPr lang="de-DE" sz="2000" dirty="0" err="1"/>
              <a:t>One</a:t>
            </a:r>
            <a:r>
              <a:rPr lang="de-DE" sz="2000" dirty="0"/>
              <a:t> </a:t>
            </a:r>
            <a:r>
              <a:rPr lang="de-DE" sz="2000" dirty="0" err="1"/>
              <a:t>environment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Classic, Classic Lite, Adaptive and Performance. Zero </a:t>
            </a:r>
            <a:r>
              <a:rPr lang="de-DE" sz="2000" dirty="0" err="1"/>
              <a:t>toolchain</a:t>
            </a:r>
            <a:r>
              <a:rPr lang="de-DE" sz="2000" dirty="0"/>
              <a:t> </a:t>
            </a:r>
            <a:r>
              <a:rPr lang="de-DE" sz="2000" dirty="0" err="1"/>
              <a:t>fragmentation</a:t>
            </a:r>
            <a:r>
              <a:rPr lang="de-DE" sz="200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2C591-F6A2-48D6-A2A7-F9459D826F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89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mailto:markus.schupfner@qorix.ai" TargetMode="External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nico.hartmann@qorix.ai" TargetMode="Externa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7.svg"/><Relationship Id="rId5" Type="http://schemas.openxmlformats.org/officeDocument/2006/relationships/image" Target="../media/image6.jpeg"/><Relationship Id="rId4" Type="http://schemas.openxmlformats.org/officeDocument/2006/relationships/image" Target="../media/image13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7.svg"/><Relationship Id="rId5" Type="http://schemas.openxmlformats.org/officeDocument/2006/relationships/image" Target="../media/image8.jpeg"/><Relationship Id="rId4" Type="http://schemas.openxmlformats.org/officeDocument/2006/relationships/image" Target="../media/image13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5" Type="http://schemas.openxmlformats.org/officeDocument/2006/relationships/image" Target="../media/image3.svg"/><Relationship Id="rId4" Type="http://schemas.openxmlformats.org/officeDocument/2006/relationships/image" Target="../media/image1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5" Type="http://schemas.openxmlformats.org/officeDocument/2006/relationships/image" Target="../media/image3.svg"/><Relationship Id="rId4" Type="http://schemas.openxmlformats.org/officeDocument/2006/relationships/image" Target="../media/image13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4" Type="http://schemas.openxmlformats.org/officeDocument/2006/relationships/image" Target="../media/image13.emf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Qorix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4948457-E457-B33B-74DD-A01BE5C6B19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10600" y="2955066"/>
            <a:ext cx="3970800" cy="95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8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tter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A0A00879-0C3C-4564-682D-CA7EB7B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708803"/>
            <a:ext cx="4490080" cy="2736954"/>
          </a:xfrm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de-DE" sz="5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de-DE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A969B5F0-7EC8-D1FE-1C80-ED25862B8230}"/>
              </a:ext>
            </a:extLst>
          </p:cNvPr>
          <p:cNvGrpSpPr/>
          <p:nvPr/>
        </p:nvGrpSpPr>
        <p:grpSpPr>
          <a:xfrm>
            <a:off x="2658741" y="25249"/>
            <a:ext cx="9533259" cy="4774297"/>
            <a:chOff x="2658741" y="25249"/>
            <a:chExt cx="9533259" cy="4774297"/>
          </a:xfrm>
          <a:gradFill flip="none" rotWithShape="0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7239BD-5823-D292-A8FC-E3362269BACE}"/>
                </a:ext>
              </a:extLst>
            </p:cNvPr>
            <p:cNvSpPr/>
            <p:nvPr/>
          </p:nvSpPr>
          <p:spPr>
            <a:xfrm rot="2700000">
              <a:off x="6275372" y="3477193"/>
              <a:ext cx="1702025" cy="844231"/>
            </a:xfrm>
            <a:custGeom>
              <a:avLst/>
              <a:gdLst>
                <a:gd name="connsiteX0" fmla="*/ 850632 w 1702025"/>
                <a:gd name="connsiteY0" fmla="*/ -574 h 844231"/>
                <a:gd name="connsiteX1" fmla="*/ 1701645 w 1702025"/>
                <a:gd name="connsiteY1" fmla="*/ 843657 h 844231"/>
                <a:gd name="connsiteX2" fmla="*/ -381 w 1702025"/>
                <a:gd name="connsiteY2" fmla="*/ 843657 h 844231"/>
                <a:gd name="connsiteX3" fmla="*/ 8506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574"/>
                  </a:moveTo>
                  <a:lnTo>
                    <a:pt x="1701645" y="843657"/>
                  </a:lnTo>
                  <a:lnTo>
                    <a:pt x="-381" y="843657"/>
                  </a:lnTo>
                  <a:lnTo>
                    <a:pt x="850632" y="-5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CA1A06-DFF6-8DDA-95EC-E103409AC3CA}"/>
                </a:ext>
              </a:extLst>
            </p:cNvPr>
            <p:cNvSpPr/>
            <p:nvPr/>
          </p:nvSpPr>
          <p:spPr>
            <a:xfrm rot="2700000">
              <a:off x="7467030" y="3477193"/>
              <a:ext cx="1702025" cy="844231"/>
            </a:xfrm>
            <a:custGeom>
              <a:avLst/>
              <a:gdLst>
                <a:gd name="connsiteX0" fmla="*/ 850732 w 1702025"/>
                <a:gd name="connsiteY0" fmla="*/ -574 h 844231"/>
                <a:gd name="connsiteX1" fmla="*/ 1701745 w 1702025"/>
                <a:gd name="connsiteY1" fmla="*/ 843657 h 844231"/>
                <a:gd name="connsiteX2" fmla="*/ -281 w 1702025"/>
                <a:gd name="connsiteY2" fmla="*/ 843657 h 844231"/>
                <a:gd name="connsiteX3" fmla="*/ 8507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574"/>
                  </a:moveTo>
                  <a:lnTo>
                    <a:pt x="1701745" y="843657"/>
                  </a:lnTo>
                  <a:lnTo>
                    <a:pt x="-281" y="843657"/>
                  </a:lnTo>
                  <a:lnTo>
                    <a:pt x="850732" y="-5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143DA57-504A-BF86-4BAF-02FAF687F3CD}"/>
                </a:ext>
              </a:extLst>
            </p:cNvPr>
            <p:cNvSpPr/>
            <p:nvPr/>
          </p:nvSpPr>
          <p:spPr>
            <a:xfrm rot="2700000">
              <a:off x="8659164" y="3477193"/>
              <a:ext cx="1702025" cy="844231"/>
            </a:xfrm>
            <a:custGeom>
              <a:avLst/>
              <a:gdLst>
                <a:gd name="connsiteX0" fmla="*/ 850832 w 1702025"/>
                <a:gd name="connsiteY0" fmla="*/ -574 h 844231"/>
                <a:gd name="connsiteX1" fmla="*/ 1701845 w 1702025"/>
                <a:gd name="connsiteY1" fmla="*/ 843657 h 844231"/>
                <a:gd name="connsiteX2" fmla="*/ -181 w 1702025"/>
                <a:gd name="connsiteY2" fmla="*/ 843657 h 844231"/>
                <a:gd name="connsiteX3" fmla="*/ 8508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574"/>
                  </a:moveTo>
                  <a:lnTo>
                    <a:pt x="1701845" y="843657"/>
                  </a:lnTo>
                  <a:lnTo>
                    <a:pt x="-181" y="843657"/>
                  </a:lnTo>
                  <a:lnTo>
                    <a:pt x="850832" y="-5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51DA85-F545-4AAD-19BC-44AEC57C71FC}"/>
                </a:ext>
              </a:extLst>
            </p:cNvPr>
            <p:cNvSpPr/>
            <p:nvPr/>
          </p:nvSpPr>
          <p:spPr>
            <a:xfrm rot="2700000">
              <a:off x="5084751" y="2284939"/>
              <a:ext cx="1702025" cy="844231"/>
            </a:xfrm>
            <a:custGeom>
              <a:avLst/>
              <a:gdLst>
                <a:gd name="connsiteX0" fmla="*/ 850532 w 1702025"/>
                <a:gd name="connsiteY0" fmla="*/ -674 h 844231"/>
                <a:gd name="connsiteX1" fmla="*/ 1701545 w 1702025"/>
                <a:gd name="connsiteY1" fmla="*/ 843557 h 844231"/>
                <a:gd name="connsiteX2" fmla="*/ -481 w 1702025"/>
                <a:gd name="connsiteY2" fmla="*/ 843557 h 844231"/>
                <a:gd name="connsiteX3" fmla="*/ 8505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532" y="-674"/>
                  </a:moveTo>
                  <a:lnTo>
                    <a:pt x="1701545" y="843557"/>
                  </a:lnTo>
                  <a:lnTo>
                    <a:pt x="-481" y="843557"/>
                  </a:lnTo>
                  <a:lnTo>
                    <a:pt x="850532" y="-6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36FC563-66C3-E73B-7C69-20893ECE2731}"/>
                </a:ext>
              </a:extLst>
            </p:cNvPr>
            <p:cNvSpPr/>
            <p:nvPr/>
          </p:nvSpPr>
          <p:spPr>
            <a:xfrm rot="2700000">
              <a:off x="6275372" y="2284939"/>
              <a:ext cx="1702025" cy="844231"/>
            </a:xfrm>
            <a:custGeom>
              <a:avLst/>
              <a:gdLst>
                <a:gd name="connsiteX0" fmla="*/ 850632 w 1702025"/>
                <a:gd name="connsiteY0" fmla="*/ -674 h 844231"/>
                <a:gd name="connsiteX1" fmla="*/ 1701645 w 1702025"/>
                <a:gd name="connsiteY1" fmla="*/ 843557 h 844231"/>
                <a:gd name="connsiteX2" fmla="*/ -381 w 1702025"/>
                <a:gd name="connsiteY2" fmla="*/ 843557 h 844231"/>
                <a:gd name="connsiteX3" fmla="*/ 8506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674"/>
                  </a:moveTo>
                  <a:lnTo>
                    <a:pt x="1701645" y="843557"/>
                  </a:lnTo>
                  <a:lnTo>
                    <a:pt x="-381" y="843557"/>
                  </a:lnTo>
                  <a:lnTo>
                    <a:pt x="850632" y="-6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5210B02-3010-B919-D29C-7647CE0CAC60}"/>
                </a:ext>
              </a:extLst>
            </p:cNvPr>
            <p:cNvSpPr/>
            <p:nvPr/>
          </p:nvSpPr>
          <p:spPr>
            <a:xfrm rot="2700000">
              <a:off x="7467030" y="2284939"/>
              <a:ext cx="1702025" cy="844231"/>
            </a:xfrm>
            <a:custGeom>
              <a:avLst/>
              <a:gdLst>
                <a:gd name="connsiteX0" fmla="*/ 850732 w 1702025"/>
                <a:gd name="connsiteY0" fmla="*/ -674 h 844231"/>
                <a:gd name="connsiteX1" fmla="*/ 1701745 w 1702025"/>
                <a:gd name="connsiteY1" fmla="*/ 843557 h 844231"/>
                <a:gd name="connsiteX2" fmla="*/ -281 w 1702025"/>
                <a:gd name="connsiteY2" fmla="*/ 843557 h 844231"/>
                <a:gd name="connsiteX3" fmla="*/ 8507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674"/>
                  </a:moveTo>
                  <a:lnTo>
                    <a:pt x="1701745" y="843557"/>
                  </a:lnTo>
                  <a:lnTo>
                    <a:pt x="-281" y="843557"/>
                  </a:lnTo>
                  <a:lnTo>
                    <a:pt x="850732" y="-6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BD10C7-3948-CD32-383C-E343495EB0C3}"/>
                </a:ext>
              </a:extLst>
            </p:cNvPr>
            <p:cNvSpPr/>
            <p:nvPr/>
          </p:nvSpPr>
          <p:spPr>
            <a:xfrm rot="2700000">
              <a:off x="8659164" y="2284939"/>
              <a:ext cx="1702025" cy="844231"/>
            </a:xfrm>
            <a:custGeom>
              <a:avLst/>
              <a:gdLst>
                <a:gd name="connsiteX0" fmla="*/ 850832 w 1702025"/>
                <a:gd name="connsiteY0" fmla="*/ -674 h 844231"/>
                <a:gd name="connsiteX1" fmla="*/ 1701845 w 1702025"/>
                <a:gd name="connsiteY1" fmla="*/ 843557 h 844231"/>
                <a:gd name="connsiteX2" fmla="*/ -181 w 1702025"/>
                <a:gd name="connsiteY2" fmla="*/ 843557 h 844231"/>
                <a:gd name="connsiteX3" fmla="*/ 8508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674"/>
                  </a:moveTo>
                  <a:lnTo>
                    <a:pt x="1701845" y="843557"/>
                  </a:lnTo>
                  <a:lnTo>
                    <a:pt x="-181" y="843557"/>
                  </a:lnTo>
                  <a:lnTo>
                    <a:pt x="850832" y="-674"/>
                  </a:lnTo>
                  <a:close/>
                </a:path>
              </a:pathLst>
            </a:custGeom>
            <a:grpFill/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896D912-DF12-F02A-BB24-96E0395DA5F1}"/>
                </a:ext>
              </a:extLst>
            </p:cNvPr>
            <p:cNvSpPr/>
            <p:nvPr/>
          </p:nvSpPr>
          <p:spPr>
            <a:xfrm flipV="1">
              <a:off x="9808686" y="2408564"/>
              <a:ext cx="2383314" cy="2383317"/>
            </a:xfrm>
            <a:custGeom>
              <a:avLst/>
              <a:gdLst>
                <a:gd name="connsiteX0" fmla="*/ 1191602 w 2383314"/>
                <a:gd name="connsiteY0" fmla="*/ 1190960 h 2383317"/>
                <a:gd name="connsiteX1" fmla="*/ 2383259 w 2383314"/>
                <a:gd name="connsiteY1" fmla="*/ 2382619 h 2383317"/>
                <a:gd name="connsiteX2" fmla="*/ -55 w 2383314"/>
                <a:gd name="connsiteY2" fmla="*/ 2382619 h 2383317"/>
                <a:gd name="connsiteX3" fmla="*/ 1191602 w 2383314"/>
                <a:gd name="connsiteY3" fmla="*/ 1190960 h 2383317"/>
                <a:gd name="connsiteX4" fmla="*/ 2383259 w 2383314"/>
                <a:gd name="connsiteY4" fmla="*/ 1190960 h 2383317"/>
                <a:gd name="connsiteX5" fmla="*/ -55 w 2383314"/>
                <a:gd name="connsiteY5" fmla="*/ 1190960 h 2383317"/>
                <a:gd name="connsiteX6" fmla="*/ 1191602 w 2383314"/>
                <a:gd name="connsiteY6" fmla="*/ -699 h 2383317"/>
                <a:gd name="connsiteX7" fmla="*/ 2383259 w 2383314"/>
                <a:gd name="connsiteY7" fmla="*/ 11909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602" y="1190960"/>
                  </a:moveTo>
                  <a:lnTo>
                    <a:pt x="2383259" y="2382619"/>
                  </a:lnTo>
                  <a:lnTo>
                    <a:pt x="-55" y="2382619"/>
                  </a:lnTo>
                  <a:lnTo>
                    <a:pt x="1191602" y="1190960"/>
                  </a:lnTo>
                  <a:close/>
                  <a:moveTo>
                    <a:pt x="2383259" y="1190960"/>
                  </a:moveTo>
                  <a:lnTo>
                    <a:pt x="-55" y="1190960"/>
                  </a:lnTo>
                  <a:lnTo>
                    <a:pt x="1191602" y="-699"/>
                  </a:lnTo>
                  <a:lnTo>
                    <a:pt x="2383259" y="1190960"/>
                  </a:lnTo>
                  <a:close/>
                </a:path>
              </a:pathLst>
            </a:custGeom>
            <a:grpFill/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E72636-53EE-70DB-FA4D-4F2C84279003}"/>
                </a:ext>
              </a:extLst>
            </p:cNvPr>
            <p:cNvSpPr/>
            <p:nvPr/>
          </p:nvSpPr>
          <p:spPr>
            <a:xfrm flipV="1">
              <a:off x="9808686" y="25249"/>
              <a:ext cx="2383314" cy="2383317"/>
            </a:xfrm>
            <a:custGeom>
              <a:avLst/>
              <a:gdLst>
                <a:gd name="connsiteX0" fmla="*/ -55 w 2383314"/>
                <a:gd name="connsiteY0" fmla="*/ 1190760 h 2383317"/>
                <a:gd name="connsiteX1" fmla="*/ 1191602 w 2383314"/>
                <a:gd name="connsiteY1" fmla="*/ 2382419 h 2383317"/>
                <a:gd name="connsiteX2" fmla="*/ 2383259 w 2383314"/>
                <a:gd name="connsiteY2" fmla="*/ 1190760 h 2383317"/>
                <a:gd name="connsiteX3" fmla="*/ 1191602 w 2383314"/>
                <a:gd name="connsiteY3" fmla="*/ -899 h 2383317"/>
                <a:gd name="connsiteX4" fmla="*/ -55 w 2383314"/>
                <a:gd name="connsiteY4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314" h="2383317">
                  <a:moveTo>
                    <a:pt x="-55" y="1190760"/>
                  </a:moveTo>
                  <a:lnTo>
                    <a:pt x="1191602" y="2382419"/>
                  </a:lnTo>
                  <a:lnTo>
                    <a:pt x="2383259" y="1190760"/>
                  </a:lnTo>
                  <a:lnTo>
                    <a:pt x="1191602" y="-899"/>
                  </a:lnTo>
                  <a:lnTo>
                    <a:pt x="-55" y="1190760"/>
                  </a:lnTo>
                  <a:close/>
                </a:path>
              </a:pathLst>
            </a:custGeom>
            <a:grpFill/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4F58881-FCAD-6E7C-6462-BE4629029D1E}"/>
                </a:ext>
              </a:extLst>
            </p:cNvPr>
            <p:cNvSpPr/>
            <p:nvPr/>
          </p:nvSpPr>
          <p:spPr>
            <a:xfrm rot="5400000" flipV="1">
              <a:off x="7425374" y="25256"/>
              <a:ext cx="2383314" cy="2383317"/>
            </a:xfrm>
            <a:custGeom>
              <a:avLst/>
              <a:gdLst>
                <a:gd name="connsiteX0" fmla="*/ 1191402 w 2383314"/>
                <a:gd name="connsiteY0" fmla="*/ 1190760 h 2383317"/>
                <a:gd name="connsiteX1" fmla="*/ 2383059 w 2383314"/>
                <a:gd name="connsiteY1" fmla="*/ 2382419 h 2383317"/>
                <a:gd name="connsiteX2" fmla="*/ -255 w 2383314"/>
                <a:gd name="connsiteY2" fmla="*/ 2382419 h 2383317"/>
                <a:gd name="connsiteX3" fmla="*/ 1191402 w 2383314"/>
                <a:gd name="connsiteY3" fmla="*/ 1190760 h 2383317"/>
                <a:gd name="connsiteX4" fmla="*/ 2383059 w 2383314"/>
                <a:gd name="connsiteY4" fmla="*/ 1190760 h 2383317"/>
                <a:gd name="connsiteX5" fmla="*/ -255 w 2383314"/>
                <a:gd name="connsiteY5" fmla="*/ 1190760 h 2383317"/>
                <a:gd name="connsiteX6" fmla="*/ 1191402 w 2383314"/>
                <a:gd name="connsiteY6" fmla="*/ -899 h 2383317"/>
                <a:gd name="connsiteX7" fmla="*/ 23830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402" y="1190760"/>
                  </a:moveTo>
                  <a:lnTo>
                    <a:pt x="2383059" y="2382419"/>
                  </a:lnTo>
                  <a:lnTo>
                    <a:pt x="-255" y="2382419"/>
                  </a:lnTo>
                  <a:lnTo>
                    <a:pt x="1191402" y="1190760"/>
                  </a:lnTo>
                  <a:close/>
                  <a:moveTo>
                    <a:pt x="2383059" y="1190760"/>
                  </a:moveTo>
                  <a:lnTo>
                    <a:pt x="-255" y="1190760"/>
                  </a:lnTo>
                  <a:lnTo>
                    <a:pt x="1191402" y="-899"/>
                  </a:lnTo>
                  <a:lnTo>
                    <a:pt x="2383059" y="1190760"/>
                  </a:lnTo>
                  <a:close/>
                </a:path>
              </a:pathLst>
            </a:custGeom>
            <a:grpFill/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2E8717-76A8-5C67-D533-C1DFA69C8F76}"/>
                </a:ext>
              </a:extLst>
            </p:cNvPr>
            <p:cNvSpPr/>
            <p:nvPr/>
          </p:nvSpPr>
          <p:spPr>
            <a:xfrm rot="5400000" flipV="1">
              <a:off x="5042059" y="25256"/>
              <a:ext cx="2383314" cy="2383317"/>
            </a:xfrm>
            <a:custGeom>
              <a:avLst/>
              <a:gdLst>
                <a:gd name="connsiteX0" fmla="*/ 1191202 w 2383314"/>
                <a:gd name="connsiteY0" fmla="*/ 1190760 h 2383317"/>
                <a:gd name="connsiteX1" fmla="*/ 2382859 w 2383314"/>
                <a:gd name="connsiteY1" fmla="*/ 2382419 h 2383317"/>
                <a:gd name="connsiteX2" fmla="*/ -455 w 2383314"/>
                <a:gd name="connsiteY2" fmla="*/ 2382419 h 2383317"/>
                <a:gd name="connsiteX3" fmla="*/ 1191202 w 2383314"/>
                <a:gd name="connsiteY3" fmla="*/ 1190760 h 2383317"/>
                <a:gd name="connsiteX4" fmla="*/ 2382859 w 2383314"/>
                <a:gd name="connsiteY4" fmla="*/ 1190760 h 2383317"/>
                <a:gd name="connsiteX5" fmla="*/ -455 w 2383314"/>
                <a:gd name="connsiteY5" fmla="*/ 1190760 h 2383317"/>
                <a:gd name="connsiteX6" fmla="*/ 1191202 w 2383314"/>
                <a:gd name="connsiteY6" fmla="*/ -899 h 2383317"/>
                <a:gd name="connsiteX7" fmla="*/ 23828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202" y="1190760"/>
                  </a:moveTo>
                  <a:lnTo>
                    <a:pt x="2382859" y="2382419"/>
                  </a:lnTo>
                  <a:lnTo>
                    <a:pt x="-455" y="2382419"/>
                  </a:lnTo>
                  <a:lnTo>
                    <a:pt x="1191202" y="1190760"/>
                  </a:lnTo>
                  <a:close/>
                  <a:moveTo>
                    <a:pt x="2382859" y="1190760"/>
                  </a:moveTo>
                  <a:lnTo>
                    <a:pt x="-455" y="1190760"/>
                  </a:lnTo>
                  <a:lnTo>
                    <a:pt x="1191202" y="-899"/>
                  </a:lnTo>
                  <a:lnTo>
                    <a:pt x="2382859" y="1190760"/>
                  </a:lnTo>
                  <a:close/>
                </a:path>
              </a:pathLst>
            </a:custGeom>
            <a:grpFill/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393835C-578C-22FC-9BB0-C637BC21209D}"/>
                </a:ext>
              </a:extLst>
            </p:cNvPr>
            <p:cNvSpPr/>
            <p:nvPr/>
          </p:nvSpPr>
          <p:spPr>
            <a:xfrm rot="5400000" flipV="1">
              <a:off x="2658743" y="25256"/>
              <a:ext cx="2383314" cy="2383317"/>
            </a:xfrm>
            <a:custGeom>
              <a:avLst/>
              <a:gdLst>
                <a:gd name="connsiteX0" fmla="*/ 1191002 w 2383314"/>
                <a:gd name="connsiteY0" fmla="*/ 1190760 h 2383317"/>
                <a:gd name="connsiteX1" fmla="*/ 2382659 w 2383314"/>
                <a:gd name="connsiteY1" fmla="*/ 2382419 h 2383317"/>
                <a:gd name="connsiteX2" fmla="*/ -655 w 2383314"/>
                <a:gd name="connsiteY2" fmla="*/ 2382419 h 2383317"/>
                <a:gd name="connsiteX3" fmla="*/ 1191002 w 2383314"/>
                <a:gd name="connsiteY3" fmla="*/ 1190760 h 2383317"/>
                <a:gd name="connsiteX4" fmla="*/ 2382659 w 2383314"/>
                <a:gd name="connsiteY4" fmla="*/ 1190760 h 2383317"/>
                <a:gd name="connsiteX5" fmla="*/ -655 w 2383314"/>
                <a:gd name="connsiteY5" fmla="*/ 1190760 h 2383317"/>
                <a:gd name="connsiteX6" fmla="*/ 1191002 w 2383314"/>
                <a:gd name="connsiteY6" fmla="*/ -899 h 2383317"/>
                <a:gd name="connsiteX7" fmla="*/ 23826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002" y="1190760"/>
                  </a:moveTo>
                  <a:lnTo>
                    <a:pt x="2382659" y="2382419"/>
                  </a:lnTo>
                  <a:lnTo>
                    <a:pt x="-655" y="2382419"/>
                  </a:lnTo>
                  <a:lnTo>
                    <a:pt x="1191002" y="1190760"/>
                  </a:lnTo>
                  <a:close/>
                  <a:moveTo>
                    <a:pt x="2382659" y="1190760"/>
                  </a:moveTo>
                  <a:lnTo>
                    <a:pt x="-655" y="1190760"/>
                  </a:lnTo>
                  <a:lnTo>
                    <a:pt x="1191002" y="-899"/>
                  </a:lnTo>
                  <a:lnTo>
                    <a:pt x="2382659" y="1190760"/>
                  </a:lnTo>
                  <a:close/>
                </a:path>
              </a:pathLst>
            </a:custGeom>
            <a:grpFill/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ADC510CB-EAE3-137E-A733-878A17E4D75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4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zz and Text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5">
            <a:extLst>
              <a:ext uri="{FF2B5EF4-FFF2-40B4-BE49-F238E27FC236}">
                <a16:creationId xmlns:a16="http://schemas.microsoft.com/office/drawing/2014/main" id="{86B40C02-9711-021D-B2B4-81DC2FA394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5999" cy="6858000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DB0189-588E-80DA-39DA-271CB78C038D}"/>
              </a:ext>
            </a:extLst>
          </p:cNvPr>
          <p:cNvSpPr/>
          <p:nvPr/>
        </p:nvSpPr>
        <p:spPr>
          <a:xfrm rot="16200000" flipH="1">
            <a:off x="4265290" y="1539412"/>
            <a:ext cx="936001" cy="939738"/>
          </a:xfrm>
          <a:custGeom>
            <a:avLst/>
            <a:gdLst>
              <a:gd name="connsiteX0" fmla="*/ 0 w 936001"/>
              <a:gd name="connsiteY0" fmla="*/ 468000 h 939738"/>
              <a:gd name="connsiteX1" fmla="*/ 468000 w 936001"/>
              <a:gd name="connsiteY1" fmla="*/ 0 h 939738"/>
              <a:gd name="connsiteX2" fmla="*/ 936001 w 936001"/>
              <a:gd name="connsiteY2" fmla="*/ 468000 h 939738"/>
              <a:gd name="connsiteX3" fmla="*/ 0 w 936001"/>
              <a:gd name="connsiteY3" fmla="*/ 939738 h 939738"/>
              <a:gd name="connsiteX4" fmla="*/ 468000 w 936001"/>
              <a:gd name="connsiteY4" fmla="*/ 471738 h 939738"/>
              <a:gd name="connsiteX5" fmla="*/ 936001 w 936001"/>
              <a:gd name="connsiteY5" fmla="*/ 939738 h 93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6001" h="939738">
                <a:moveTo>
                  <a:pt x="0" y="468000"/>
                </a:moveTo>
                <a:lnTo>
                  <a:pt x="468000" y="0"/>
                </a:lnTo>
                <a:lnTo>
                  <a:pt x="936001" y="468000"/>
                </a:lnTo>
                <a:close/>
                <a:moveTo>
                  <a:pt x="0" y="939738"/>
                </a:moveTo>
                <a:lnTo>
                  <a:pt x="468000" y="471738"/>
                </a:lnTo>
                <a:lnTo>
                  <a:pt x="936001" y="939738"/>
                </a:lnTo>
                <a:close/>
              </a:path>
            </a:pathLst>
          </a:custGeom>
          <a:solidFill>
            <a:schemeClr val="bg1"/>
          </a:solidFill>
          <a:ln w="1978" cap="flat">
            <a:noFill/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3FC5FCD-829B-A486-E1D4-D01D6A2F0F35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4BD2807-A5B9-39CB-592A-42DB5F35B51F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4" name="Textplatzhalter 33">
            <a:extLst>
              <a:ext uri="{FF2B5EF4-FFF2-40B4-BE49-F238E27FC236}">
                <a16:creationId xmlns:a16="http://schemas.microsoft.com/office/drawing/2014/main" id="{D21EA7C4-08B8-AB8C-BF23-55D873E4D0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9399" y="340031"/>
            <a:ext cx="4714333" cy="244682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3CE16E5-D126-46D4-2C52-E6A785CB33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28883" y="1469513"/>
            <a:ext cx="5455165" cy="48936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8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18pt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C0D868D2-9DC1-74CB-373A-5D700CA865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0835" y="1469513"/>
            <a:ext cx="4127718" cy="3937000"/>
          </a:xfrm>
        </p:spPr>
        <p:txBody>
          <a:bodyPr/>
          <a:lstStyle>
            <a:lvl1pPr marL="0" indent="0">
              <a:lnSpc>
                <a:spcPts val="6000"/>
              </a:lnSpc>
              <a:spcBef>
                <a:spcPts val="0"/>
              </a:spcBef>
              <a:buFontTx/>
              <a:buNone/>
              <a:defRPr sz="5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err="1"/>
              <a:t>max</a:t>
            </a:r>
            <a:r>
              <a:rPr lang="de-DE"/>
              <a:t> 5 </a:t>
            </a:r>
            <a:r>
              <a:rPr lang="de-DE" err="1"/>
              <a:t>words</a:t>
            </a:r>
            <a:r>
              <a:rPr lang="de-DE"/>
              <a:t> </a:t>
            </a:r>
          </a:p>
          <a:p>
            <a:pPr lvl="0"/>
            <a:r>
              <a:rPr lang="de-DE" err="1"/>
              <a:t>big</a:t>
            </a:r>
            <a:r>
              <a:rPr lang="de-DE"/>
              <a:t> title</a:t>
            </a:r>
          </a:p>
        </p:txBody>
      </p:sp>
    </p:spTree>
    <p:extLst>
      <p:ext uri="{BB962C8B-B14F-4D97-AF65-F5344CB8AC3E}">
        <p14:creationId xmlns:p14="http://schemas.microsoft.com/office/powerpoint/2010/main" val="2549774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zz and Tex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platzhalter 54" descr="Ein Bild, das Fahrzeug, Autodesign, Auto, Sportwagen enthält.&#10;&#10;Automatisch generierte Beschreibung">
            <a:extLst>
              <a:ext uri="{FF2B5EF4-FFF2-40B4-BE49-F238E27FC236}">
                <a16:creationId xmlns:a16="http://schemas.microsoft.com/office/drawing/2014/main" id="{AABE34FA-B092-663B-6167-756A6A6B44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67013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DB0189-588E-80DA-39DA-271CB78C038D}"/>
              </a:ext>
            </a:extLst>
          </p:cNvPr>
          <p:cNvSpPr/>
          <p:nvPr/>
        </p:nvSpPr>
        <p:spPr>
          <a:xfrm rot="16200000" flipH="1">
            <a:off x="4265290" y="1539412"/>
            <a:ext cx="936001" cy="939738"/>
          </a:xfrm>
          <a:custGeom>
            <a:avLst/>
            <a:gdLst>
              <a:gd name="connsiteX0" fmla="*/ 0 w 936001"/>
              <a:gd name="connsiteY0" fmla="*/ 468000 h 939738"/>
              <a:gd name="connsiteX1" fmla="*/ 468000 w 936001"/>
              <a:gd name="connsiteY1" fmla="*/ 0 h 939738"/>
              <a:gd name="connsiteX2" fmla="*/ 936001 w 936001"/>
              <a:gd name="connsiteY2" fmla="*/ 468000 h 939738"/>
              <a:gd name="connsiteX3" fmla="*/ 0 w 936001"/>
              <a:gd name="connsiteY3" fmla="*/ 939738 h 939738"/>
              <a:gd name="connsiteX4" fmla="*/ 468000 w 936001"/>
              <a:gd name="connsiteY4" fmla="*/ 471738 h 939738"/>
              <a:gd name="connsiteX5" fmla="*/ 936001 w 936001"/>
              <a:gd name="connsiteY5" fmla="*/ 939738 h 93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6001" h="939738">
                <a:moveTo>
                  <a:pt x="0" y="468000"/>
                </a:moveTo>
                <a:lnTo>
                  <a:pt x="468000" y="0"/>
                </a:lnTo>
                <a:lnTo>
                  <a:pt x="936001" y="468000"/>
                </a:lnTo>
                <a:close/>
                <a:moveTo>
                  <a:pt x="0" y="939738"/>
                </a:moveTo>
                <a:lnTo>
                  <a:pt x="468000" y="471738"/>
                </a:lnTo>
                <a:lnTo>
                  <a:pt x="936001" y="939738"/>
                </a:lnTo>
                <a:close/>
              </a:path>
            </a:pathLst>
          </a:custGeom>
          <a:solidFill>
            <a:schemeClr val="bg1"/>
          </a:solidFill>
          <a:ln w="1978" cap="flat">
            <a:noFill/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3FC5FCD-829B-A486-E1D4-D01D6A2F0F35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4BD2807-A5B9-39CB-592A-42DB5F35B51F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4" name="Textplatzhalter 33">
            <a:extLst>
              <a:ext uri="{FF2B5EF4-FFF2-40B4-BE49-F238E27FC236}">
                <a16:creationId xmlns:a16="http://schemas.microsoft.com/office/drawing/2014/main" id="{D21EA7C4-08B8-AB8C-BF23-55D873E4D0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9399" y="340031"/>
            <a:ext cx="4714333" cy="244682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3CE16E5-D126-46D4-2C52-E6A785CB33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28883" y="1469513"/>
            <a:ext cx="5455165" cy="48936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8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18pt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C0D868D2-9DC1-74CB-373A-5D700CA865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0835" y="1469513"/>
            <a:ext cx="4127718" cy="3937000"/>
          </a:xfrm>
        </p:spPr>
        <p:txBody>
          <a:bodyPr/>
          <a:lstStyle>
            <a:lvl1pPr marL="0" indent="0">
              <a:lnSpc>
                <a:spcPts val="6000"/>
              </a:lnSpc>
              <a:spcBef>
                <a:spcPts val="0"/>
              </a:spcBef>
              <a:buFontTx/>
              <a:buNone/>
              <a:defRPr sz="5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err="1"/>
              <a:t>max</a:t>
            </a:r>
            <a:r>
              <a:rPr lang="de-DE"/>
              <a:t> 5 </a:t>
            </a:r>
            <a:r>
              <a:rPr lang="de-DE" err="1"/>
              <a:t>words</a:t>
            </a:r>
            <a:r>
              <a:rPr lang="de-DE"/>
              <a:t> </a:t>
            </a:r>
          </a:p>
          <a:p>
            <a:pPr lvl="0"/>
            <a:r>
              <a:rPr lang="de-DE" err="1"/>
              <a:t>big</a:t>
            </a:r>
            <a:r>
              <a:rPr lang="de-DE"/>
              <a:t> title</a:t>
            </a:r>
          </a:p>
        </p:txBody>
      </p:sp>
    </p:spTree>
    <p:extLst>
      <p:ext uri="{BB962C8B-B14F-4D97-AF65-F5344CB8AC3E}">
        <p14:creationId xmlns:p14="http://schemas.microsoft.com/office/powerpoint/2010/main" val="2512079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Visual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3D3F7-8E70-0C05-A0FB-C514F72C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8" y="652907"/>
            <a:ext cx="6720341" cy="886397"/>
          </a:xfrm>
        </p:spPr>
        <p:txBody>
          <a:bodyPr anchor="b"/>
          <a:lstStyle>
            <a:lvl1pPr>
              <a:defRPr lang="de-DE" sz="3200" b="1" kern="1200" dirty="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5F33C18-9339-3FBA-AEC7-8480BB1F6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1771" y="0"/>
            <a:ext cx="4550229" cy="6858000"/>
          </a:xfr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de-DE"/>
            </a:lvl1pPr>
          </a:lstStyle>
          <a:p>
            <a:pPr lvl="0"/>
            <a:r>
              <a:rPr lang="en-US"/>
              <a:t>Click icon to add picture</a:t>
            </a:r>
            <a:endParaRPr lang="de-DE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3FC5FCD-829B-A486-E1D4-D01D6A2F0F35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4BD2807-A5B9-39CB-592A-42DB5F35B51F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8ED7116F-1E00-9E86-60A0-B6433349E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3118" y="2275115"/>
            <a:ext cx="6660579" cy="406007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/>
              <a:t>Click to edit Master text styles</a:t>
            </a:r>
          </a:p>
          <a:p>
            <a:pPr lvl="1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/>
              <a:t>Second level</a:t>
            </a:r>
          </a:p>
          <a:p>
            <a:pPr lvl="2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/>
              <a:t>Third level</a:t>
            </a:r>
          </a:p>
          <a:p>
            <a:pPr lvl="3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/>
              <a:t>Fourth level</a:t>
            </a:r>
          </a:p>
          <a:p>
            <a:pPr lvl="4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712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07129F-734A-DCD6-0136-EDD3F061D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D3D732F-3F05-1954-21EB-2CCC379DD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1602" y="652907"/>
            <a:ext cx="6090398" cy="886397"/>
          </a:xfrm>
        </p:spPr>
        <p:txBody>
          <a:bodyPr anchor="b"/>
          <a:lstStyle>
            <a:lvl1pPr>
              <a:defRPr lang="de-DE" sz="3200" b="1" kern="1200" dirty="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1D4F4D81-B375-B998-2E93-BC5938D26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7202" y="2275115"/>
            <a:ext cx="6090399" cy="381544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Click to edit Master text styles</a:t>
            </a:r>
          </a:p>
          <a:p>
            <a:pPr lvl="1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Second level</a:t>
            </a:r>
          </a:p>
          <a:p>
            <a:pPr lvl="2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Third level</a:t>
            </a:r>
          </a:p>
          <a:p>
            <a:pPr lvl="3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Fourth level</a:t>
            </a:r>
          </a:p>
          <a:p>
            <a:pPr lvl="4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Fifth level</a:t>
            </a:r>
            <a:endParaRPr lang="de-DE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B6962F7-5403-C068-65C8-BE3A2DBF954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9DF8F33-BE7C-1D1C-B7F4-BA6C55700C0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6154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EC969487-C1C1-CAFC-1064-0E2DCB2E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8" y="652907"/>
            <a:ext cx="11442184" cy="886397"/>
          </a:xfrm>
        </p:spPr>
        <p:txBody>
          <a:bodyPr anchor="b"/>
          <a:lstStyle>
            <a:lvl1pPr>
              <a:defRPr lang="de-DE" sz="3200" b="1" kern="1200" dirty="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50F078D-D273-1DE9-3C18-58105A390A3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ECC7974-DC4E-E468-C8B8-CABB042AAE54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746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8">
            <a:extLst>
              <a:ext uri="{FF2B5EF4-FFF2-40B4-BE49-F238E27FC236}">
                <a16:creationId xmlns:a16="http://schemas.microsoft.com/office/drawing/2014/main" id="{AD47984E-924A-61F9-35B0-3DC0B90D96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3118" y="2275115"/>
            <a:ext cx="11442184" cy="381544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Click to edit Master text styles</a:t>
            </a:r>
          </a:p>
          <a:p>
            <a:pPr lvl="1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Second level</a:t>
            </a:r>
          </a:p>
          <a:p>
            <a:pPr lvl="2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Third level</a:t>
            </a:r>
          </a:p>
          <a:p>
            <a:pPr lvl="3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Fourth level</a:t>
            </a:r>
          </a:p>
          <a:p>
            <a:pPr lvl="4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/>
              <a:t>Fifth level</a:t>
            </a:r>
            <a:endParaRPr lang="de-DE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2FE686A-201C-DD5C-96DB-CC818D1E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8" y="652907"/>
            <a:ext cx="11442184" cy="886397"/>
          </a:xfrm>
        </p:spPr>
        <p:txBody>
          <a:bodyPr anchor="b"/>
          <a:lstStyle>
            <a:lvl1pPr>
              <a:defRPr lang="de-DE" sz="3200" b="1" kern="1200" dirty="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DF5A94A-7FA4-3DF7-9473-7ED8090722E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F488FFB-F918-EFE8-D364-A1AB2403CC85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846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950F078D-D273-1DE9-3C18-58105A390A3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ECC7974-DC4E-E468-C8B8-CABB042AAE54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2" name="Textplatzhalter 33">
            <a:extLst>
              <a:ext uri="{FF2B5EF4-FFF2-40B4-BE49-F238E27FC236}">
                <a16:creationId xmlns:a16="http://schemas.microsoft.com/office/drawing/2014/main" id="{1268F3FC-523C-BEF1-B3F9-7D81DB8456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244682"/>
          </a:xfrm>
        </p:spPr>
        <p:txBody>
          <a:bodyPr wrap="square" lIns="0" r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27B886AF-7CF6-8D92-4401-15A4056A8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0491622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</p:spTree>
    <p:extLst>
      <p:ext uri="{BB962C8B-B14F-4D97-AF65-F5344CB8AC3E}">
        <p14:creationId xmlns:p14="http://schemas.microsoft.com/office/powerpoint/2010/main" val="731897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Text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950F078D-D273-1DE9-3C18-58105A390A3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ECC7974-DC4E-E468-C8B8-CABB042AAE54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2" name="Textplatzhalter 33">
            <a:extLst>
              <a:ext uri="{FF2B5EF4-FFF2-40B4-BE49-F238E27FC236}">
                <a16:creationId xmlns:a16="http://schemas.microsoft.com/office/drawing/2014/main" id="{1268F3FC-523C-BEF1-B3F9-7D81DB8456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244682"/>
          </a:xfrm>
        </p:spPr>
        <p:txBody>
          <a:bodyPr wrap="square" lIns="0" r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27B886AF-7CF6-8D92-4401-15A4056A8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0491622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02C1D-3197-1FFF-5D62-4E511DA60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350" y="1326591"/>
            <a:ext cx="11183938" cy="47646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546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2 Subs D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3">
            <a:extLst>
              <a:ext uri="{FF2B5EF4-FFF2-40B4-BE49-F238E27FC236}">
                <a16:creationId xmlns:a16="http://schemas.microsoft.com/office/drawing/2014/main" id="{28FB2C9C-2C3B-9632-EB8E-29B1CDC08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152349"/>
          </a:xfr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F301A2-7FA0-F8D2-B9F4-E777E3240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1282136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D4AE6CF-10FD-D347-F41E-6398FA695D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0" y="2011153"/>
            <a:ext cx="7697107" cy="134991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4D32FB2-9B4A-D610-00E3-73A5206107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350" y="1717296"/>
            <a:ext cx="7697151" cy="29385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/>
            </a:lvl1pPr>
          </a:lstStyle>
          <a:p>
            <a:pPr lvl="0"/>
            <a:r>
              <a:rPr lang="de-DE"/>
              <a:t>Subheadline 16pt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030626-5EDE-B3C4-F5F6-FD5F82C8A9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350" y="3901802"/>
            <a:ext cx="7697107" cy="139645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FF68626-D22E-E1F3-A23E-C68FDD64A7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350" y="3607944"/>
            <a:ext cx="7697151" cy="29385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/>
            </a:lvl1pPr>
          </a:lstStyle>
          <a:p>
            <a:pPr lvl="0"/>
            <a:r>
              <a:rPr lang="de-DE"/>
              <a:t>Subheadline 16pt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613073-94E6-DC3F-95A3-736CF2CE465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11DE7CF-B973-F696-876F-03A0D1418DF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grpSp>
        <p:nvGrpSpPr>
          <p:cNvPr id="10" name="Graphic 6">
            <a:extLst>
              <a:ext uri="{FF2B5EF4-FFF2-40B4-BE49-F238E27FC236}">
                <a16:creationId xmlns:a16="http://schemas.microsoft.com/office/drawing/2014/main" id="{1AFF7B48-78CE-2A01-D363-9EA2BAD1EED0}"/>
              </a:ext>
            </a:extLst>
          </p:cNvPr>
          <p:cNvGrpSpPr/>
          <p:nvPr/>
        </p:nvGrpSpPr>
        <p:grpSpPr>
          <a:xfrm>
            <a:off x="8762878" y="1587486"/>
            <a:ext cx="3422669" cy="3422669"/>
            <a:chOff x="8762878" y="1587486"/>
            <a:chExt cx="3422669" cy="342266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2257DE-A95A-9317-5AD7-B85AB6CBD8DB}"/>
                </a:ext>
              </a:extLst>
            </p:cNvPr>
            <p:cNvSpPr/>
            <p:nvPr/>
          </p:nvSpPr>
          <p:spPr>
            <a:xfrm>
              <a:off x="8762878" y="2956792"/>
              <a:ext cx="1368910" cy="684456"/>
            </a:xfrm>
            <a:custGeom>
              <a:avLst/>
              <a:gdLst>
                <a:gd name="connsiteX0" fmla="*/ 683800 w 1368910"/>
                <a:gd name="connsiteY0" fmla="*/ -649 h 684456"/>
                <a:gd name="connsiteX1" fmla="*/ 1368255 w 1368910"/>
                <a:gd name="connsiteY1" fmla="*/ 683807 h 684456"/>
                <a:gd name="connsiteX2" fmla="*/ -655 w 1368910"/>
                <a:gd name="connsiteY2" fmla="*/ 683807 h 684456"/>
                <a:gd name="connsiteX3" fmla="*/ 683800 w 1368910"/>
                <a:gd name="connsiteY3" fmla="*/ -64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800" y="-649"/>
                  </a:moveTo>
                  <a:lnTo>
                    <a:pt x="1368255" y="683807"/>
                  </a:lnTo>
                  <a:lnTo>
                    <a:pt x="-655" y="683807"/>
                  </a:lnTo>
                  <a:lnTo>
                    <a:pt x="683800" y="-64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326831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78D604-7CC8-B1BF-FC2D-F852AFFC3548}"/>
                </a:ext>
              </a:extLst>
            </p:cNvPr>
            <p:cNvSpPr/>
            <p:nvPr/>
          </p:nvSpPr>
          <p:spPr>
            <a:xfrm>
              <a:off x="8762878" y="2272336"/>
              <a:ext cx="1368910" cy="684456"/>
            </a:xfrm>
            <a:custGeom>
              <a:avLst/>
              <a:gdLst>
                <a:gd name="connsiteX0" fmla="*/ 683800 w 1368910"/>
                <a:gd name="connsiteY0" fmla="*/ -749 h 684456"/>
                <a:gd name="connsiteX1" fmla="*/ 1368255 w 1368910"/>
                <a:gd name="connsiteY1" fmla="*/ 683707 h 684456"/>
                <a:gd name="connsiteX2" fmla="*/ -655 w 1368910"/>
                <a:gd name="connsiteY2" fmla="*/ 683707 h 684456"/>
                <a:gd name="connsiteX3" fmla="*/ 683800 w 1368910"/>
                <a:gd name="connsiteY3" fmla="*/ -74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800" y="-749"/>
                  </a:moveTo>
                  <a:lnTo>
                    <a:pt x="1368255" y="683707"/>
                  </a:lnTo>
                  <a:lnTo>
                    <a:pt x="-655" y="683707"/>
                  </a:lnTo>
                  <a:lnTo>
                    <a:pt x="683800" y="-74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326831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2D2D6D-3FE7-74F2-6373-851449714995}"/>
                </a:ext>
              </a:extLst>
            </p:cNvPr>
            <p:cNvSpPr/>
            <p:nvPr/>
          </p:nvSpPr>
          <p:spPr>
            <a:xfrm rot="5400000">
              <a:off x="9789557" y="3983473"/>
              <a:ext cx="1368910" cy="684456"/>
            </a:xfrm>
            <a:custGeom>
              <a:avLst/>
              <a:gdLst>
                <a:gd name="connsiteX0" fmla="*/ 683950 w 1368910"/>
                <a:gd name="connsiteY0" fmla="*/ -499 h 684456"/>
                <a:gd name="connsiteX1" fmla="*/ 1368405 w 1368910"/>
                <a:gd name="connsiteY1" fmla="*/ 683957 h 684456"/>
                <a:gd name="connsiteX2" fmla="*/ -506 w 1368910"/>
                <a:gd name="connsiteY2" fmla="*/ 683957 h 684456"/>
                <a:gd name="connsiteX3" fmla="*/ 6839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950" y="-499"/>
                  </a:moveTo>
                  <a:lnTo>
                    <a:pt x="1368405" y="683957"/>
                  </a:lnTo>
                  <a:lnTo>
                    <a:pt x="-506" y="683957"/>
                  </a:lnTo>
                  <a:lnTo>
                    <a:pt x="6839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7EE7E3-26D2-218D-4EDE-DDB041FAE5F8}"/>
                </a:ext>
              </a:extLst>
            </p:cNvPr>
            <p:cNvSpPr/>
            <p:nvPr/>
          </p:nvSpPr>
          <p:spPr>
            <a:xfrm rot="5400000">
              <a:off x="10474013" y="3983473"/>
              <a:ext cx="1368910" cy="684456"/>
            </a:xfrm>
            <a:custGeom>
              <a:avLst/>
              <a:gdLst>
                <a:gd name="connsiteX0" fmla="*/ 684050 w 1368910"/>
                <a:gd name="connsiteY0" fmla="*/ -499 h 684456"/>
                <a:gd name="connsiteX1" fmla="*/ 1368505 w 1368910"/>
                <a:gd name="connsiteY1" fmla="*/ 683957 h 684456"/>
                <a:gd name="connsiteX2" fmla="*/ -406 w 1368910"/>
                <a:gd name="connsiteY2" fmla="*/ 683957 h 684456"/>
                <a:gd name="connsiteX3" fmla="*/ 6840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4050" y="-499"/>
                  </a:moveTo>
                  <a:lnTo>
                    <a:pt x="1368505" y="683957"/>
                  </a:lnTo>
                  <a:lnTo>
                    <a:pt x="-406" y="683957"/>
                  </a:lnTo>
                  <a:lnTo>
                    <a:pt x="6840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6A7601-ECF6-CAC9-9FE5-27BB10FA479F}"/>
                </a:ext>
              </a:extLst>
            </p:cNvPr>
            <p:cNvSpPr/>
            <p:nvPr/>
          </p:nvSpPr>
          <p:spPr>
            <a:xfrm rot="5400000">
              <a:off x="11158468" y="3983473"/>
              <a:ext cx="1368910" cy="684456"/>
            </a:xfrm>
            <a:custGeom>
              <a:avLst/>
              <a:gdLst>
                <a:gd name="connsiteX0" fmla="*/ 684150 w 1368910"/>
                <a:gd name="connsiteY0" fmla="*/ -499 h 684456"/>
                <a:gd name="connsiteX1" fmla="*/ 1368605 w 1368910"/>
                <a:gd name="connsiteY1" fmla="*/ 683957 h 684456"/>
                <a:gd name="connsiteX2" fmla="*/ -306 w 1368910"/>
                <a:gd name="connsiteY2" fmla="*/ 683957 h 684456"/>
                <a:gd name="connsiteX3" fmla="*/ 6841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4150" y="-499"/>
                  </a:moveTo>
                  <a:lnTo>
                    <a:pt x="1368605" y="683957"/>
                  </a:lnTo>
                  <a:lnTo>
                    <a:pt x="-306" y="683957"/>
                  </a:lnTo>
                  <a:lnTo>
                    <a:pt x="6841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314B1AD-1D17-88A2-2E15-C5BE76559C03}"/>
                </a:ext>
              </a:extLst>
            </p:cNvPr>
            <p:cNvSpPr/>
            <p:nvPr/>
          </p:nvSpPr>
          <p:spPr>
            <a:xfrm rot="-8100000">
              <a:off x="9818415" y="3227898"/>
              <a:ext cx="968503" cy="484252"/>
            </a:xfrm>
            <a:custGeom>
              <a:avLst/>
              <a:gdLst>
                <a:gd name="connsiteX0" fmla="*/ 483721 w 968503"/>
                <a:gd name="connsiteY0" fmla="*/ -624 h 484252"/>
                <a:gd name="connsiteX1" fmla="*/ 967973 w 968503"/>
                <a:gd name="connsiteY1" fmla="*/ 483628 h 484252"/>
                <a:gd name="connsiteX2" fmla="*/ -531 w 968503"/>
                <a:gd name="connsiteY2" fmla="*/ 483628 h 484252"/>
                <a:gd name="connsiteX3" fmla="*/ 4837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721" y="-624"/>
                  </a:moveTo>
                  <a:lnTo>
                    <a:pt x="967973" y="483628"/>
                  </a:lnTo>
                  <a:lnTo>
                    <a:pt x="-531" y="483628"/>
                  </a:lnTo>
                  <a:lnTo>
                    <a:pt x="4837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E951C9-7F1A-0BED-2F85-1BCEAEC2885E}"/>
                </a:ext>
              </a:extLst>
            </p:cNvPr>
            <p:cNvSpPr/>
            <p:nvPr/>
          </p:nvSpPr>
          <p:spPr>
            <a:xfrm rot="-8100000">
              <a:off x="11187669" y="3227898"/>
              <a:ext cx="968503" cy="484252"/>
            </a:xfrm>
            <a:custGeom>
              <a:avLst/>
              <a:gdLst>
                <a:gd name="connsiteX0" fmla="*/ 483921 w 968503"/>
                <a:gd name="connsiteY0" fmla="*/ -624 h 484252"/>
                <a:gd name="connsiteX1" fmla="*/ 968173 w 968503"/>
                <a:gd name="connsiteY1" fmla="*/ 483628 h 484252"/>
                <a:gd name="connsiteX2" fmla="*/ -330 w 968503"/>
                <a:gd name="connsiteY2" fmla="*/ 483628 h 484252"/>
                <a:gd name="connsiteX3" fmla="*/ 4839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624"/>
                  </a:moveTo>
                  <a:lnTo>
                    <a:pt x="968173" y="483628"/>
                  </a:lnTo>
                  <a:lnTo>
                    <a:pt x="-330" y="483628"/>
                  </a:lnTo>
                  <a:lnTo>
                    <a:pt x="4839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163AE73-C2A8-9FD4-1D43-F3EFFB54F713}"/>
                </a:ext>
              </a:extLst>
            </p:cNvPr>
            <p:cNvSpPr/>
            <p:nvPr/>
          </p:nvSpPr>
          <p:spPr>
            <a:xfrm rot="-8100000">
              <a:off x="10503213" y="3227898"/>
              <a:ext cx="968503" cy="484252"/>
            </a:xfrm>
            <a:custGeom>
              <a:avLst/>
              <a:gdLst>
                <a:gd name="connsiteX0" fmla="*/ 483821 w 968503"/>
                <a:gd name="connsiteY0" fmla="*/ -624 h 484252"/>
                <a:gd name="connsiteX1" fmla="*/ 968073 w 968503"/>
                <a:gd name="connsiteY1" fmla="*/ 483628 h 484252"/>
                <a:gd name="connsiteX2" fmla="*/ -430 w 968503"/>
                <a:gd name="connsiteY2" fmla="*/ 483628 h 484252"/>
                <a:gd name="connsiteX3" fmla="*/ 4838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624"/>
                  </a:moveTo>
                  <a:lnTo>
                    <a:pt x="968073" y="483628"/>
                  </a:lnTo>
                  <a:lnTo>
                    <a:pt x="-430" y="483628"/>
                  </a:lnTo>
                  <a:lnTo>
                    <a:pt x="4838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0E6FC9-FA2D-B3E0-0230-0CAABBB06F05}"/>
                </a:ext>
              </a:extLst>
            </p:cNvPr>
            <p:cNvSpPr/>
            <p:nvPr/>
          </p:nvSpPr>
          <p:spPr>
            <a:xfrm rot="-8100000">
              <a:off x="9818415" y="2543374"/>
              <a:ext cx="968503" cy="484252"/>
            </a:xfrm>
            <a:custGeom>
              <a:avLst/>
              <a:gdLst>
                <a:gd name="connsiteX0" fmla="*/ 483721 w 968503"/>
                <a:gd name="connsiteY0" fmla="*/ -724 h 484252"/>
                <a:gd name="connsiteX1" fmla="*/ 967973 w 968503"/>
                <a:gd name="connsiteY1" fmla="*/ 483528 h 484252"/>
                <a:gd name="connsiteX2" fmla="*/ -531 w 968503"/>
                <a:gd name="connsiteY2" fmla="*/ 483528 h 484252"/>
                <a:gd name="connsiteX3" fmla="*/ 4837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721" y="-724"/>
                  </a:moveTo>
                  <a:lnTo>
                    <a:pt x="967973" y="483528"/>
                  </a:lnTo>
                  <a:lnTo>
                    <a:pt x="-531" y="483528"/>
                  </a:lnTo>
                  <a:lnTo>
                    <a:pt x="4837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014F0FE-4B15-27F2-14A1-B3ABD5DD5D79}"/>
                </a:ext>
              </a:extLst>
            </p:cNvPr>
            <p:cNvSpPr/>
            <p:nvPr/>
          </p:nvSpPr>
          <p:spPr>
            <a:xfrm rot="-8100000">
              <a:off x="11187669" y="2543374"/>
              <a:ext cx="968503" cy="484252"/>
            </a:xfrm>
            <a:custGeom>
              <a:avLst/>
              <a:gdLst>
                <a:gd name="connsiteX0" fmla="*/ 483921 w 968503"/>
                <a:gd name="connsiteY0" fmla="*/ -724 h 484252"/>
                <a:gd name="connsiteX1" fmla="*/ 968173 w 968503"/>
                <a:gd name="connsiteY1" fmla="*/ 483528 h 484252"/>
                <a:gd name="connsiteX2" fmla="*/ -330 w 968503"/>
                <a:gd name="connsiteY2" fmla="*/ 483528 h 484252"/>
                <a:gd name="connsiteX3" fmla="*/ 4839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724"/>
                  </a:moveTo>
                  <a:lnTo>
                    <a:pt x="968173" y="483528"/>
                  </a:lnTo>
                  <a:lnTo>
                    <a:pt x="-330" y="483528"/>
                  </a:lnTo>
                  <a:lnTo>
                    <a:pt x="4839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2700E3-984B-6092-5CBE-3C3600EE181E}"/>
                </a:ext>
              </a:extLst>
            </p:cNvPr>
            <p:cNvSpPr/>
            <p:nvPr/>
          </p:nvSpPr>
          <p:spPr>
            <a:xfrm rot="-8100000">
              <a:off x="10503213" y="2543374"/>
              <a:ext cx="968503" cy="484252"/>
            </a:xfrm>
            <a:custGeom>
              <a:avLst/>
              <a:gdLst>
                <a:gd name="connsiteX0" fmla="*/ 483821 w 968503"/>
                <a:gd name="connsiteY0" fmla="*/ -724 h 484252"/>
                <a:gd name="connsiteX1" fmla="*/ 968073 w 968503"/>
                <a:gd name="connsiteY1" fmla="*/ 483528 h 484252"/>
                <a:gd name="connsiteX2" fmla="*/ -430 w 968503"/>
                <a:gd name="connsiteY2" fmla="*/ 483528 h 484252"/>
                <a:gd name="connsiteX3" fmla="*/ 4838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724"/>
                  </a:moveTo>
                  <a:lnTo>
                    <a:pt x="968073" y="483528"/>
                  </a:lnTo>
                  <a:lnTo>
                    <a:pt x="-430" y="483528"/>
                  </a:lnTo>
                  <a:lnTo>
                    <a:pt x="4838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862FDF5-F4AF-14AD-5C66-E5966D767681}"/>
                </a:ext>
              </a:extLst>
            </p:cNvPr>
            <p:cNvSpPr/>
            <p:nvPr/>
          </p:nvSpPr>
          <p:spPr>
            <a:xfrm rot="-8100000">
              <a:off x="11187669" y="1858987"/>
              <a:ext cx="968503" cy="484252"/>
            </a:xfrm>
            <a:custGeom>
              <a:avLst/>
              <a:gdLst>
                <a:gd name="connsiteX0" fmla="*/ 483921 w 968503"/>
                <a:gd name="connsiteY0" fmla="*/ -824 h 484252"/>
                <a:gd name="connsiteX1" fmla="*/ 968173 w 968503"/>
                <a:gd name="connsiteY1" fmla="*/ 483428 h 484252"/>
                <a:gd name="connsiteX2" fmla="*/ -330 w 968503"/>
                <a:gd name="connsiteY2" fmla="*/ 483428 h 484252"/>
                <a:gd name="connsiteX3" fmla="*/ 483921 w 968503"/>
                <a:gd name="connsiteY3" fmla="*/ -8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824"/>
                  </a:moveTo>
                  <a:lnTo>
                    <a:pt x="968173" y="483428"/>
                  </a:lnTo>
                  <a:lnTo>
                    <a:pt x="-330" y="483428"/>
                  </a:lnTo>
                  <a:lnTo>
                    <a:pt x="483921" y="-8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23CDA3D-0C6E-5AF2-EEFB-ABF2C4D6FB52}"/>
                </a:ext>
              </a:extLst>
            </p:cNvPr>
            <p:cNvSpPr/>
            <p:nvPr/>
          </p:nvSpPr>
          <p:spPr>
            <a:xfrm rot="-8100000">
              <a:off x="10503213" y="1858987"/>
              <a:ext cx="968503" cy="484252"/>
            </a:xfrm>
            <a:custGeom>
              <a:avLst/>
              <a:gdLst>
                <a:gd name="connsiteX0" fmla="*/ 483821 w 968503"/>
                <a:gd name="connsiteY0" fmla="*/ -824 h 484252"/>
                <a:gd name="connsiteX1" fmla="*/ 968073 w 968503"/>
                <a:gd name="connsiteY1" fmla="*/ 483428 h 484252"/>
                <a:gd name="connsiteX2" fmla="*/ -430 w 968503"/>
                <a:gd name="connsiteY2" fmla="*/ 483428 h 484252"/>
                <a:gd name="connsiteX3" fmla="*/ 483821 w 968503"/>
                <a:gd name="connsiteY3" fmla="*/ -8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824"/>
                  </a:moveTo>
                  <a:lnTo>
                    <a:pt x="968073" y="483428"/>
                  </a:lnTo>
                  <a:lnTo>
                    <a:pt x="-430" y="483428"/>
                  </a:lnTo>
                  <a:lnTo>
                    <a:pt x="483821" y="-8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824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35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Qorix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6ED5EA-477E-12F8-1B54-8B2CC917B854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10600" y="2955066"/>
            <a:ext cx="3970800" cy="95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95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2 Subs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3">
            <a:extLst>
              <a:ext uri="{FF2B5EF4-FFF2-40B4-BE49-F238E27FC236}">
                <a16:creationId xmlns:a16="http://schemas.microsoft.com/office/drawing/2014/main" id="{28FB2C9C-2C3B-9632-EB8E-29B1CDC08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152349"/>
          </a:xfr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F301A2-7FA0-F8D2-B9F4-E777E3240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1282136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D4AE6CF-10FD-D347-F41E-6398FA695D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0" y="2011153"/>
            <a:ext cx="7697107" cy="134991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4D32FB2-9B4A-D610-00E3-73A5206107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350" y="1717296"/>
            <a:ext cx="7697151" cy="29385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/>
            </a:lvl1pPr>
          </a:lstStyle>
          <a:p>
            <a:pPr lvl="0"/>
            <a:r>
              <a:rPr lang="de-DE"/>
              <a:t>Subheadline 16pt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030626-5EDE-B3C4-F5F6-FD5F82C8A9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350" y="3901802"/>
            <a:ext cx="7697107" cy="139645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FF68626-D22E-E1F3-A23E-C68FDD64A7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350" y="3607944"/>
            <a:ext cx="7697151" cy="29385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/>
            </a:lvl1pPr>
          </a:lstStyle>
          <a:p>
            <a:pPr lvl="0"/>
            <a:r>
              <a:rPr lang="de-DE"/>
              <a:t>Subheadline 16pt</a:t>
            </a:r>
          </a:p>
        </p:txBody>
      </p:sp>
      <p:sp>
        <p:nvSpPr>
          <p:cNvPr id="15" name="Bildplatzhalter 16">
            <a:extLst>
              <a:ext uri="{FF2B5EF4-FFF2-40B4-BE49-F238E27FC236}">
                <a16:creationId xmlns:a16="http://schemas.microsoft.com/office/drawing/2014/main" id="{72114092-2169-AB62-559D-CE323A566F7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41656" y="1122319"/>
            <a:ext cx="3381830" cy="224787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" name="Bildplatzhalter 16">
            <a:extLst>
              <a:ext uri="{FF2B5EF4-FFF2-40B4-BE49-F238E27FC236}">
                <a16:creationId xmlns:a16="http://schemas.microsoft.com/office/drawing/2014/main" id="{2CC2293E-ADB8-8A55-DD48-9D1706ECAB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41656" y="3607944"/>
            <a:ext cx="3381830" cy="224787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613073-94E6-DC3F-95A3-736CF2CE465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11DE7CF-B973-F696-876F-03A0D1418DF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231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35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3 Subs D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3">
            <a:extLst>
              <a:ext uri="{FF2B5EF4-FFF2-40B4-BE49-F238E27FC236}">
                <a16:creationId xmlns:a16="http://schemas.microsoft.com/office/drawing/2014/main" id="{28FB2C9C-2C3B-9632-EB8E-29B1CDC08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152349"/>
          </a:xfr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F301A2-7FA0-F8D2-B9F4-E777E3240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1282136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D4AE6CF-10FD-D347-F41E-6398FA695D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0" y="1411457"/>
            <a:ext cx="7697107" cy="134991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4D32FB2-9B4A-D610-00E3-73A5206107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350" y="1117600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030626-5EDE-B3C4-F5F6-FD5F82C8A9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350" y="3227586"/>
            <a:ext cx="7697107" cy="139645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FF68626-D22E-E1F3-A23E-C68FDD64A7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350" y="2933728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C5CC25E9-6E04-75D8-D5CB-18619071E6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" y="5014714"/>
            <a:ext cx="7697107" cy="135043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endParaRPr lang="de-DE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E6694EA9-A243-7EF0-5056-FFA9FBD176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50" y="4720857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613073-94E6-DC3F-95A3-736CF2CE465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11DE7CF-B973-F696-876F-03A0D1418DF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grpSp>
        <p:nvGrpSpPr>
          <p:cNvPr id="18" name="Graphic 16">
            <a:extLst>
              <a:ext uri="{FF2B5EF4-FFF2-40B4-BE49-F238E27FC236}">
                <a16:creationId xmlns:a16="http://schemas.microsoft.com/office/drawing/2014/main" id="{99F34FC7-743C-C5ED-7B0D-AA182672133B}"/>
              </a:ext>
            </a:extLst>
          </p:cNvPr>
          <p:cNvGrpSpPr/>
          <p:nvPr/>
        </p:nvGrpSpPr>
        <p:grpSpPr>
          <a:xfrm>
            <a:off x="8762878" y="1587486"/>
            <a:ext cx="3422669" cy="3422669"/>
            <a:chOff x="8762878" y="1587486"/>
            <a:chExt cx="3422669" cy="342266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EEDDD51-8B43-8B06-177C-98B2BE8E7A5E}"/>
                </a:ext>
              </a:extLst>
            </p:cNvPr>
            <p:cNvSpPr/>
            <p:nvPr/>
          </p:nvSpPr>
          <p:spPr>
            <a:xfrm>
              <a:off x="8762878" y="2956792"/>
              <a:ext cx="1368910" cy="684456"/>
            </a:xfrm>
            <a:custGeom>
              <a:avLst/>
              <a:gdLst>
                <a:gd name="connsiteX0" fmla="*/ 683800 w 1368910"/>
                <a:gd name="connsiteY0" fmla="*/ -649 h 684456"/>
                <a:gd name="connsiteX1" fmla="*/ 1368255 w 1368910"/>
                <a:gd name="connsiteY1" fmla="*/ 683807 h 684456"/>
                <a:gd name="connsiteX2" fmla="*/ -655 w 1368910"/>
                <a:gd name="connsiteY2" fmla="*/ 683807 h 684456"/>
                <a:gd name="connsiteX3" fmla="*/ 683800 w 1368910"/>
                <a:gd name="connsiteY3" fmla="*/ -64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800" y="-649"/>
                  </a:moveTo>
                  <a:lnTo>
                    <a:pt x="1368255" y="683807"/>
                  </a:lnTo>
                  <a:lnTo>
                    <a:pt x="-655" y="683807"/>
                  </a:lnTo>
                  <a:lnTo>
                    <a:pt x="683800" y="-64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326831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8E3E70-EDE1-FDEB-0A69-F5B733ECD5F3}"/>
                </a:ext>
              </a:extLst>
            </p:cNvPr>
            <p:cNvSpPr/>
            <p:nvPr/>
          </p:nvSpPr>
          <p:spPr>
            <a:xfrm>
              <a:off x="8762878" y="2272336"/>
              <a:ext cx="1368910" cy="684456"/>
            </a:xfrm>
            <a:custGeom>
              <a:avLst/>
              <a:gdLst>
                <a:gd name="connsiteX0" fmla="*/ 683800 w 1368910"/>
                <a:gd name="connsiteY0" fmla="*/ -749 h 684456"/>
                <a:gd name="connsiteX1" fmla="*/ 1368255 w 1368910"/>
                <a:gd name="connsiteY1" fmla="*/ 683707 h 684456"/>
                <a:gd name="connsiteX2" fmla="*/ -655 w 1368910"/>
                <a:gd name="connsiteY2" fmla="*/ 683707 h 684456"/>
                <a:gd name="connsiteX3" fmla="*/ 683800 w 1368910"/>
                <a:gd name="connsiteY3" fmla="*/ -74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800" y="-749"/>
                  </a:moveTo>
                  <a:lnTo>
                    <a:pt x="1368255" y="683707"/>
                  </a:lnTo>
                  <a:lnTo>
                    <a:pt x="-655" y="683707"/>
                  </a:lnTo>
                  <a:lnTo>
                    <a:pt x="683800" y="-74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326831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4AA3F1-C241-5258-FB5D-C2583A51308B}"/>
                </a:ext>
              </a:extLst>
            </p:cNvPr>
            <p:cNvSpPr/>
            <p:nvPr/>
          </p:nvSpPr>
          <p:spPr>
            <a:xfrm rot="5400000">
              <a:off x="9789557" y="3983473"/>
              <a:ext cx="1368910" cy="684456"/>
            </a:xfrm>
            <a:custGeom>
              <a:avLst/>
              <a:gdLst>
                <a:gd name="connsiteX0" fmla="*/ 683950 w 1368910"/>
                <a:gd name="connsiteY0" fmla="*/ -499 h 684456"/>
                <a:gd name="connsiteX1" fmla="*/ 1368405 w 1368910"/>
                <a:gd name="connsiteY1" fmla="*/ 683957 h 684456"/>
                <a:gd name="connsiteX2" fmla="*/ -506 w 1368910"/>
                <a:gd name="connsiteY2" fmla="*/ 683957 h 684456"/>
                <a:gd name="connsiteX3" fmla="*/ 6839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3950" y="-499"/>
                  </a:moveTo>
                  <a:lnTo>
                    <a:pt x="1368405" y="683957"/>
                  </a:lnTo>
                  <a:lnTo>
                    <a:pt x="-506" y="683957"/>
                  </a:lnTo>
                  <a:lnTo>
                    <a:pt x="6839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209ACF4-43F9-5BCE-00C9-5856E9911831}"/>
                </a:ext>
              </a:extLst>
            </p:cNvPr>
            <p:cNvSpPr/>
            <p:nvPr/>
          </p:nvSpPr>
          <p:spPr>
            <a:xfrm rot="5400000">
              <a:off x="10474013" y="3983473"/>
              <a:ext cx="1368910" cy="684456"/>
            </a:xfrm>
            <a:custGeom>
              <a:avLst/>
              <a:gdLst>
                <a:gd name="connsiteX0" fmla="*/ 684050 w 1368910"/>
                <a:gd name="connsiteY0" fmla="*/ -499 h 684456"/>
                <a:gd name="connsiteX1" fmla="*/ 1368505 w 1368910"/>
                <a:gd name="connsiteY1" fmla="*/ 683957 h 684456"/>
                <a:gd name="connsiteX2" fmla="*/ -406 w 1368910"/>
                <a:gd name="connsiteY2" fmla="*/ 683957 h 684456"/>
                <a:gd name="connsiteX3" fmla="*/ 6840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4050" y="-499"/>
                  </a:moveTo>
                  <a:lnTo>
                    <a:pt x="1368505" y="683957"/>
                  </a:lnTo>
                  <a:lnTo>
                    <a:pt x="-406" y="683957"/>
                  </a:lnTo>
                  <a:lnTo>
                    <a:pt x="6840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C4898DB-6FE3-173B-EFB6-EE125616C8B2}"/>
                </a:ext>
              </a:extLst>
            </p:cNvPr>
            <p:cNvSpPr/>
            <p:nvPr/>
          </p:nvSpPr>
          <p:spPr>
            <a:xfrm rot="5400000">
              <a:off x="11158468" y="3983473"/>
              <a:ext cx="1368910" cy="684456"/>
            </a:xfrm>
            <a:custGeom>
              <a:avLst/>
              <a:gdLst>
                <a:gd name="connsiteX0" fmla="*/ 684150 w 1368910"/>
                <a:gd name="connsiteY0" fmla="*/ -499 h 684456"/>
                <a:gd name="connsiteX1" fmla="*/ 1368605 w 1368910"/>
                <a:gd name="connsiteY1" fmla="*/ 683957 h 684456"/>
                <a:gd name="connsiteX2" fmla="*/ -306 w 1368910"/>
                <a:gd name="connsiteY2" fmla="*/ 683957 h 684456"/>
                <a:gd name="connsiteX3" fmla="*/ 684150 w 1368910"/>
                <a:gd name="connsiteY3" fmla="*/ -499 h 68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910" h="684456">
                  <a:moveTo>
                    <a:pt x="684150" y="-499"/>
                  </a:moveTo>
                  <a:lnTo>
                    <a:pt x="1368605" y="683957"/>
                  </a:lnTo>
                  <a:lnTo>
                    <a:pt x="-306" y="683957"/>
                  </a:lnTo>
                  <a:lnTo>
                    <a:pt x="684150" y="-499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8341001" scaled="1"/>
            </a:gradFill>
            <a:ln w="4121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C00847-A653-A2CC-C7BC-D8A99F0DA997}"/>
                </a:ext>
              </a:extLst>
            </p:cNvPr>
            <p:cNvSpPr/>
            <p:nvPr/>
          </p:nvSpPr>
          <p:spPr>
            <a:xfrm rot="-8100000">
              <a:off x="9818415" y="3227898"/>
              <a:ext cx="968503" cy="484252"/>
            </a:xfrm>
            <a:custGeom>
              <a:avLst/>
              <a:gdLst>
                <a:gd name="connsiteX0" fmla="*/ 483721 w 968503"/>
                <a:gd name="connsiteY0" fmla="*/ -624 h 484252"/>
                <a:gd name="connsiteX1" fmla="*/ 967973 w 968503"/>
                <a:gd name="connsiteY1" fmla="*/ 483628 h 484252"/>
                <a:gd name="connsiteX2" fmla="*/ -531 w 968503"/>
                <a:gd name="connsiteY2" fmla="*/ 483628 h 484252"/>
                <a:gd name="connsiteX3" fmla="*/ 4837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721" y="-624"/>
                  </a:moveTo>
                  <a:lnTo>
                    <a:pt x="967973" y="483628"/>
                  </a:lnTo>
                  <a:lnTo>
                    <a:pt x="-531" y="483628"/>
                  </a:lnTo>
                  <a:lnTo>
                    <a:pt x="4837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74E51E5-8A53-AE31-8085-E7E4E380A5A5}"/>
                </a:ext>
              </a:extLst>
            </p:cNvPr>
            <p:cNvSpPr/>
            <p:nvPr/>
          </p:nvSpPr>
          <p:spPr>
            <a:xfrm rot="-8100000">
              <a:off x="11187669" y="3227898"/>
              <a:ext cx="968503" cy="484252"/>
            </a:xfrm>
            <a:custGeom>
              <a:avLst/>
              <a:gdLst>
                <a:gd name="connsiteX0" fmla="*/ 483921 w 968503"/>
                <a:gd name="connsiteY0" fmla="*/ -624 h 484252"/>
                <a:gd name="connsiteX1" fmla="*/ 968173 w 968503"/>
                <a:gd name="connsiteY1" fmla="*/ 483628 h 484252"/>
                <a:gd name="connsiteX2" fmla="*/ -330 w 968503"/>
                <a:gd name="connsiteY2" fmla="*/ 483628 h 484252"/>
                <a:gd name="connsiteX3" fmla="*/ 4839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624"/>
                  </a:moveTo>
                  <a:lnTo>
                    <a:pt x="968173" y="483628"/>
                  </a:lnTo>
                  <a:lnTo>
                    <a:pt x="-330" y="483628"/>
                  </a:lnTo>
                  <a:lnTo>
                    <a:pt x="4839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96358C-229E-CE9E-8528-98365F4D1B29}"/>
                </a:ext>
              </a:extLst>
            </p:cNvPr>
            <p:cNvSpPr/>
            <p:nvPr/>
          </p:nvSpPr>
          <p:spPr>
            <a:xfrm rot="-8100000">
              <a:off x="10503213" y="3227898"/>
              <a:ext cx="968503" cy="484252"/>
            </a:xfrm>
            <a:custGeom>
              <a:avLst/>
              <a:gdLst>
                <a:gd name="connsiteX0" fmla="*/ 483821 w 968503"/>
                <a:gd name="connsiteY0" fmla="*/ -624 h 484252"/>
                <a:gd name="connsiteX1" fmla="*/ 968073 w 968503"/>
                <a:gd name="connsiteY1" fmla="*/ 483628 h 484252"/>
                <a:gd name="connsiteX2" fmla="*/ -430 w 968503"/>
                <a:gd name="connsiteY2" fmla="*/ 483628 h 484252"/>
                <a:gd name="connsiteX3" fmla="*/ 483821 w 968503"/>
                <a:gd name="connsiteY3" fmla="*/ -6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624"/>
                  </a:moveTo>
                  <a:lnTo>
                    <a:pt x="968073" y="483628"/>
                  </a:lnTo>
                  <a:lnTo>
                    <a:pt x="-430" y="483628"/>
                  </a:lnTo>
                  <a:lnTo>
                    <a:pt x="483821" y="-6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C5AD150-BA12-AC21-DE50-740AAD317CFD}"/>
                </a:ext>
              </a:extLst>
            </p:cNvPr>
            <p:cNvSpPr/>
            <p:nvPr/>
          </p:nvSpPr>
          <p:spPr>
            <a:xfrm rot="-8100000">
              <a:off x="9818415" y="2543374"/>
              <a:ext cx="968503" cy="484252"/>
            </a:xfrm>
            <a:custGeom>
              <a:avLst/>
              <a:gdLst>
                <a:gd name="connsiteX0" fmla="*/ 483721 w 968503"/>
                <a:gd name="connsiteY0" fmla="*/ -724 h 484252"/>
                <a:gd name="connsiteX1" fmla="*/ 967973 w 968503"/>
                <a:gd name="connsiteY1" fmla="*/ 483528 h 484252"/>
                <a:gd name="connsiteX2" fmla="*/ -531 w 968503"/>
                <a:gd name="connsiteY2" fmla="*/ 483528 h 484252"/>
                <a:gd name="connsiteX3" fmla="*/ 4837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721" y="-724"/>
                  </a:moveTo>
                  <a:lnTo>
                    <a:pt x="967973" y="483528"/>
                  </a:lnTo>
                  <a:lnTo>
                    <a:pt x="-531" y="483528"/>
                  </a:lnTo>
                  <a:lnTo>
                    <a:pt x="4837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F7075CD-B628-3D1C-AC12-3DBDA5AACF64}"/>
                </a:ext>
              </a:extLst>
            </p:cNvPr>
            <p:cNvSpPr/>
            <p:nvPr/>
          </p:nvSpPr>
          <p:spPr>
            <a:xfrm rot="-8100000">
              <a:off x="11187669" y="2543374"/>
              <a:ext cx="968503" cy="484252"/>
            </a:xfrm>
            <a:custGeom>
              <a:avLst/>
              <a:gdLst>
                <a:gd name="connsiteX0" fmla="*/ 483921 w 968503"/>
                <a:gd name="connsiteY0" fmla="*/ -724 h 484252"/>
                <a:gd name="connsiteX1" fmla="*/ 968173 w 968503"/>
                <a:gd name="connsiteY1" fmla="*/ 483528 h 484252"/>
                <a:gd name="connsiteX2" fmla="*/ -330 w 968503"/>
                <a:gd name="connsiteY2" fmla="*/ 483528 h 484252"/>
                <a:gd name="connsiteX3" fmla="*/ 4839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724"/>
                  </a:moveTo>
                  <a:lnTo>
                    <a:pt x="968173" y="483528"/>
                  </a:lnTo>
                  <a:lnTo>
                    <a:pt x="-330" y="483528"/>
                  </a:lnTo>
                  <a:lnTo>
                    <a:pt x="4839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CC3E641-A36C-5345-0587-4234FA461A73}"/>
                </a:ext>
              </a:extLst>
            </p:cNvPr>
            <p:cNvSpPr/>
            <p:nvPr/>
          </p:nvSpPr>
          <p:spPr>
            <a:xfrm rot="-8100000">
              <a:off x="10503213" y="2543374"/>
              <a:ext cx="968503" cy="484252"/>
            </a:xfrm>
            <a:custGeom>
              <a:avLst/>
              <a:gdLst>
                <a:gd name="connsiteX0" fmla="*/ 483821 w 968503"/>
                <a:gd name="connsiteY0" fmla="*/ -724 h 484252"/>
                <a:gd name="connsiteX1" fmla="*/ 968073 w 968503"/>
                <a:gd name="connsiteY1" fmla="*/ 483528 h 484252"/>
                <a:gd name="connsiteX2" fmla="*/ -430 w 968503"/>
                <a:gd name="connsiteY2" fmla="*/ 483528 h 484252"/>
                <a:gd name="connsiteX3" fmla="*/ 483821 w 968503"/>
                <a:gd name="connsiteY3" fmla="*/ -7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724"/>
                  </a:moveTo>
                  <a:lnTo>
                    <a:pt x="968073" y="483528"/>
                  </a:lnTo>
                  <a:lnTo>
                    <a:pt x="-430" y="483528"/>
                  </a:lnTo>
                  <a:lnTo>
                    <a:pt x="483821" y="-7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38021AA-A19F-9F73-5132-9BAE57559CD4}"/>
                </a:ext>
              </a:extLst>
            </p:cNvPr>
            <p:cNvSpPr/>
            <p:nvPr/>
          </p:nvSpPr>
          <p:spPr>
            <a:xfrm rot="-8100000">
              <a:off x="11187669" y="1858987"/>
              <a:ext cx="968503" cy="484252"/>
            </a:xfrm>
            <a:custGeom>
              <a:avLst/>
              <a:gdLst>
                <a:gd name="connsiteX0" fmla="*/ 483921 w 968503"/>
                <a:gd name="connsiteY0" fmla="*/ -824 h 484252"/>
                <a:gd name="connsiteX1" fmla="*/ 968173 w 968503"/>
                <a:gd name="connsiteY1" fmla="*/ 483428 h 484252"/>
                <a:gd name="connsiteX2" fmla="*/ -330 w 968503"/>
                <a:gd name="connsiteY2" fmla="*/ 483428 h 484252"/>
                <a:gd name="connsiteX3" fmla="*/ 483921 w 968503"/>
                <a:gd name="connsiteY3" fmla="*/ -8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921" y="-824"/>
                  </a:moveTo>
                  <a:lnTo>
                    <a:pt x="968173" y="483428"/>
                  </a:lnTo>
                  <a:lnTo>
                    <a:pt x="-330" y="483428"/>
                  </a:lnTo>
                  <a:lnTo>
                    <a:pt x="483921" y="-8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395D95F-9B21-7FA1-B860-F1C4B712001A}"/>
                </a:ext>
              </a:extLst>
            </p:cNvPr>
            <p:cNvSpPr/>
            <p:nvPr/>
          </p:nvSpPr>
          <p:spPr>
            <a:xfrm rot="-8100000">
              <a:off x="10503213" y="1858987"/>
              <a:ext cx="968503" cy="484252"/>
            </a:xfrm>
            <a:custGeom>
              <a:avLst/>
              <a:gdLst>
                <a:gd name="connsiteX0" fmla="*/ 483821 w 968503"/>
                <a:gd name="connsiteY0" fmla="*/ -824 h 484252"/>
                <a:gd name="connsiteX1" fmla="*/ 968073 w 968503"/>
                <a:gd name="connsiteY1" fmla="*/ 483428 h 484252"/>
                <a:gd name="connsiteX2" fmla="*/ -430 w 968503"/>
                <a:gd name="connsiteY2" fmla="*/ 483428 h 484252"/>
                <a:gd name="connsiteX3" fmla="*/ 483821 w 968503"/>
                <a:gd name="connsiteY3" fmla="*/ -824 h 4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03" h="484252">
                  <a:moveTo>
                    <a:pt x="483821" y="-824"/>
                  </a:moveTo>
                  <a:lnTo>
                    <a:pt x="968073" y="483428"/>
                  </a:lnTo>
                  <a:lnTo>
                    <a:pt x="-430" y="483428"/>
                  </a:lnTo>
                  <a:lnTo>
                    <a:pt x="483821" y="-824"/>
                  </a:lnTo>
                  <a:close/>
                </a:path>
              </a:pathLst>
            </a:custGeom>
            <a:gradFill>
              <a:gsLst>
                <a:gs pos="0">
                  <a:srgbClr val="D7FF3C"/>
                </a:gs>
                <a:gs pos="50000">
                  <a:srgbClr val="6BFF9D"/>
                </a:gs>
                <a:gs pos="100000">
                  <a:srgbClr val="00FFFF"/>
                </a:gs>
              </a:gsLst>
              <a:lin ang="10806868" scaled="1"/>
            </a:gradFill>
            <a:ln w="295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196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35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3 Subs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3">
            <a:extLst>
              <a:ext uri="{FF2B5EF4-FFF2-40B4-BE49-F238E27FC236}">
                <a16:creationId xmlns:a16="http://schemas.microsoft.com/office/drawing/2014/main" id="{28FB2C9C-2C3B-9632-EB8E-29B1CDC081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152349"/>
          </a:xfr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F301A2-7FA0-F8D2-B9F4-E777E3240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1282136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D4AE6CF-10FD-D347-F41E-6398FA695D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0" y="1411457"/>
            <a:ext cx="7697107" cy="134991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E4D32FB2-9B4A-D610-00E3-73A5206107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1350" y="1117600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4030626-5EDE-B3C4-F5F6-FD5F82C8A9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350" y="3227586"/>
            <a:ext cx="7697107" cy="139645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FF68626-D22E-E1F3-A23E-C68FDD64A7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350" y="2933728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C5CC25E9-6E04-75D8-D5CB-18619071E6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" y="5014714"/>
            <a:ext cx="7697107" cy="135043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/>
              <a:t>Text </a:t>
            </a:r>
            <a:r>
              <a:rPr lang="de-DE" err="1"/>
              <a:t>Bullets</a:t>
            </a:r>
            <a:r>
              <a:rPr lang="de-DE"/>
              <a:t> 14pt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endParaRPr lang="de-DE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E6694EA9-A243-7EF0-5056-FFA9FBD176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50" y="4720857"/>
            <a:ext cx="7697151" cy="293857"/>
          </a:xfrm>
        </p:spPr>
        <p:txBody>
          <a:bodyPr/>
          <a:lstStyle>
            <a:lvl1pPr marL="0" indent="0">
              <a:buFontTx/>
              <a:buNone/>
              <a:defRPr sz="1400" b="1"/>
            </a:lvl1pPr>
          </a:lstStyle>
          <a:p>
            <a:pPr lvl="0"/>
            <a:r>
              <a:rPr lang="de-DE"/>
              <a:t>Subheadline 14pt</a:t>
            </a:r>
          </a:p>
        </p:txBody>
      </p:sp>
      <p:sp>
        <p:nvSpPr>
          <p:cNvPr id="15" name="Bildplatzhalter 16">
            <a:extLst>
              <a:ext uri="{FF2B5EF4-FFF2-40B4-BE49-F238E27FC236}">
                <a16:creationId xmlns:a16="http://schemas.microsoft.com/office/drawing/2014/main" id="{72114092-2169-AB62-559D-CE323A566F7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41656" y="1122319"/>
            <a:ext cx="3381830" cy="16147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" name="Bildplatzhalter 16">
            <a:extLst>
              <a:ext uri="{FF2B5EF4-FFF2-40B4-BE49-F238E27FC236}">
                <a16:creationId xmlns:a16="http://schemas.microsoft.com/office/drawing/2014/main" id="{2CC2293E-ADB8-8A55-DD48-9D1706ECAB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41656" y="2933728"/>
            <a:ext cx="3381830" cy="16147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A8BEBDC3-B787-5B34-CD15-3F69980AABA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541656" y="4720857"/>
            <a:ext cx="3381830" cy="139596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613073-94E6-DC3F-95A3-736CF2CE465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611DE7CF-B973-F696-876F-03A0D1418DF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781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35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3E55D5A-5C91-8691-6BE8-025A6CFB0B7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294521E5-DCE3-028E-3967-73EAA7483D4D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7619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68D05BE7-8E9B-DE83-8D31-07A1763B49ED}"/>
              </a:ext>
            </a:extLst>
          </p:cNvPr>
          <p:cNvGrpSpPr/>
          <p:nvPr/>
        </p:nvGrpSpPr>
        <p:grpSpPr>
          <a:xfrm>
            <a:off x="2658741" y="25249"/>
            <a:ext cx="9533259" cy="4774297"/>
            <a:chOff x="2658741" y="25249"/>
            <a:chExt cx="9533259" cy="477429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15D9244-5A41-1E8A-D100-D9B5416605ED}"/>
                </a:ext>
              </a:extLst>
            </p:cNvPr>
            <p:cNvSpPr/>
            <p:nvPr/>
          </p:nvSpPr>
          <p:spPr>
            <a:xfrm rot="2700000">
              <a:off x="6275372" y="3477193"/>
              <a:ext cx="1702025" cy="844231"/>
            </a:xfrm>
            <a:custGeom>
              <a:avLst/>
              <a:gdLst>
                <a:gd name="connsiteX0" fmla="*/ 850632 w 1702025"/>
                <a:gd name="connsiteY0" fmla="*/ -574 h 844231"/>
                <a:gd name="connsiteX1" fmla="*/ 1701645 w 1702025"/>
                <a:gd name="connsiteY1" fmla="*/ 843657 h 844231"/>
                <a:gd name="connsiteX2" fmla="*/ -381 w 1702025"/>
                <a:gd name="connsiteY2" fmla="*/ 843657 h 844231"/>
                <a:gd name="connsiteX3" fmla="*/ 8506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574"/>
                  </a:moveTo>
                  <a:lnTo>
                    <a:pt x="1701645" y="843657"/>
                  </a:lnTo>
                  <a:lnTo>
                    <a:pt x="-381" y="843657"/>
                  </a:lnTo>
                  <a:lnTo>
                    <a:pt x="8506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6E25D5-0D77-949E-F0BF-DF8524D1B25B}"/>
                </a:ext>
              </a:extLst>
            </p:cNvPr>
            <p:cNvSpPr/>
            <p:nvPr/>
          </p:nvSpPr>
          <p:spPr>
            <a:xfrm rot="2700000">
              <a:off x="7467030" y="3477193"/>
              <a:ext cx="1702025" cy="844231"/>
            </a:xfrm>
            <a:custGeom>
              <a:avLst/>
              <a:gdLst>
                <a:gd name="connsiteX0" fmla="*/ 850732 w 1702025"/>
                <a:gd name="connsiteY0" fmla="*/ -574 h 844231"/>
                <a:gd name="connsiteX1" fmla="*/ 1701745 w 1702025"/>
                <a:gd name="connsiteY1" fmla="*/ 843657 h 844231"/>
                <a:gd name="connsiteX2" fmla="*/ -281 w 1702025"/>
                <a:gd name="connsiteY2" fmla="*/ 843657 h 844231"/>
                <a:gd name="connsiteX3" fmla="*/ 8507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574"/>
                  </a:moveTo>
                  <a:lnTo>
                    <a:pt x="1701745" y="843657"/>
                  </a:lnTo>
                  <a:lnTo>
                    <a:pt x="-281" y="843657"/>
                  </a:lnTo>
                  <a:lnTo>
                    <a:pt x="8507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55E5A2-80DF-273A-F0E7-E8F55CE96C29}"/>
                </a:ext>
              </a:extLst>
            </p:cNvPr>
            <p:cNvSpPr/>
            <p:nvPr/>
          </p:nvSpPr>
          <p:spPr>
            <a:xfrm rot="2700000">
              <a:off x="8659164" y="3477193"/>
              <a:ext cx="1702025" cy="844231"/>
            </a:xfrm>
            <a:custGeom>
              <a:avLst/>
              <a:gdLst>
                <a:gd name="connsiteX0" fmla="*/ 850832 w 1702025"/>
                <a:gd name="connsiteY0" fmla="*/ -574 h 844231"/>
                <a:gd name="connsiteX1" fmla="*/ 1701845 w 1702025"/>
                <a:gd name="connsiteY1" fmla="*/ 843657 h 844231"/>
                <a:gd name="connsiteX2" fmla="*/ -181 w 1702025"/>
                <a:gd name="connsiteY2" fmla="*/ 843657 h 844231"/>
                <a:gd name="connsiteX3" fmla="*/ 8508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574"/>
                  </a:moveTo>
                  <a:lnTo>
                    <a:pt x="1701845" y="843657"/>
                  </a:lnTo>
                  <a:lnTo>
                    <a:pt x="-181" y="843657"/>
                  </a:lnTo>
                  <a:lnTo>
                    <a:pt x="8508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88F6164-8D85-FD4A-E6B2-57B626FFC7FC}"/>
                </a:ext>
              </a:extLst>
            </p:cNvPr>
            <p:cNvSpPr/>
            <p:nvPr/>
          </p:nvSpPr>
          <p:spPr>
            <a:xfrm rot="2700000">
              <a:off x="5084751" y="2284939"/>
              <a:ext cx="1702025" cy="844231"/>
            </a:xfrm>
            <a:custGeom>
              <a:avLst/>
              <a:gdLst>
                <a:gd name="connsiteX0" fmla="*/ 850532 w 1702025"/>
                <a:gd name="connsiteY0" fmla="*/ -674 h 844231"/>
                <a:gd name="connsiteX1" fmla="*/ 1701545 w 1702025"/>
                <a:gd name="connsiteY1" fmla="*/ 843557 h 844231"/>
                <a:gd name="connsiteX2" fmla="*/ -481 w 1702025"/>
                <a:gd name="connsiteY2" fmla="*/ 843557 h 844231"/>
                <a:gd name="connsiteX3" fmla="*/ 8505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532" y="-674"/>
                  </a:moveTo>
                  <a:lnTo>
                    <a:pt x="1701545" y="843557"/>
                  </a:lnTo>
                  <a:lnTo>
                    <a:pt x="-481" y="843557"/>
                  </a:lnTo>
                  <a:lnTo>
                    <a:pt x="8505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019D38-7AD6-C44A-AC53-CA526A32F700}"/>
                </a:ext>
              </a:extLst>
            </p:cNvPr>
            <p:cNvSpPr/>
            <p:nvPr/>
          </p:nvSpPr>
          <p:spPr>
            <a:xfrm rot="2700000">
              <a:off x="6275372" y="2284939"/>
              <a:ext cx="1702025" cy="844231"/>
            </a:xfrm>
            <a:custGeom>
              <a:avLst/>
              <a:gdLst>
                <a:gd name="connsiteX0" fmla="*/ 850632 w 1702025"/>
                <a:gd name="connsiteY0" fmla="*/ -674 h 844231"/>
                <a:gd name="connsiteX1" fmla="*/ 1701645 w 1702025"/>
                <a:gd name="connsiteY1" fmla="*/ 843557 h 844231"/>
                <a:gd name="connsiteX2" fmla="*/ -381 w 1702025"/>
                <a:gd name="connsiteY2" fmla="*/ 843557 h 844231"/>
                <a:gd name="connsiteX3" fmla="*/ 8506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674"/>
                  </a:moveTo>
                  <a:lnTo>
                    <a:pt x="1701645" y="843557"/>
                  </a:lnTo>
                  <a:lnTo>
                    <a:pt x="-381" y="843557"/>
                  </a:lnTo>
                  <a:lnTo>
                    <a:pt x="8506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193129-121D-238B-5B1D-B0DC0BBD5F02}"/>
                </a:ext>
              </a:extLst>
            </p:cNvPr>
            <p:cNvSpPr/>
            <p:nvPr/>
          </p:nvSpPr>
          <p:spPr>
            <a:xfrm rot="2700000">
              <a:off x="7467030" y="2284939"/>
              <a:ext cx="1702025" cy="844231"/>
            </a:xfrm>
            <a:custGeom>
              <a:avLst/>
              <a:gdLst>
                <a:gd name="connsiteX0" fmla="*/ 850732 w 1702025"/>
                <a:gd name="connsiteY0" fmla="*/ -674 h 844231"/>
                <a:gd name="connsiteX1" fmla="*/ 1701745 w 1702025"/>
                <a:gd name="connsiteY1" fmla="*/ 843557 h 844231"/>
                <a:gd name="connsiteX2" fmla="*/ -281 w 1702025"/>
                <a:gd name="connsiteY2" fmla="*/ 843557 h 844231"/>
                <a:gd name="connsiteX3" fmla="*/ 8507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674"/>
                  </a:moveTo>
                  <a:lnTo>
                    <a:pt x="1701745" y="843557"/>
                  </a:lnTo>
                  <a:lnTo>
                    <a:pt x="-281" y="843557"/>
                  </a:lnTo>
                  <a:lnTo>
                    <a:pt x="8507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78EAC38-4F3D-FA58-9D7F-BEFC8B3F4B18}"/>
                </a:ext>
              </a:extLst>
            </p:cNvPr>
            <p:cNvSpPr/>
            <p:nvPr/>
          </p:nvSpPr>
          <p:spPr>
            <a:xfrm rot="2700000">
              <a:off x="8659164" y="2284939"/>
              <a:ext cx="1702025" cy="844231"/>
            </a:xfrm>
            <a:custGeom>
              <a:avLst/>
              <a:gdLst>
                <a:gd name="connsiteX0" fmla="*/ 850832 w 1702025"/>
                <a:gd name="connsiteY0" fmla="*/ -674 h 844231"/>
                <a:gd name="connsiteX1" fmla="*/ 1701845 w 1702025"/>
                <a:gd name="connsiteY1" fmla="*/ 843557 h 844231"/>
                <a:gd name="connsiteX2" fmla="*/ -181 w 1702025"/>
                <a:gd name="connsiteY2" fmla="*/ 843557 h 844231"/>
                <a:gd name="connsiteX3" fmla="*/ 8508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674"/>
                  </a:moveTo>
                  <a:lnTo>
                    <a:pt x="1701845" y="843557"/>
                  </a:lnTo>
                  <a:lnTo>
                    <a:pt x="-181" y="843557"/>
                  </a:lnTo>
                  <a:lnTo>
                    <a:pt x="8508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22C4FA-B2AD-437D-EA09-753B71AAA1FB}"/>
                </a:ext>
              </a:extLst>
            </p:cNvPr>
            <p:cNvSpPr/>
            <p:nvPr/>
          </p:nvSpPr>
          <p:spPr>
            <a:xfrm flipV="1">
              <a:off x="9808686" y="2408564"/>
              <a:ext cx="2383314" cy="2383317"/>
            </a:xfrm>
            <a:custGeom>
              <a:avLst/>
              <a:gdLst>
                <a:gd name="connsiteX0" fmla="*/ 1191602 w 2383314"/>
                <a:gd name="connsiteY0" fmla="*/ 1190960 h 2383317"/>
                <a:gd name="connsiteX1" fmla="*/ 2383259 w 2383314"/>
                <a:gd name="connsiteY1" fmla="*/ 2382619 h 2383317"/>
                <a:gd name="connsiteX2" fmla="*/ -55 w 2383314"/>
                <a:gd name="connsiteY2" fmla="*/ 2382619 h 2383317"/>
                <a:gd name="connsiteX3" fmla="*/ 1191602 w 2383314"/>
                <a:gd name="connsiteY3" fmla="*/ 1190960 h 2383317"/>
                <a:gd name="connsiteX4" fmla="*/ 2383259 w 2383314"/>
                <a:gd name="connsiteY4" fmla="*/ 1190960 h 2383317"/>
                <a:gd name="connsiteX5" fmla="*/ -55 w 2383314"/>
                <a:gd name="connsiteY5" fmla="*/ 1190960 h 2383317"/>
                <a:gd name="connsiteX6" fmla="*/ 1191602 w 2383314"/>
                <a:gd name="connsiteY6" fmla="*/ -699 h 2383317"/>
                <a:gd name="connsiteX7" fmla="*/ 2383259 w 2383314"/>
                <a:gd name="connsiteY7" fmla="*/ 11909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602" y="1190960"/>
                  </a:moveTo>
                  <a:lnTo>
                    <a:pt x="2383259" y="2382619"/>
                  </a:lnTo>
                  <a:lnTo>
                    <a:pt x="-55" y="2382619"/>
                  </a:lnTo>
                  <a:lnTo>
                    <a:pt x="1191602" y="1190960"/>
                  </a:lnTo>
                  <a:close/>
                  <a:moveTo>
                    <a:pt x="2383259" y="1190960"/>
                  </a:moveTo>
                  <a:lnTo>
                    <a:pt x="-55" y="1190960"/>
                  </a:lnTo>
                  <a:lnTo>
                    <a:pt x="1191602" y="-699"/>
                  </a:lnTo>
                  <a:lnTo>
                    <a:pt x="2383259" y="11909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A8E2BA-76B4-29A8-F83A-F3DA272FF045}"/>
                </a:ext>
              </a:extLst>
            </p:cNvPr>
            <p:cNvSpPr/>
            <p:nvPr/>
          </p:nvSpPr>
          <p:spPr>
            <a:xfrm flipV="1">
              <a:off x="9808686" y="25249"/>
              <a:ext cx="2383314" cy="2383317"/>
            </a:xfrm>
            <a:custGeom>
              <a:avLst/>
              <a:gdLst>
                <a:gd name="connsiteX0" fmla="*/ -55 w 2383314"/>
                <a:gd name="connsiteY0" fmla="*/ 1190760 h 2383317"/>
                <a:gd name="connsiteX1" fmla="*/ 1191602 w 2383314"/>
                <a:gd name="connsiteY1" fmla="*/ 2382419 h 2383317"/>
                <a:gd name="connsiteX2" fmla="*/ 2383259 w 2383314"/>
                <a:gd name="connsiteY2" fmla="*/ 1190760 h 2383317"/>
                <a:gd name="connsiteX3" fmla="*/ 1191602 w 2383314"/>
                <a:gd name="connsiteY3" fmla="*/ -899 h 2383317"/>
                <a:gd name="connsiteX4" fmla="*/ -55 w 2383314"/>
                <a:gd name="connsiteY4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314" h="2383317">
                  <a:moveTo>
                    <a:pt x="-55" y="1190760"/>
                  </a:moveTo>
                  <a:lnTo>
                    <a:pt x="1191602" y="2382419"/>
                  </a:lnTo>
                  <a:lnTo>
                    <a:pt x="2383259" y="1190760"/>
                  </a:lnTo>
                  <a:lnTo>
                    <a:pt x="1191602" y="-899"/>
                  </a:lnTo>
                  <a:lnTo>
                    <a:pt x="-55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04C4BA-B800-B6D8-0019-133564AAD5EC}"/>
                </a:ext>
              </a:extLst>
            </p:cNvPr>
            <p:cNvSpPr/>
            <p:nvPr/>
          </p:nvSpPr>
          <p:spPr>
            <a:xfrm rot="5400000" flipV="1">
              <a:off x="7425374" y="25256"/>
              <a:ext cx="2383314" cy="2383317"/>
            </a:xfrm>
            <a:custGeom>
              <a:avLst/>
              <a:gdLst>
                <a:gd name="connsiteX0" fmla="*/ 1191402 w 2383314"/>
                <a:gd name="connsiteY0" fmla="*/ 1190760 h 2383317"/>
                <a:gd name="connsiteX1" fmla="*/ 2383059 w 2383314"/>
                <a:gd name="connsiteY1" fmla="*/ 2382419 h 2383317"/>
                <a:gd name="connsiteX2" fmla="*/ -255 w 2383314"/>
                <a:gd name="connsiteY2" fmla="*/ 2382419 h 2383317"/>
                <a:gd name="connsiteX3" fmla="*/ 1191402 w 2383314"/>
                <a:gd name="connsiteY3" fmla="*/ 1190760 h 2383317"/>
                <a:gd name="connsiteX4" fmla="*/ 2383059 w 2383314"/>
                <a:gd name="connsiteY4" fmla="*/ 1190760 h 2383317"/>
                <a:gd name="connsiteX5" fmla="*/ -255 w 2383314"/>
                <a:gd name="connsiteY5" fmla="*/ 1190760 h 2383317"/>
                <a:gd name="connsiteX6" fmla="*/ 1191402 w 2383314"/>
                <a:gd name="connsiteY6" fmla="*/ -899 h 2383317"/>
                <a:gd name="connsiteX7" fmla="*/ 23830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402" y="1190760"/>
                  </a:moveTo>
                  <a:lnTo>
                    <a:pt x="2383059" y="2382419"/>
                  </a:lnTo>
                  <a:lnTo>
                    <a:pt x="-255" y="2382419"/>
                  </a:lnTo>
                  <a:lnTo>
                    <a:pt x="1191402" y="1190760"/>
                  </a:lnTo>
                  <a:close/>
                  <a:moveTo>
                    <a:pt x="2383059" y="1190760"/>
                  </a:moveTo>
                  <a:lnTo>
                    <a:pt x="-255" y="1190760"/>
                  </a:lnTo>
                  <a:lnTo>
                    <a:pt x="1191402" y="-899"/>
                  </a:lnTo>
                  <a:lnTo>
                    <a:pt x="23830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8EEC8B-F35D-9AC2-25B4-D3303E0225D8}"/>
                </a:ext>
              </a:extLst>
            </p:cNvPr>
            <p:cNvSpPr/>
            <p:nvPr/>
          </p:nvSpPr>
          <p:spPr>
            <a:xfrm rot="5400000" flipV="1">
              <a:off x="5042059" y="25256"/>
              <a:ext cx="2383314" cy="2383317"/>
            </a:xfrm>
            <a:custGeom>
              <a:avLst/>
              <a:gdLst>
                <a:gd name="connsiteX0" fmla="*/ 1191202 w 2383314"/>
                <a:gd name="connsiteY0" fmla="*/ 1190760 h 2383317"/>
                <a:gd name="connsiteX1" fmla="*/ 2382859 w 2383314"/>
                <a:gd name="connsiteY1" fmla="*/ 2382419 h 2383317"/>
                <a:gd name="connsiteX2" fmla="*/ -455 w 2383314"/>
                <a:gd name="connsiteY2" fmla="*/ 2382419 h 2383317"/>
                <a:gd name="connsiteX3" fmla="*/ 1191202 w 2383314"/>
                <a:gd name="connsiteY3" fmla="*/ 1190760 h 2383317"/>
                <a:gd name="connsiteX4" fmla="*/ 2382859 w 2383314"/>
                <a:gd name="connsiteY4" fmla="*/ 1190760 h 2383317"/>
                <a:gd name="connsiteX5" fmla="*/ -455 w 2383314"/>
                <a:gd name="connsiteY5" fmla="*/ 1190760 h 2383317"/>
                <a:gd name="connsiteX6" fmla="*/ 1191202 w 2383314"/>
                <a:gd name="connsiteY6" fmla="*/ -899 h 2383317"/>
                <a:gd name="connsiteX7" fmla="*/ 23828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202" y="1190760"/>
                  </a:moveTo>
                  <a:lnTo>
                    <a:pt x="2382859" y="2382419"/>
                  </a:lnTo>
                  <a:lnTo>
                    <a:pt x="-455" y="2382419"/>
                  </a:lnTo>
                  <a:lnTo>
                    <a:pt x="1191202" y="1190760"/>
                  </a:lnTo>
                  <a:close/>
                  <a:moveTo>
                    <a:pt x="2382859" y="1190760"/>
                  </a:moveTo>
                  <a:lnTo>
                    <a:pt x="-455" y="1190760"/>
                  </a:lnTo>
                  <a:lnTo>
                    <a:pt x="1191202" y="-899"/>
                  </a:lnTo>
                  <a:lnTo>
                    <a:pt x="23828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DCCFE1-96C3-8363-C0E3-5B4AE70CD61E}"/>
                </a:ext>
              </a:extLst>
            </p:cNvPr>
            <p:cNvSpPr/>
            <p:nvPr/>
          </p:nvSpPr>
          <p:spPr>
            <a:xfrm rot="5400000" flipV="1">
              <a:off x="2658743" y="25256"/>
              <a:ext cx="2383314" cy="2383317"/>
            </a:xfrm>
            <a:custGeom>
              <a:avLst/>
              <a:gdLst>
                <a:gd name="connsiteX0" fmla="*/ 1191002 w 2383314"/>
                <a:gd name="connsiteY0" fmla="*/ 1190760 h 2383317"/>
                <a:gd name="connsiteX1" fmla="*/ 2382659 w 2383314"/>
                <a:gd name="connsiteY1" fmla="*/ 2382419 h 2383317"/>
                <a:gd name="connsiteX2" fmla="*/ -655 w 2383314"/>
                <a:gd name="connsiteY2" fmla="*/ 2382419 h 2383317"/>
                <a:gd name="connsiteX3" fmla="*/ 1191002 w 2383314"/>
                <a:gd name="connsiteY3" fmla="*/ 1190760 h 2383317"/>
                <a:gd name="connsiteX4" fmla="*/ 2382659 w 2383314"/>
                <a:gd name="connsiteY4" fmla="*/ 1190760 h 2383317"/>
                <a:gd name="connsiteX5" fmla="*/ -655 w 2383314"/>
                <a:gd name="connsiteY5" fmla="*/ 1190760 h 2383317"/>
                <a:gd name="connsiteX6" fmla="*/ 1191002 w 2383314"/>
                <a:gd name="connsiteY6" fmla="*/ -899 h 2383317"/>
                <a:gd name="connsiteX7" fmla="*/ 23826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002" y="1190760"/>
                  </a:moveTo>
                  <a:lnTo>
                    <a:pt x="2382659" y="2382419"/>
                  </a:lnTo>
                  <a:lnTo>
                    <a:pt x="-655" y="2382419"/>
                  </a:lnTo>
                  <a:lnTo>
                    <a:pt x="1191002" y="1190760"/>
                  </a:lnTo>
                  <a:close/>
                  <a:moveTo>
                    <a:pt x="2382659" y="1190760"/>
                  </a:moveTo>
                  <a:lnTo>
                    <a:pt x="-655" y="1190760"/>
                  </a:lnTo>
                  <a:lnTo>
                    <a:pt x="1191002" y="-899"/>
                  </a:lnTo>
                  <a:lnTo>
                    <a:pt x="23826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BCD0F26F-B0E9-60AD-1208-A20D529A4C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8DFD3F36-D91E-9DB0-D32D-667AF3B18404}"/>
              </a:ext>
            </a:extLst>
          </p:cNvPr>
          <p:cNvSpPr txBox="1">
            <a:spLocks/>
          </p:cNvSpPr>
          <p:nvPr userDrawn="1"/>
        </p:nvSpPr>
        <p:spPr>
          <a:xfrm>
            <a:off x="831851" y="5509080"/>
            <a:ext cx="2177779" cy="85408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b="1" kern="100">
                <a:solidFill>
                  <a:srgbClr val="3C00FF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Contact us</a:t>
            </a:r>
            <a:endParaRPr lang="en-US" kern="100">
              <a:solidFill>
                <a:srgbClr val="3C00FF"/>
              </a:solidFill>
              <a:latin typeface="Work Sans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Bef>
                <a:spcPts val="300"/>
              </a:spcBef>
            </a:pPr>
            <a:r>
              <a:rPr lang="en-US">
                <a:solidFill>
                  <a:srgbClr val="3C00FF"/>
                </a:solidFill>
                <a:latin typeface="Work Sans" pitchFamily="2" charset="77"/>
              </a:rPr>
              <a:t>Markus </a:t>
            </a:r>
            <a:r>
              <a:rPr lang="en-US" err="1">
                <a:solidFill>
                  <a:srgbClr val="3C00FF"/>
                </a:solidFill>
                <a:latin typeface="Work Sans" pitchFamily="2" charset="77"/>
              </a:rPr>
              <a:t>Schupfner</a:t>
            </a:r>
            <a:br>
              <a:rPr lang="en-US">
                <a:solidFill>
                  <a:srgbClr val="3C00FF"/>
                </a:solidFill>
                <a:latin typeface="Work Sans" pitchFamily="2" charset="77"/>
              </a:rPr>
            </a:br>
            <a:r>
              <a:rPr lang="en-US">
                <a:solidFill>
                  <a:srgbClr val="3C00FF"/>
                </a:solidFill>
                <a:latin typeface="Work Sans" pitchFamily="2" charset="77"/>
              </a:rPr>
              <a:t>Chief Executive Officer Qorix</a:t>
            </a:r>
            <a:br>
              <a:rPr lang="en-US">
                <a:solidFill>
                  <a:srgbClr val="3C00FF"/>
                </a:solidFill>
                <a:latin typeface="Work Sans" pitchFamily="2" charset="77"/>
              </a:rPr>
            </a:br>
            <a:r>
              <a:rPr lang="en-US" sz="1200" u="sng">
                <a:solidFill>
                  <a:srgbClr val="3C00FF"/>
                </a:solidFill>
                <a:effectLst/>
                <a:latin typeface="Work Sans" pitchFamily="2" charset="77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markus.schupfner@qorix.ai</a:t>
            </a:r>
            <a:endParaRPr lang="de-DE" sz="1200">
              <a:solidFill>
                <a:srgbClr val="3C00FF"/>
              </a:solidFill>
              <a:effectLst/>
              <a:latin typeface="Work Sa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A429DE82-2E9B-3B2B-7665-372F41B29430}"/>
              </a:ext>
            </a:extLst>
          </p:cNvPr>
          <p:cNvSpPr txBox="1">
            <a:spLocks/>
          </p:cNvSpPr>
          <p:nvPr userDrawn="1"/>
        </p:nvSpPr>
        <p:spPr>
          <a:xfrm>
            <a:off x="3650466" y="5818617"/>
            <a:ext cx="230975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3C00FF"/>
                </a:solidFill>
                <a:latin typeface="Work Sans" pitchFamily="2" charset="77"/>
              </a:rPr>
              <a:t>Dr. Nico Hartmann</a:t>
            </a:r>
            <a:br>
              <a:rPr lang="en-US">
                <a:solidFill>
                  <a:srgbClr val="3C00FF"/>
                </a:solidFill>
                <a:latin typeface="Work Sans" pitchFamily="2" charset="77"/>
              </a:rPr>
            </a:br>
            <a:r>
              <a:rPr lang="en-US">
                <a:solidFill>
                  <a:srgbClr val="3C00FF"/>
                </a:solidFill>
                <a:latin typeface="Work Sans" pitchFamily="2" charset="77"/>
              </a:rPr>
              <a:t>Chief Technology Officer Qorix</a:t>
            </a:r>
            <a:br>
              <a:rPr lang="en-US">
                <a:solidFill>
                  <a:srgbClr val="3C00FF"/>
                </a:solidFill>
                <a:latin typeface="Work Sans" pitchFamily="2" charset="77"/>
              </a:rPr>
            </a:br>
            <a:r>
              <a:rPr lang="en-GB">
                <a:solidFill>
                  <a:srgbClr val="3C00FF"/>
                </a:solidFill>
                <a:latin typeface="Work Sans" pitchFamily="2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nico.hartmann@qorix.ai</a:t>
            </a:r>
            <a:endParaRPr lang="de-DE">
              <a:solidFill>
                <a:srgbClr val="3C00FF"/>
              </a:solidFill>
              <a:latin typeface="Work Sa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146E82-E1C4-3467-AE73-1B3A7B7FFDDB}"/>
              </a:ext>
            </a:extLst>
          </p:cNvPr>
          <p:cNvSpPr txBox="1"/>
          <p:nvPr userDrawn="1"/>
        </p:nvSpPr>
        <p:spPr>
          <a:xfrm>
            <a:off x="732172" y="3979351"/>
            <a:ext cx="6102316" cy="81253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200" b="1">
                <a:solidFill>
                  <a:srgbClr val="3C00FF"/>
                </a:solidFill>
                <a:latin typeface="Work Sans" pitchFamily="2" charset="77"/>
              </a:defRPr>
            </a:lvl1pPr>
          </a:lstStyle>
          <a:p>
            <a:pPr lvl="0" algn="l"/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6131815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68D05BE7-8E9B-DE83-8D31-07A1763B49ED}"/>
              </a:ext>
            </a:extLst>
          </p:cNvPr>
          <p:cNvGrpSpPr/>
          <p:nvPr/>
        </p:nvGrpSpPr>
        <p:grpSpPr>
          <a:xfrm>
            <a:off x="2658741" y="25249"/>
            <a:ext cx="9533259" cy="4774297"/>
            <a:chOff x="2658741" y="25249"/>
            <a:chExt cx="9533259" cy="477429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15D9244-5A41-1E8A-D100-D9B5416605ED}"/>
                </a:ext>
              </a:extLst>
            </p:cNvPr>
            <p:cNvSpPr/>
            <p:nvPr/>
          </p:nvSpPr>
          <p:spPr>
            <a:xfrm rot="2700000">
              <a:off x="6275372" y="3477193"/>
              <a:ext cx="1702025" cy="844231"/>
            </a:xfrm>
            <a:custGeom>
              <a:avLst/>
              <a:gdLst>
                <a:gd name="connsiteX0" fmla="*/ 850632 w 1702025"/>
                <a:gd name="connsiteY0" fmla="*/ -574 h 844231"/>
                <a:gd name="connsiteX1" fmla="*/ 1701645 w 1702025"/>
                <a:gd name="connsiteY1" fmla="*/ 843657 h 844231"/>
                <a:gd name="connsiteX2" fmla="*/ -381 w 1702025"/>
                <a:gd name="connsiteY2" fmla="*/ 843657 h 844231"/>
                <a:gd name="connsiteX3" fmla="*/ 8506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574"/>
                  </a:moveTo>
                  <a:lnTo>
                    <a:pt x="1701645" y="843657"/>
                  </a:lnTo>
                  <a:lnTo>
                    <a:pt x="-381" y="843657"/>
                  </a:lnTo>
                  <a:lnTo>
                    <a:pt x="8506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6E25D5-0D77-949E-F0BF-DF8524D1B25B}"/>
                </a:ext>
              </a:extLst>
            </p:cNvPr>
            <p:cNvSpPr/>
            <p:nvPr/>
          </p:nvSpPr>
          <p:spPr>
            <a:xfrm rot="2700000">
              <a:off x="7467030" y="3477193"/>
              <a:ext cx="1702025" cy="844231"/>
            </a:xfrm>
            <a:custGeom>
              <a:avLst/>
              <a:gdLst>
                <a:gd name="connsiteX0" fmla="*/ 850732 w 1702025"/>
                <a:gd name="connsiteY0" fmla="*/ -574 h 844231"/>
                <a:gd name="connsiteX1" fmla="*/ 1701745 w 1702025"/>
                <a:gd name="connsiteY1" fmla="*/ 843657 h 844231"/>
                <a:gd name="connsiteX2" fmla="*/ -281 w 1702025"/>
                <a:gd name="connsiteY2" fmla="*/ 843657 h 844231"/>
                <a:gd name="connsiteX3" fmla="*/ 8507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574"/>
                  </a:moveTo>
                  <a:lnTo>
                    <a:pt x="1701745" y="843657"/>
                  </a:lnTo>
                  <a:lnTo>
                    <a:pt x="-281" y="843657"/>
                  </a:lnTo>
                  <a:lnTo>
                    <a:pt x="8507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55E5A2-80DF-273A-F0E7-E8F55CE96C29}"/>
                </a:ext>
              </a:extLst>
            </p:cNvPr>
            <p:cNvSpPr/>
            <p:nvPr/>
          </p:nvSpPr>
          <p:spPr>
            <a:xfrm rot="2700000">
              <a:off x="8659164" y="3477193"/>
              <a:ext cx="1702025" cy="844231"/>
            </a:xfrm>
            <a:custGeom>
              <a:avLst/>
              <a:gdLst>
                <a:gd name="connsiteX0" fmla="*/ 850832 w 1702025"/>
                <a:gd name="connsiteY0" fmla="*/ -574 h 844231"/>
                <a:gd name="connsiteX1" fmla="*/ 1701845 w 1702025"/>
                <a:gd name="connsiteY1" fmla="*/ 843657 h 844231"/>
                <a:gd name="connsiteX2" fmla="*/ -181 w 1702025"/>
                <a:gd name="connsiteY2" fmla="*/ 843657 h 844231"/>
                <a:gd name="connsiteX3" fmla="*/ 8508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574"/>
                  </a:moveTo>
                  <a:lnTo>
                    <a:pt x="1701845" y="843657"/>
                  </a:lnTo>
                  <a:lnTo>
                    <a:pt x="-181" y="843657"/>
                  </a:lnTo>
                  <a:lnTo>
                    <a:pt x="8508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88F6164-8D85-FD4A-E6B2-57B626FFC7FC}"/>
                </a:ext>
              </a:extLst>
            </p:cNvPr>
            <p:cNvSpPr/>
            <p:nvPr/>
          </p:nvSpPr>
          <p:spPr>
            <a:xfrm rot="2700000">
              <a:off x="5084751" y="2284939"/>
              <a:ext cx="1702025" cy="844231"/>
            </a:xfrm>
            <a:custGeom>
              <a:avLst/>
              <a:gdLst>
                <a:gd name="connsiteX0" fmla="*/ 850532 w 1702025"/>
                <a:gd name="connsiteY0" fmla="*/ -674 h 844231"/>
                <a:gd name="connsiteX1" fmla="*/ 1701545 w 1702025"/>
                <a:gd name="connsiteY1" fmla="*/ 843557 h 844231"/>
                <a:gd name="connsiteX2" fmla="*/ -481 w 1702025"/>
                <a:gd name="connsiteY2" fmla="*/ 843557 h 844231"/>
                <a:gd name="connsiteX3" fmla="*/ 8505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532" y="-674"/>
                  </a:moveTo>
                  <a:lnTo>
                    <a:pt x="1701545" y="843557"/>
                  </a:lnTo>
                  <a:lnTo>
                    <a:pt x="-481" y="843557"/>
                  </a:lnTo>
                  <a:lnTo>
                    <a:pt x="8505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019D38-7AD6-C44A-AC53-CA526A32F700}"/>
                </a:ext>
              </a:extLst>
            </p:cNvPr>
            <p:cNvSpPr/>
            <p:nvPr/>
          </p:nvSpPr>
          <p:spPr>
            <a:xfrm rot="2700000">
              <a:off x="6275372" y="2284939"/>
              <a:ext cx="1702025" cy="844231"/>
            </a:xfrm>
            <a:custGeom>
              <a:avLst/>
              <a:gdLst>
                <a:gd name="connsiteX0" fmla="*/ 850632 w 1702025"/>
                <a:gd name="connsiteY0" fmla="*/ -674 h 844231"/>
                <a:gd name="connsiteX1" fmla="*/ 1701645 w 1702025"/>
                <a:gd name="connsiteY1" fmla="*/ 843557 h 844231"/>
                <a:gd name="connsiteX2" fmla="*/ -381 w 1702025"/>
                <a:gd name="connsiteY2" fmla="*/ 843557 h 844231"/>
                <a:gd name="connsiteX3" fmla="*/ 8506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674"/>
                  </a:moveTo>
                  <a:lnTo>
                    <a:pt x="1701645" y="843557"/>
                  </a:lnTo>
                  <a:lnTo>
                    <a:pt x="-381" y="843557"/>
                  </a:lnTo>
                  <a:lnTo>
                    <a:pt x="8506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193129-121D-238B-5B1D-B0DC0BBD5F02}"/>
                </a:ext>
              </a:extLst>
            </p:cNvPr>
            <p:cNvSpPr/>
            <p:nvPr/>
          </p:nvSpPr>
          <p:spPr>
            <a:xfrm rot="2700000">
              <a:off x="7467030" y="2284939"/>
              <a:ext cx="1702025" cy="844231"/>
            </a:xfrm>
            <a:custGeom>
              <a:avLst/>
              <a:gdLst>
                <a:gd name="connsiteX0" fmla="*/ 850732 w 1702025"/>
                <a:gd name="connsiteY0" fmla="*/ -674 h 844231"/>
                <a:gd name="connsiteX1" fmla="*/ 1701745 w 1702025"/>
                <a:gd name="connsiteY1" fmla="*/ 843557 h 844231"/>
                <a:gd name="connsiteX2" fmla="*/ -281 w 1702025"/>
                <a:gd name="connsiteY2" fmla="*/ 843557 h 844231"/>
                <a:gd name="connsiteX3" fmla="*/ 8507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674"/>
                  </a:moveTo>
                  <a:lnTo>
                    <a:pt x="1701745" y="843557"/>
                  </a:lnTo>
                  <a:lnTo>
                    <a:pt x="-281" y="843557"/>
                  </a:lnTo>
                  <a:lnTo>
                    <a:pt x="8507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78EAC38-4F3D-FA58-9D7F-BEFC8B3F4B18}"/>
                </a:ext>
              </a:extLst>
            </p:cNvPr>
            <p:cNvSpPr/>
            <p:nvPr/>
          </p:nvSpPr>
          <p:spPr>
            <a:xfrm rot="2700000">
              <a:off x="8659164" y="2284939"/>
              <a:ext cx="1702025" cy="844231"/>
            </a:xfrm>
            <a:custGeom>
              <a:avLst/>
              <a:gdLst>
                <a:gd name="connsiteX0" fmla="*/ 850832 w 1702025"/>
                <a:gd name="connsiteY0" fmla="*/ -674 h 844231"/>
                <a:gd name="connsiteX1" fmla="*/ 1701845 w 1702025"/>
                <a:gd name="connsiteY1" fmla="*/ 843557 h 844231"/>
                <a:gd name="connsiteX2" fmla="*/ -181 w 1702025"/>
                <a:gd name="connsiteY2" fmla="*/ 843557 h 844231"/>
                <a:gd name="connsiteX3" fmla="*/ 8508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674"/>
                  </a:moveTo>
                  <a:lnTo>
                    <a:pt x="1701845" y="843557"/>
                  </a:lnTo>
                  <a:lnTo>
                    <a:pt x="-181" y="843557"/>
                  </a:lnTo>
                  <a:lnTo>
                    <a:pt x="8508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22C4FA-B2AD-437D-EA09-753B71AAA1FB}"/>
                </a:ext>
              </a:extLst>
            </p:cNvPr>
            <p:cNvSpPr/>
            <p:nvPr/>
          </p:nvSpPr>
          <p:spPr>
            <a:xfrm flipV="1">
              <a:off x="9808686" y="2408564"/>
              <a:ext cx="2383314" cy="2383317"/>
            </a:xfrm>
            <a:custGeom>
              <a:avLst/>
              <a:gdLst>
                <a:gd name="connsiteX0" fmla="*/ 1191602 w 2383314"/>
                <a:gd name="connsiteY0" fmla="*/ 1190960 h 2383317"/>
                <a:gd name="connsiteX1" fmla="*/ 2383259 w 2383314"/>
                <a:gd name="connsiteY1" fmla="*/ 2382619 h 2383317"/>
                <a:gd name="connsiteX2" fmla="*/ -55 w 2383314"/>
                <a:gd name="connsiteY2" fmla="*/ 2382619 h 2383317"/>
                <a:gd name="connsiteX3" fmla="*/ 1191602 w 2383314"/>
                <a:gd name="connsiteY3" fmla="*/ 1190960 h 2383317"/>
                <a:gd name="connsiteX4" fmla="*/ 2383259 w 2383314"/>
                <a:gd name="connsiteY4" fmla="*/ 1190960 h 2383317"/>
                <a:gd name="connsiteX5" fmla="*/ -55 w 2383314"/>
                <a:gd name="connsiteY5" fmla="*/ 1190960 h 2383317"/>
                <a:gd name="connsiteX6" fmla="*/ 1191602 w 2383314"/>
                <a:gd name="connsiteY6" fmla="*/ -699 h 2383317"/>
                <a:gd name="connsiteX7" fmla="*/ 2383259 w 2383314"/>
                <a:gd name="connsiteY7" fmla="*/ 11909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602" y="1190960"/>
                  </a:moveTo>
                  <a:lnTo>
                    <a:pt x="2383259" y="2382619"/>
                  </a:lnTo>
                  <a:lnTo>
                    <a:pt x="-55" y="2382619"/>
                  </a:lnTo>
                  <a:lnTo>
                    <a:pt x="1191602" y="1190960"/>
                  </a:lnTo>
                  <a:close/>
                  <a:moveTo>
                    <a:pt x="2383259" y="1190960"/>
                  </a:moveTo>
                  <a:lnTo>
                    <a:pt x="-55" y="1190960"/>
                  </a:lnTo>
                  <a:lnTo>
                    <a:pt x="1191602" y="-699"/>
                  </a:lnTo>
                  <a:lnTo>
                    <a:pt x="2383259" y="11909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A8E2BA-76B4-29A8-F83A-F3DA272FF045}"/>
                </a:ext>
              </a:extLst>
            </p:cNvPr>
            <p:cNvSpPr/>
            <p:nvPr/>
          </p:nvSpPr>
          <p:spPr>
            <a:xfrm flipV="1">
              <a:off x="9808686" y="25249"/>
              <a:ext cx="2383314" cy="2383317"/>
            </a:xfrm>
            <a:custGeom>
              <a:avLst/>
              <a:gdLst>
                <a:gd name="connsiteX0" fmla="*/ -55 w 2383314"/>
                <a:gd name="connsiteY0" fmla="*/ 1190760 h 2383317"/>
                <a:gd name="connsiteX1" fmla="*/ 1191602 w 2383314"/>
                <a:gd name="connsiteY1" fmla="*/ 2382419 h 2383317"/>
                <a:gd name="connsiteX2" fmla="*/ 2383259 w 2383314"/>
                <a:gd name="connsiteY2" fmla="*/ 1190760 h 2383317"/>
                <a:gd name="connsiteX3" fmla="*/ 1191602 w 2383314"/>
                <a:gd name="connsiteY3" fmla="*/ -899 h 2383317"/>
                <a:gd name="connsiteX4" fmla="*/ -55 w 2383314"/>
                <a:gd name="connsiteY4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314" h="2383317">
                  <a:moveTo>
                    <a:pt x="-55" y="1190760"/>
                  </a:moveTo>
                  <a:lnTo>
                    <a:pt x="1191602" y="2382419"/>
                  </a:lnTo>
                  <a:lnTo>
                    <a:pt x="2383259" y="1190760"/>
                  </a:lnTo>
                  <a:lnTo>
                    <a:pt x="1191602" y="-899"/>
                  </a:lnTo>
                  <a:lnTo>
                    <a:pt x="-55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04C4BA-B800-B6D8-0019-133564AAD5EC}"/>
                </a:ext>
              </a:extLst>
            </p:cNvPr>
            <p:cNvSpPr/>
            <p:nvPr/>
          </p:nvSpPr>
          <p:spPr>
            <a:xfrm rot="5400000" flipV="1">
              <a:off x="7425374" y="25256"/>
              <a:ext cx="2383314" cy="2383317"/>
            </a:xfrm>
            <a:custGeom>
              <a:avLst/>
              <a:gdLst>
                <a:gd name="connsiteX0" fmla="*/ 1191402 w 2383314"/>
                <a:gd name="connsiteY0" fmla="*/ 1190760 h 2383317"/>
                <a:gd name="connsiteX1" fmla="*/ 2383059 w 2383314"/>
                <a:gd name="connsiteY1" fmla="*/ 2382419 h 2383317"/>
                <a:gd name="connsiteX2" fmla="*/ -255 w 2383314"/>
                <a:gd name="connsiteY2" fmla="*/ 2382419 h 2383317"/>
                <a:gd name="connsiteX3" fmla="*/ 1191402 w 2383314"/>
                <a:gd name="connsiteY3" fmla="*/ 1190760 h 2383317"/>
                <a:gd name="connsiteX4" fmla="*/ 2383059 w 2383314"/>
                <a:gd name="connsiteY4" fmla="*/ 1190760 h 2383317"/>
                <a:gd name="connsiteX5" fmla="*/ -255 w 2383314"/>
                <a:gd name="connsiteY5" fmla="*/ 1190760 h 2383317"/>
                <a:gd name="connsiteX6" fmla="*/ 1191402 w 2383314"/>
                <a:gd name="connsiteY6" fmla="*/ -899 h 2383317"/>
                <a:gd name="connsiteX7" fmla="*/ 23830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402" y="1190760"/>
                  </a:moveTo>
                  <a:lnTo>
                    <a:pt x="2383059" y="2382419"/>
                  </a:lnTo>
                  <a:lnTo>
                    <a:pt x="-255" y="2382419"/>
                  </a:lnTo>
                  <a:lnTo>
                    <a:pt x="1191402" y="1190760"/>
                  </a:lnTo>
                  <a:close/>
                  <a:moveTo>
                    <a:pt x="2383059" y="1190760"/>
                  </a:moveTo>
                  <a:lnTo>
                    <a:pt x="-255" y="1190760"/>
                  </a:lnTo>
                  <a:lnTo>
                    <a:pt x="1191402" y="-899"/>
                  </a:lnTo>
                  <a:lnTo>
                    <a:pt x="23830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8EEC8B-F35D-9AC2-25B4-D3303E0225D8}"/>
                </a:ext>
              </a:extLst>
            </p:cNvPr>
            <p:cNvSpPr/>
            <p:nvPr/>
          </p:nvSpPr>
          <p:spPr>
            <a:xfrm rot="5400000" flipV="1">
              <a:off x="5042059" y="25256"/>
              <a:ext cx="2383314" cy="2383317"/>
            </a:xfrm>
            <a:custGeom>
              <a:avLst/>
              <a:gdLst>
                <a:gd name="connsiteX0" fmla="*/ 1191202 w 2383314"/>
                <a:gd name="connsiteY0" fmla="*/ 1190760 h 2383317"/>
                <a:gd name="connsiteX1" fmla="*/ 2382859 w 2383314"/>
                <a:gd name="connsiteY1" fmla="*/ 2382419 h 2383317"/>
                <a:gd name="connsiteX2" fmla="*/ -455 w 2383314"/>
                <a:gd name="connsiteY2" fmla="*/ 2382419 h 2383317"/>
                <a:gd name="connsiteX3" fmla="*/ 1191202 w 2383314"/>
                <a:gd name="connsiteY3" fmla="*/ 1190760 h 2383317"/>
                <a:gd name="connsiteX4" fmla="*/ 2382859 w 2383314"/>
                <a:gd name="connsiteY4" fmla="*/ 1190760 h 2383317"/>
                <a:gd name="connsiteX5" fmla="*/ -455 w 2383314"/>
                <a:gd name="connsiteY5" fmla="*/ 1190760 h 2383317"/>
                <a:gd name="connsiteX6" fmla="*/ 1191202 w 2383314"/>
                <a:gd name="connsiteY6" fmla="*/ -899 h 2383317"/>
                <a:gd name="connsiteX7" fmla="*/ 23828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202" y="1190760"/>
                  </a:moveTo>
                  <a:lnTo>
                    <a:pt x="2382859" y="2382419"/>
                  </a:lnTo>
                  <a:lnTo>
                    <a:pt x="-455" y="2382419"/>
                  </a:lnTo>
                  <a:lnTo>
                    <a:pt x="1191202" y="1190760"/>
                  </a:lnTo>
                  <a:close/>
                  <a:moveTo>
                    <a:pt x="2382859" y="1190760"/>
                  </a:moveTo>
                  <a:lnTo>
                    <a:pt x="-455" y="1190760"/>
                  </a:lnTo>
                  <a:lnTo>
                    <a:pt x="1191202" y="-899"/>
                  </a:lnTo>
                  <a:lnTo>
                    <a:pt x="23828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DCCFE1-96C3-8363-C0E3-5B4AE70CD61E}"/>
                </a:ext>
              </a:extLst>
            </p:cNvPr>
            <p:cNvSpPr/>
            <p:nvPr/>
          </p:nvSpPr>
          <p:spPr>
            <a:xfrm rot="5400000" flipV="1">
              <a:off x="2658743" y="25256"/>
              <a:ext cx="2383314" cy="2383317"/>
            </a:xfrm>
            <a:custGeom>
              <a:avLst/>
              <a:gdLst>
                <a:gd name="connsiteX0" fmla="*/ 1191002 w 2383314"/>
                <a:gd name="connsiteY0" fmla="*/ 1190760 h 2383317"/>
                <a:gd name="connsiteX1" fmla="*/ 2382659 w 2383314"/>
                <a:gd name="connsiteY1" fmla="*/ 2382419 h 2383317"/>
                <a:gd name="connsiteX2" fmla="*/ -655 w 2383314"/>
                <a:gd name="connsiteY2" fmla="*/ 2382419 h 2383317"/>
                <a:gd name="connsiteX3" fmla="*/ 1191002 w 2383314"/>
                <a:gd name="connsiteY3" fmla="*/ 1190760 h 2383317"/>
                <a:gd name="connsiteX4" fmla="*/ 2382659 w 2383314"/>
                <a:gd name="connsiteY4" fmla="*/ 1190760 h 2383317"/>
                <a:gd name="connsiteX5" fmla="*/ -655 w 2383314"/>
                <a:gd name="connsiteY5" fmla="*/ 1190760 h 2383317"/>
                <a:gd name="connsiteX6" fmla="*/ 1191002 w 2383314"/>
                <a:gd name="connsiteY6" fmla="*/ -899 h 2383317"/>
                <a:gd name="connsiteX7" fmla="*/ 23826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002" y="1190760"/>
                  </a:moveTo>
                  <a:lnTo>
                    <a:pt x="2382659" y="2382419"/>
                  </a:lnTo>
                  <a:lnTo>
                    <a:pt x="-655" y="2382419"/>
                  </a:lnTo>
                  <a:lnTo>
                    <a:pt x="1191002" y="1190760"/>
                  </a:lnTo>
                  <a:close/>
                  <a:moveTo>
                    <a:pt x="2382659" y="1190760"/>
                  </a:moveTo>
                  <a:lnTo>
                    <a:pt x="-655" y="1190760"/>
                  </a:lnTo>
                  <a:lnTo>
                    <a:pt x="1191002" y="-899"/>
                  </a:lnTo>
                  <a:lnTo>
                    <a:pt x="23826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BCD0F26F-B0E9-60AD-1208-A20D529A4C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4146E82-E1C4-3467-AE73-1B3A7B7FFDDB}"/>
              </a:ext>
            </a:extLst>
          </p:cNvPr>
          <p:cNvSpPr txBox="1"/>
          <p:nvPr userDrawn="1"/>
        </p:nvSpPr>
        <p:spPr>
          <a:xfrm>
            <a:off x="732172" y="3979351"/>
            <a:ext cx="6102316" cy="81253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200" b="1">
                <a:solidFill>
                  <a:srgbClr val="3C00FF"/>
                </a:solidFill>
                <a:latin typeface="Work Sans" pitchFamily="2" charset="77"/>
              </a:defRPr>
            </a:lvl1pPr>
          </a:lstStyle>
          <a:p>
            <a:pPr lvl="0" algn="l"/>
            <a:r>
              <a:rPr lang="en-US"/>
              <a:t>Thank you.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B31A6AC-E29E-715E-F64A-D8E35F15EE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2172" y="5416940"/>
            <a:ext cx="2309813" cy="95567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1200" b="0">
                <a:solidFill>
                  <a:srgbClr val="3C00FF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en-US" dirty="0"/>
              <a:t>Contact me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Role</a:t>
            </a:r>
          </a:p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2577815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69" b="1" i="0">
                <a:solidFill>
                  <a:schemeClr val="tx1"/>
                </a:solidFill>
                <a:latin typeface="Area Normal"/>
                <a:cs typeface="Area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9426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ssenger C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1E3AB520-20E2-DFD4-4693-2BFA6B140958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74745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3AB520-20E2-DFD4-4693-2BFA6B1409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platzhalter 11" descr="Ein Bild, das Baum, draußen, Fahrzeug, Landfahrzeug enthält.&#10;&#10;Automatisch generierte Beschreibung">
            <a:extLst>
              <a:ext uri="{FF2B5EF4-FFF2-40B4-BE49-F238E27FC236}">
                <a16:creationId xmlns:a16="http://schemas.microsoft.com/office/drawing/2014/main" id="{B2F29F03-664E-2D9E-1C3E-A70492DD0B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30172" y="0"/>
            <a:ext cx="8459322" cy="6858000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E531A6C2-9114-3DFE-4056-2E7588992DCA}"/>
              </a:ext>
            </a:extLst>
          </p:cNvPr>
          <p:cNvSpPr/>
          <p:nvPr userDrawn="1"/>
        </p:nvSpPr>
        <p:spPr>
          <a:xfrm rot="10800000">
            <a:off x="-16390" y="-12702"/>
            <a:ext cx="7169926" cy="6876948"/>
          </a:xfrm>
          <a:custGeom>
            <a:avLst/>
            <a:gdLst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2287496 w 7169926"/>
              <a:gd name="connsiteY3" fmla="*/ 1143000 h 6876948"/>
              <a:gd name="connsiteX4" fmla="*/ 1144500 w 7169926"/>
              <a:gd name="connsiteY4" fmla="*/ 1143000 h 6876948"/>
              <a:gd name="connsiteX5" fmla="*/ 2287496 w 7169926"/>
              <a:gd name="connsiteY5" fmla="*/ 0 h 6876948"/>
              <a:gd name="connsiteX6" fmla="*/ 1142996 w 7169926"/>
              <a:gd name="connsiteY6" fmla="*/ 2286943 h 6876948"/>
              <a:gd name="connsiteX7" fmla="*/ 0 w 7169926"/>
              <a:gd name="connsiteY7" fmla="*/ 2286943 h 6876948"/>
              <a:gd name="connsiteX8" fmla="*/ 1142996 w 7169926"/>
              <a:gd name="connsiteY8" fmla="*/ 1143943 h 6876948"/>
              <a:gd name="connsiteX9" fmla="*/ 7169926 w 7169926"/>
              <a:gd name="connsiteY9" fmla="*/ 6876948 h 6876948"/>
              <a:gd name="connsiteX10" fmla="*/ 5121536 w 7169926"/>
              <a:gd name="connsiteY10" fmla="*/ 6876948 h 6876948"/>
              <a:gd name="connsiteX11" fmla="*/ 5121536 w 7169926"/>
              <a:gd name="connsiteY11" fmla="*/ 6861209 h 6876948"/>
              <a:gd name="connsiteX12" fmla="*/ 3430459 w 7169926"/>
              <a:gd name="connsiteY12" fmla="*/ 6861209 h 6876948"/>
              <a:gd name="connsiteX13" fmla="*/ 2292674 w 7169926"/>
              <a:gd name="connsiteY13" fmla="*/ 5728313 h 6876948"/>
              <a:gd name="connsiteX14" fmla="*/ 2298238 w 7169926"/>
              <a:gd name="connsiteY14" fmla="*/ 6855112 h 6876948"/>
              <a:gd name="connsiteX15" fmla="*/ 1149621 w 7169926"/>
              <a:gd name="connsiteY15" fmla="*/ 5717784 h 6876948"/>
              <a:gd name="connsiteX16" fmla="*/ 1155244 w 7169926"/>
              <a:gd name="connsiteY16" fmla="*/ 6856612 h 6876948"/>
              <a:gd name="connsiteX17" fmla="*/ 6615 w 7169926"/>
              <a:gd name="connsiteY17" fmla="*/ 5719271 h 6876948"/>
              <a:gd name="connsiteX18" fmla="*/ 1149601 w 7169926"/>
              <a:gd name="connsiteY18" fmla="*/ 5713627 h 6876948"/>
              <a:gd name="connsiteX19" fmla="*/ 1149621 w 7169926"/>
              <a:gd name="connsiteY19" fmla="*/ 5717771 h 6876948"/>
              <a:gd name="connsiteX20" fmla="*/ 2276498 w 7169926"/>
              <a:gd name="connsiteY20" fmla="*/ 5712207 h 6876948"/>
              <a:gd name="connsiteX21" fmla="*/ 1148188 w 7169926"/>
              <a:gd name="connsiteY21" fmla="*/ 4588744 h 6876948"/>
              <a:gd name="connsiteX22" fmla="*/ 1153745 w 7169926"/>
              <a:gd name="connsiteY22" fmla="*/ 5714191 h 6876948"/>
              <a:gd name="connsiteX23" fmla="*/ 5115 w 7169926"/>
              <a:gd name="connsiteY23" fmla="*/ 4576850 h 6876948"/>
              <a:gd name="connsiteX24" fmla="*/ 1130661 w 7169926"/>
              <a:gd name="connsiteY24" fmla="*/ 4571292 h 6876948"/>
              <a:gd name="connsiteX25" fmla="*/ 1456 w 7169926"/>
              <a:gd name="connsiteY25" fmla="*/ 3446939 h 6876948"/>
              <a:gd name="connsiteX26" fmla="*/ 9902 w 7169926"/>
              <a:gd name="connsiteY26" fmla="*/ 3431667 h 6876948"/>
              <a:gd name="connsiteX27" fmla="*/ 3430459 w 7169926"/>
              <a:gd name="connsiteY27" fmla="*/ 3204 h 6876948"/>
              <a:gd name="connsiteX28" fmla="*/ 5144960 w 7169926"/>
              <a:gd name="connsiteY28" fmla="*/ 3204 h 6876948"/>
              <a:gd name="connsiteX29" fmla="*/ 5144960 w 7169926"/>
              <a:gd name="connsiteY29" fmla="*/ 6247 h 6876948"/>
              <a:gd name="connsiteX30" fmla="*/ 7169926 w 7169926"/>
              <a:gd name="connsiteY30" fmla="*/ 6247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5121536 w 7169926"/>
              <a:gd name="connsiteY13" fmla="*/ 6876948 h 6876948"/>
              <a:gd name="connsiteX14" fmla="*/ 3430459 w 7169926"/>
              <a:gd name="connsiteY14" fmla="*/ 6861209 h 6876948"/>
              <a:gd name="connsiteX15" fmla="*/ 2292674 w 7169926"/>
              <a:gd name="connsiteY15" fmla="*/ 5728313 h 6876948"/>
              <a:gd name="connsiteX16" fmla="*/ 2298238 w 7169926"/>
              <a:gd name="connsiteY16" fmla="*/ 6855112 h 6876948"/>
              <a:gd name="connsiteX17" fmla="*/ 1149621 w 7169926"/>
              <a:gd name="connsiteY17" fmla="*/ 5717784 h 6876948"/>
              <a:gd name="connsiteX18" fmla="*/ 1155244 w 7169926"/>
              <a:gd name="connsiteY18" fmla="*/ 6856612 h 6876948"/>
              <a:gd name="connsiteX19" fmla="*/ 6615 w 7169926"/>
              <a:gd name="connsiteY19" fmla="*/ 5719271 h 6876948"/>
              <a:gd name="connsiteX20" fmla="*/ 1149601 w 7169926"/>
              <a:gd name="connsiteY20" fmla="*/ 5713627 h 6876948"/>
              <a:gd name="connsiteX21" fmla="*/ 1149621 w 7169926"/>
              <a:gd name="connsiteY21" fmla="*/ 5717771 h 6876948"/>
              <a:gd name="connsiteX22" fmla="*/ 2276498 w 7169926"/>
              <a:gd name="connsiteY22" fmla="*/ 5712207 h 6876948"/>
              <a:gd name="connsiteX23" fmla="*/ 1148188 w 7169926"/>
              <a:gd name="connsiteY23" fmla="*/ 4588744 h 6876948"/>
              <a:gd name="connsiteX24" fmla="*/ 1153745 w 7169926"/>
              <a:gd name="connsiteY24" fmla="*/ 5714191 h 6876948"/>
              <a:gd name="connsiteX25" fmla="*/ 5115 w 7169926"/>
              <a:gd name="connsiteY25" fmla="*/ 4576850 h 6876948"/>
              <a:gd name="connsiteX26" fmla="*/ 1130661 w 7169926"/>
              <a:gd name="connsiteY26" fmla="*/ 4571292 h 6876948"/>
              <a:gd name="connsiteX27" fmla="*/ 1456 w 7169926"/>
              <a:gd name="connsiteY27" fmla="*/ 3446939 h 6876948"/>
              <a:gd name="connsiteX28" fmla="*/ 9902 w 7169926"/>
              <a:gd name="connsiteY28" fmla="*/ 3431667 h 6876948"/>
              <a:gd name="connsiteX29" fmla="*/ 3430459 w 7169926"/>
              <a:gd name="connsiteY29" fmla="*/ 3204 h 6876948"/>
              <a:gd name="connsiteX30" fmla="*/ 5144960 w 7169926"/>
              <a:gd name="connsiteY30" fmla="*/ 3204 h 6876948"/>
              <a:gd name="connsiteX31" fmla="*/ 5144960 w 7169926"/>
              <a:gd name="connsiteY31" fmla="*/ 6247 h 6876948"/>
              <a:gd name="connsiteX32" fmla="*/ 7169926 w 7169926"/>
              <a:gd name="connsiteY32" fmla="*/ 6247 h 6876948"/>
              <a:gd name="connsiteX33" fmla="*/ 7169926 w 7169926"/>
              <a:gd name="connsiteY33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5144960 w 7169926"/>
              <a:gd name="connsiteY30" fmla="*/ 6247 h 6876948"/>
              <a:gd name="connsiteX31" fmla="*/ 7169926 w 7169926"/>
              <a:gd name="connsiteY31" fmla="*/ 6247 h 6876948"/>
              <a:gd name="connsiteX32" fmla="*/ 7169926 w 7169926"/>
              <a:gd name="connsiteY32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7169926 w 7169926"/>
              <a:gd name="connsiteY30" fmla="*/ 6247 h 6876948"/>
              <a:gd name="connsiteX31" fmla="*/ 7169926 w 7169926"/>
              <a:gd name="connsiteY31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7169926 w 7169926"/>
              <a:gd name="connsiteY29" fmla="*/ 6247 h 6876948"/>
              <a:gd name="connsiteX30" fmla="*/ 7169926 w 7169926"/>
              <a:gd name="connsiteY30" fmla="*/ 6876948 h 687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169926" h="6876948">
                <a:moveTo>
                  <a:pt x="1142996" y="1143000"/>
                </a:moveTo>
                <a:lnTo>
                  <a:pt x="0" y="1143000"/>
                </a:lnTo>
                <a:lnTo>
                  <a:pt x="1142996" y="0"/>
                </a:lnTo>
                <a:lnTo>
                  <a:pt x="1142996" y="1143000"/>
                </a:lnTo>
                <a:close/>
                <a:moveTo>
                  <a:pt x="2287496" y="1143000"/>
                </a:moveTo>
                <a:lnTo>
                  <a:pt x="1144500" y="1143000"/>
                </a:lnTo>
                <a:lnTo>
                  <a:pt x="2287496" y="0"/>
                </a:lnTo>
                <a:lnTo>
                  <a:pt x="2287496" y="1143000"/>
                </a:lnTo>
                <a:close/>
                <a:moveTo>
                  <a:pt x="1142996" y="2286943"/>
                </a:moveTo>
                <a:lnTo>
                  <a:pt x="0" y="2286943"/>
                </a:lnTo>
                <a:lnTo>
                  <a:pt x="1142996" y="1143943"/>
                </a:lnTo>
                <a:lnTo>
                  <a:pt x="1142996" y="2286943"/>
                </a:lnTo>
                <a:close/>
                <a:moveTo>
                  <a:pt x="7169926" y="6876948"/>
                </a:moveTo>
                <a:lnTo>
                  <a:pt x="3430459" y="6861209"/>
                </a:lnTo>
                <a:lnTo>
                  <a:pt x="2292674" y="5728313"/>
                </a:lnTo>
                <a:cubicBezTo>
                  <a:pt x="2294529" y="6103913"/>
                  <a:pt x="2296383" y="6479512"/>
                  <a:pt x="2298238" y="6855112"/>
                </a:cubicBezTo>
                <a:lnTo>
                  <a:pt x="1149621" y="5717784"/>
                </a:lnTo>
                <a:cubicBezTo>
                  <a:pt x="1151495" y="6097393"/>
                  <a:pt x="1153370" y="6477003"/>
                  <a:pt x="1155244" y="6856612"/>
                </a:cubicBezTo>
                <a:lnTo>
                  <a:pt x="6615" y="5719271"/>
                </a:lnTo>
                <a:lnTo>
                  <a:pt x="1149601" y="5713627"/>
                </a:lnTo>
                <a:cubicBezTo>
                  <a:pt x="1149608" y="5715008"/>
                  <a:pt x="1149614" y="5716390"/>
                  <a:pt x="1149621" y="5717771"/>
                </a:cubicBezTo>
                <a:lnTo>
                  <a:pt x="2276498" y="5712207"/>
                </a:lnTo>
                <a:lnTo>
                  <a:pt x="1148188" y="4588744"/>
                </a:lnTo>
                <a:cubicBezTo>
                  <a:pt x="1150040" y="4963893"/>
                  <a:pt x="1151893" y="5339042"/>
                  <a:pt x="1153745" y="5714191"/>
                </a:cubicBezTo>
                <a:lnTo>
                  <a:pt x="5115" y="4576850"/>
                </a:lnTo>
                <a:lnTo>
                  <a:pt x="1130661" y="4571292"/>
                </a:lnTo>
                <a:lnTo>
                  <a:pt x="1456" y="3446939"/>
                </a:lnTo>
                <a:lnTo>
                  <a:pt x="9902" y="3431667"/>
                </a:lnTo>
                <a:lnTo>
                  <a:pt x="3430459" y="3204"/>
                </a:lnTo>
                <a:lnTo>
                  <a:pt x="7169926" y="6247"/>
                </a:lnTo>
                <a:lnTo>
                  <a:pt x="7169926" y="68769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52F0DE-1648-0453-57CA-6ACC8478C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1709737"/>
            <a:ext cx="4490080" cy="2736954"/>
          </a:xfrm>
        </p:spPr>
        <p:txBody>
          <a:bodyPr vert="horz" wrap="square" lIns="0" tIns="0" rIns="0" bIns="0" rtlCol="0" anchor="t" anchorCtr="0">
            <a:noAutofit/>
          </a:bodyPr>
          <a:lstStyle>
            <a:lvl1pPr rtl="0">
              <a:defRPr lang="de-DE" sz="3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err="1"/>
              <a:t>Mastertitelformat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8FB8F-838D-1344-DD82-A877979234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481110"/>
            <a:ext cx="4490080" cy="780823"/>
          </a:xfrm>
        </p:spPr>
        <p:txBody>
          <a:bodyPr wrap="square">
            <a:noAutofit/>
          </a:bodyPr>
          <a:lstStyle>
            <a:lvl1pPr marL="0" indent="0" rtl="0">
              <a:buNone/>
              <a:defRPr lang="de-DE" sz="1100" kern="1200" spc="25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CCAC1-DD48-EAE4-8775-69BEC5ED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rgbClr val="3C00FF"/>
                </a:solidFill>
              </a:defRPr>
            </a:lvl1pPr>
          </a:lstStyle>
          <a:p>
            <a:r>
              <a:rPr lang="en-US"/>
              <a:t>12/13/2023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76F407D-D5F6-56D5-05C8-8290A1E6B50A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5302" y="6200736"/>
            <a:ext cx="1080000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033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Commercial Vehi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566B195-1B85-98B5-1D99-F42FC44C6B14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1363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66B195-1B85-98B5-1D99-F42FC44C6B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Bildplatzhalter 10" descr="Ein Bild, das Fahrzeug, Baum, Landfahrzeug, Rad enthält.&#10;&#10;Automatisch generierte Beschreibung">
            <a:extLst>
              <a:ext uri="{FF2B5EF4-FFF2-40B4-BE49-F238E27FC236}">
                <a16:creationId xmlns:a16="http://schemas.microsoft.com/office/drawing/2014/main" id="{0A629193-DB6D-8578-79ED-F734947F7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20409" y="0"/>
            <a:ext cx="8478848" cy="6858000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E531A6C2-9114-3DFE-4056-2E7588992DCA}"/>
              </a:ext>
            </a:extLst>
          </p:cNvPr>
          <p:cNvSpPr/>
          <p:nvPr userDrawn="1"/>
        </p:nvSpPr>
        <p:spPr>
          <a:xfrm rot="10800000">
            <a:off x="-16390" y="-12702"/>
            <a:ext cx="7169926" cy="6876948"/>
          </a:xfrm>
          <a:custGeom>
            <a:avLst/>
            <a:gdLst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2287496 w 7169926"/>
              <a:gd name="connsiteY3" fmla="*/ 1143000 h 6876948"/>
              <a:gd name="connsiteX4" fmla="*/ 1144500 w 7169926"/>
              <a:gd name="connsiteY4" fmla="*/ 1143000 h 6876948"/>
              <a:gd name="connsiteX5" fmla="*/ 2287496 w 7169926"/>
              <a:gd name="connsiteY5" fmla="*/ 0 h 6876948"/>
              <a:gd name="connsiteX6" fmla="*/ 1142996 w 7169926"/>
              <a:gd name="connsiteY6" fmla="*/ 2286943 h 6876948"/>
              <a:gd name="connsiteX7" fmla="*/ 0 w 7169926"/>
              <a:gd name="connsiteY7" fmla="*/ 2286943 h 6876948"/>
              <a:gd name="connsiteX8" fmla="*/ 1142996 w 7169926"/>
              <a:gd name="connsiteY8" fmla="*/ 1143943 h 6876948"/>
              <a:gd name="connsiteX9" fmla="*/ 7169926 w 7169926"/>
              <a:gd name="connsiteY9" fmla="*/ 6876948 h 6876948"/>
              <a:gd name="connsiteX10" fmla="*/ 5121536 w 7169926"/>
              <a:gd name="connsiteY10" fmla="*/ 6876948 h 6876948"/>
              <a:gd name="connsiteX11" fmla="*/ 5121536 w 7169926"/>
              <a:gd name="connsiteY11" fmla="*/ 6861209 h 6876948"/>
              <a:gd name="connsiteX12" fmla="*/ 3430459 w 7169926"/>
              <a:gd name="connsiteY12" fmla="*/ 6861209 h 6876948"/>
              <a:gd name="connsiteX13" fmla="*/ 2292674 w 7169926"/>
              <a:gd name="connsiteY13" fmla="*/ 5728313 h 6876948"/>
              <a:gd name="connsiteX14" fmla="*/ 2298238 w 7169926"/>
              <a:gd name="connsiteY14" fmla="*/ 6855112 h 6876948"/>
              <a:gd name="connsiteX15" fmla="*/ 1149621 w 7169926"/>
              <a:gd name="connsiteY15" fmla="*/ 5717784 h 6876948"/>
              <a:gd name="connsiteX16" fmla="*/ 1155244 w 7169926"/>
              <a:gd name="connsiteY16" fmla="*/ 6856612 h 6876948"/>
              <a:gd name="connsiteX17" fmla="*/ 6615 w 7169926"/>
              <a:gd name="connsiteY17" fmla="*/ 5719271 h 6876948"/>
              <a:gd name="connsiteX18" fmla="*/ 1149601 w 7169926"/>
              <a:gd name="connsiteY18" fmla="*/ 5713627 h 6876948"/>
              <a:gd name="connsiteX19" fmla="*/ 1149621 w 7169926"/>
              <a:gd name="connsiteY19" fmla="*/ 5717771 h 6876948"/>
              <a:gd name="connsiteX20" fmla="*/ 2276498 w 7169926"/>
              <a:gd name="connsiteY20" fmla="*/ 5712207 h 6876948"/>
              <a:gd name="connsiteX21" fmla="*/ 1148188 w 7169926"/>
              <a:gd name="connsiteY21" fmla="*/ 4588744 h 6876948"/>
              <a:gd name="connsiteX22" fmla="*/ 1153745 w 7169926"/>
              <a:gd name="connsiteY22" fmla="*/ 5714191 h 6876948"/>
              <a:gd name="connsiteX23" fmla="*/ 5115 w 7169926"/>
              <a:gd name="connsiteY23" fmla="*/ 4576850 h 6876948"/>
              <a:gd name="connsiteX24" fmla="*/ 1130661 w 7169926"/>
              <a:gd name="connsiteY24" fmla="*/ 4571292 h 6876948"/>
              <a:gd name="connsiteX25" fmla="*/ 1456 w 7169926"/>
              <a:gd name="connsiteY25" fmla="*/ 3446939 h 6876948"/>
              <a:gd name="connsiteX26" fmla="*/ 9902 w 7169926"/>
              <a:gd name="connsiteY26" fmla="*/ 3431667 h 6876948"/>
              <a:gd name="connsiteX27" fmla="*/ 3430459 w 7169926"/>
              <a:gd name="connsiteY27" fmla="*/ 3204 h 6876948"/>
              <a:gd name="connsiteX28" fmla="*/ 5144960 w 7169926"/>
              <a:gd name="connsiteY28" fmla="*/ 3204 h 6876948"/>
              <a:gd name="connsiteX29" fmla="*/ 5144960 w 7169926"/>
              <a:gd name="connsiteY29" fmla="*/ 6247 h 6876948"/>
              <a:gd name="connsiteX30" fmla="*/ 7169926 w 7169926"/>
              <a:gd name="connsiteY30" fmla="*/ 6247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5121536 w 7169926"/>
              <a:gd name="connsiteY13" fmla="*/ 6876948 h 6876948"/>
              <a:gd name="connsiteX14" fmla="*/ 3430459 w 7169926"/>
              <a:gd name="connsiteY14" fmla="*/ 6861209 h 6876948"/>
              <a:gd name="connsiteX15" fmla="*/ 2292674 w 7169926"/>
              <a:gd name="connsiteY15" fmla="*/ 5728313 h 6876948"/>
              <a:gd name="connsiteX16" fmla="*/ 2298238 w 7169926"/>
              <a:gd name="connsiteY16" fmla="*/ 6855112 h 6876948"/>
              <a:gd name="connsiteX17" fmla="*/ 1149621 w 7169926"/>
              <a:gd name="connsiteY17" fmla="*/ 5717784 h 6876948"/>
              <a:gd name="connsiteX18" fmla="*/ 1155244 w 7169926"/>
              <a:gd name="connsiteY18" fmla="*/ 6856612 h 6876948"/>
              <a:gd name="connsiteX19" fmla="*/ 6615 w 7169926"/>
              <a:gd name="connsiteY19" fmla="*/ 5719271 h 6876948"/>
              <a:gd name="connsiteX20" fmla="*/ 1149601 w 7169926"/>
              <a:gd name="connsiteY20" fmla="*/ 5713627 h 6876948"/>
              <a:gd name="connsiteX21" fmla="*/ 1149621 w 7169926"/>
              <a:gd name="connsiteY21" fmla="*/ 5717771 h 6876948"/>
              <a:gd name="connsiteX22" fmla="*/ 2276498 w 7169926"/>
              <a:gd name="connsiteY22" fmla="*/ 5712207 h 6876948"/>
              <a:gd name="connsiteX23" fmla="*/ 1148188 w 7169926"/>
              <a:gd name="connsiteY23" fmla="*/ 4588744 h 6876948"/>
              <a:gd name="connsiteX24" fmla="*/ 1153745 w 7169926"/>
              <a:gd name="connsiteY24" fmla="*/ 5714191 h 6876948"/>
              <a:gd name="connsiteX25" fmla="*/ 5115 w 7169926"/>
              <a:gd name="connsiteY25" fmla="*/ 4576850 h 6876948"/>
              <a:gd name="connsiteX26" fmla="*/ 1130661 w 7169926"/>
              <a:gd name="connsiteY26" fmla="*/ 4571292 h 6876948"/>
              <a:gd name="connsiteX27" fmla="*/ 1456 w 7169926"/>
              <a:gd name="connsiteY27" fmla="*/ 3446939 h 6876948"/>
              <a:gd name="connsiteX28" fmla="*/ 9902 w 7169926"/>
              <a:gd name="connsiteY28" fmla="*/ 3431667 h 6876948"/>
              <a:gd name="connsiteX29" fmla="*/ 3430459 w 7169926"/>
              <a:gd name="connsiteY29" fmla="*/ 3204 h 6876948"/>
              <a:gd name="connsiteX30" fmla="*/ 5144960 w 7169926"/>
              <a:gd name="connsiteY30" fmla="*/ 3204 h 6876948"/>
              <a:gd name="connsiteX31" fmla="*/ 5144960 w 7169926"/>
              <a:gd name="connsiteY31" fmla="*/ 6247 h 6876948"/>
              <a:gd name="connsiteX32" fmla="*/ 7169926 w 7169926"/>
              <a:gd name="connsiteY32" fmla="*/ 6247 h 6876948"/>
              <a:gd name="connsiteX33" fmla="*/ 7169926 w 7169926"/>
              <a:gd name="connsiteY33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5144960 w 7169926"/>
              <a:gd name="connsiteY30" fmla="*/ 6247 h 6876948"/>
              <a:gd name="connsiteX31" fmla="*/ 7169926 w 7169926"/>
              <a:gd name="connsiteY31" fmla="*/ 6247 h 6876948"/>
              <a:gd name="connsiteX32" fmla="*/ 7169926 w 7169926"/>
              <a:gd name="connsiteY32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7169926 w 7169926"/>
              <a:gd name="connsiteY30" fmla="*/ 6247 h 6876948"/>
              <a:gd name="connsiteX31" fmla="*/ 7169926 w 7169926"/>
              <a:gd name="connsiteY31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7169926 w 7169926"/>
              <a:gd name="connsiteY29" fmla="*/ 6247 h 6876948"/>
              <a:gd name="connsiteX30" fmla="*/ 7169926 w 7169926"/>
              <a:gd name="connsiteY30" fmla="*/ 6876948 h 687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169926" h="6876948">
                <a:moveTo>
                  <a:pt x="1142996" y="1143000"/>
                </a:moveTo>
                <a:lnTo>
                  <a:pt x="0" y="1143000"/>
                </a:lnTo>
                <a:lnTo>
                  <a:pt x="1142996" y="0"/>
                </a:lnTo>
                <a:lnTo>
                  <a:pt x="1142996" y="1143000"/>
                </a:lnTo>
                <a:close/>
                <a:moveTo>
                  <a:pt x="2287496" y="1143000"/>
                </a:moveTo>
                <a:lnTo>
                  <a:pt x="1144500" y="1143000"/>
                </a:lnTo>
                <a:lnTo>
                  <a:pt x="2287496" y="0"/>
                </a:lnTo>
                <a:lnTo>
                  <a:pt x="2287496" y="1143000"/>
                </a:lnTo>
                <a:close/>
                <a:moveTo>
                  <a:pt x="1142996" y="2286943"/>
                </a:moveTo>
                <a:lnTo>
                  <a:pt x="0" y="2286943"/>
                </a:lnTo>
                <a:lnTo>
                  <a:pt x="1142996" y="1143943"/>
                </a:lnTo>
                <a:lnTo>
                  <a:pt x="1142996" y="2286943"/>
                </a:lnTo>
                <a:close/>
                <a:moveTo>
                  <a:pt x="7169926" y="6876948"/>
                </a:moveTo>
                <a:lnTo>
                  <a:pt x="3430459" y="6861209"/>
                </a:lnTo>
                <a:lnTo>
                  <a:pt x="2292674" y="5728313"/>
                </a:lnTo>
                <a:cubicBezTo>
                  <a:pt x="2294529" y="6103913"/>
                  <a:pt x="2296383" y="6479512"/>
                  <a:pt x="2298238" y="6855112"/>
                </a:cubicBezTo>
                <a:lnTo>
                  <a:pt x="1149621" y="5717784"/>
                </a:lnTo>
                <a:cubicBezTo>
                  <a:pt x="1151495" y="6097393"/>
                  <a:pt x="1153370" y="6477003"/>
                  <a:pt x="1155244" y="6856612"/>
                </a:cubicBezTo>
                <a:lnTo>
                  <a:pt x="6615" y="5719271"/>
                </a:lnTo>
                <a:lnTo>
                  <a:pt x="1149601" y="5713627"/>
                </a:lnTo>
                <a:cubicBezTo>
                  <a:pt x="1149608" y="5715008"/>
                  <a:pt x="1149614" y="5716390"/>
                  <a:pt x="1149621" y="5717771"/>
                </a:cubicBezTo>
                <a:lnTo>
                  <a:pt x="2276498" y="5712207"/>
                </a:lnTo>
                <a:lnTo>
                  <a:pt x="1148188" y="4588744"/>
                </a:lnTo>
                <a:cubicBezTo>
                  <a:pt x="1150040" y="4963893"/>
                  <a:pt x="1151893" y="5339042"/>
                  <a:pt x="1153745" y="5714191"/>
                </a:cubicBezTo>
                <a:lnTo>
                  <a:pt x="5115" y="4576850"/>
                </a:lnTo>
                <a:lnTo>
                  <a:pt x="1130661" y="4571292"/>
                </a:lnTo>
                <a:lnTo>
                  <a:pt x="1456" y="3446939"/>
                </a:lnTo>
                <a:lnTo>
                  <a:pt x="9902" y="3431667"/>
                </a:lnTo>
                <a:lnTo>
                  <a:pt x="3430459" y="3204"/>
                </a:lnTo>
                <a:lnTo>
                  <a:pt x="7169926" y="6247"/>
                </a:lnTo>
                <a:lnTo>
                  <a:pt x="7169926" y="68769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rt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52F0DE-1648-0453-57CA-6ACC8478C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1709737"/>
            <a:ext cx="4490080" cy="2736954"/>
          </a:xfrm>
        </p:spPr>
        <p:txBody>
          <a:bodyPr vert="horz" wrap="square" lIns="0" tIns="0" rIns="0" bIns="0" rtlCol="0" anchor="t" anchorCtr="0">
            <a:noAutofit/>
          </a:bodyPr>
          <a:lstStyle>
            <a:lvl1pPr rtl="0">
              <a:defRPr lang="de-DE" sz="3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err="1"/>
              <a:t>Mastertitelformat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8FB8F-838D-1344-DD82-A877979234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481110"/>
            <a:ext cx="4490080" cy="780823"/>
          </a:xfrm>
        </p:spPr>
        <p:txBody>
          <a:bodyPr wrap="square">
            <a:noAutofit/>
          </a:bodyPr>
          <a:lstStyle>
            <a:lvl1pPr marL="0" indent="0" rtl="0">
              <a:buNone/>
              <a:defRPr lang="de-DE" sz="1100" kern="1200" spc="25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CCAC1-DD48-EAE4-8775-69BEC5ED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rgbClr val="3C00FF"/>
                </a:solidFill>
              </a:defRPr>
            </a:lvl1pPr>
          </a:lstStyle>
          <a:p>
            <a:r>
              <a:rPr lang="en-US"/>
              <a:t>12/13/2023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76F407D-D5F6-56D5-05C8-8290A1E6B50A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5302" y="6200736"/>
            <a:ext cx="1080000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51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lainer Text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5C84929-F589-6459-77A3-468B00797D5B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8676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5C84929-F589-6459-77A3-468B00797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phic 7">
            <a:extLst>
              <a:ext uri="{FF2B5EF4-FFF2-40B4-BE49-F238E27FC236}">
                <a16:creationId xmlns:a16="http://schemas.microsoft.com/office/drawing/2014/main" id="{950F078D-D273-1DE9-3C18-58105A390A3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ECC7974-DC4E-E468-C8B8-CABB042AAE54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fld id="{4C736450-DEB5-A849-8D0B-705848FCC196}" type="slidenum">
              <a:rPr lang="en-US" sz="1000" spc="250" smtClean="0">
                <a:solidFill>
                  <a:srgbClr val="3C00FF"/>
                </a:solidFill>
                <a:latin typeface="+mn-lt"/>
              </a:rPr>
              <a:pPr algn="r" rtl="0"/>
              <a:t>‹#›</a:t>
            </a:fld>
            <a:endParaRPr lang="en-US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2" name="Textplatzhalter 33">
            <a:extLst>
              <a:ext uri="{FF2B5EF4-FFF2-40B4-BE49-F238E27FC236}">
                <a16:creationId xmlns:a16="http://schemas.microsoft.com/office/drawing/2014/main" id="{1268F3FC-523C-BEF1-B3F9-7D81DB8456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444" y="340031"/>
            <a:ext cx="6711950" cy="244682"/>
          </a:xfrm>
        </p:spPr>
        <p:txBody>
          <a:bodyPr wrap="square" lIns="0" rIns="0">
            <a:spAutoFit/>
          </a:bodyPr>
          <a:lstStyle>
            <a:lvl1pPr marL="0" indent="0" rtl="0">
              <a:buFontTx/>
              <a:buNone/>
              <a:defRPr sz="1100" cap="all" spc="250" baseline="0">
                <a:solidFill>
                  <a:srgbClr val="3C00FF"/>
                </a:solidFill>
                <a:latin typeface="+mn-lt"/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27B886AF-7CF6-8D92-4401-15A4056A8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590991"/>
            <a:ext cx="10491622" cy="6217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rtl="0">
              <a:defRPr sz="2400" b="1">
                <a:solidFill>
                  <a:srgbClr val="3C00FF"/>
                </a:solidFill>
                <a:latin typeface="+mj-lt"/>
              </a:defRPr>
            </a:lvl1pPr>
          </a:lstStyle>
          <a:p>
            <a:r>
              <a:rPr lang="en-US"/>
              <a:t>Headline 24pt</a:t>
            </a: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02C1D-3197-1FFF-5D62-4E511DA60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350" y="1326591"/>
            <a:ext cx="11183938" cy="4764647"/>
          </a:xfrm>
        </p:spPr>
        <p:txBody>
          <a:bodyPr>
            <a:noAutofit/>
          </a:bodyPr>
          <a:lstStyle>
            <a:lvl1pPr rtl="0">
              <a:defRPr sz="1200">
                <a:solidFill>
                  <a:srgbClr val="000000"/>
                </a:solidFill>
                <a:latin typeface="+mn-lt"/>
              </a:defRPr>
            </a:lvl1pPr>
            <a:lvl2pPr rtl="0">
              <a:defRPr sz="1200">
                <a:solidFill>
                  <a:srgbClr val="000000"/>
                </a:solidFill>
                <a:latin typeface="+mn-lt"/>
              </a:defRPr>
            </a:lvl2pPr>
            <a:lvl3pPr rtl="0">
              <a:defRPr sz="1200">
                <a:solidFill>
                  <a:srgbClr val="000000"/>
                </a:solidFill>
                <a:latin typeface="+mn-lt"/>
              </a:defRPr>
            </a:lvl3pPr>
            <a:lvl4pPr rtl="0">
              <a:defRPr sz="1200">
                <a:solidFill>
                  <a:srgbClr val="000000"/>
                </a:solidFill>
                <a:latin typeface="+mn-lt"/>
              </a:defRPr>
            </a:lvl4pPr>
            <a:lvl5pPr rtl="0">
              <a:defRPr sz="12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337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46">
          <p15:clr>
            <a:srgbClr val="FBAE40"/>
          </p15:clr>
        </p15:guide>
        <p15:guide id="2" pos="393">
          <p15:clr>
            <a:srgbClr val="FBAE40"/>
          </p15:clr>
        </p15:guide>
        <p15:guide id="3" orient="horz" pos="822">
          <p15:clr>
            <a:srgbClr val="FBAE40"/>
          </p15:clr>
        </p15:guide>
        <p15:guide id="4" orient="horz" pos="3838">
          <p15:clr>
            <a:srgbClr val="FBAE40"/>
          </p15:clr>
        </p15:guide>
        <p15:guide id="5" orient="horz" pos="109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Qorix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C6ED5EA-477E-12F8-1B54-8B2CC917B854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10600" y="2955066"/>
            <a:ext cx="3970800" cy="95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42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D0687F3-1880-CFE1-6F80-B02805C7FB1B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7282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0687F3-1880-CFE1-6F80-B02805C7FB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68D05BE7-8E9B-DE83-8D31-07A1763B49ED}"/>
              </a:ext>
            </a:extLst>
          </p:cNvPr>
          <p:cNvGrpSpPr/>
          <p:nvPr/>
        </p:nvGrpSpPr>
        <p:grpSpPr>
          <a:xfrm>
            <a:off x="2658741" y="25249"/>
            <a:ext cx="9533259" cy="4774297"/>
            <a:chOff x="2658741" y="25249"/>
            <a:chExt cx="9533259" cy="477429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15D9244-5A41-1E8A-D100-D9B5416605ED}"/>
                </a:ext>
              </a:extLst>
            </p:cNvPr>
            <p:cNvSpPr/>
            <p:nvPr/>
          </p:nvSpPr>
          <p:spPr>
            <a:xfrm rot="2700000">
              <a:off x="6275372" y="3477193"/>
              <a:ext cx="1702025" cy="844231"/>
            </a:xfrm>
            <a:custGeom>
              <a:avLst/>
              <a:gdLst>
                <a:gd name="connsiteX0" fmla="*/ 850632 w 1702025"/>
                <a:gd name="connsiteY0" fmla="*/ -574 h 844231"/>
                <a:gd name="connsiteX1" fmla="*/ 1701645 w 1702025"/>
                <a:gd name="connsiteY1" fmla="*/ 843657 h 844231"/>
                <a:gd name="connsiteX2" fmla="*/ -381 w 1702025"/>
                <a:gd name="connsiteY2" fmla="*/ 843657 h 844231"/>
                <a:gd name="connsiteX3" fmla="*/ 8506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574"/>
                  </a:moveTo>
                  <a:lnTo>
                    <a:pt x="1701645" y="843657"/>
                  </a:lnTo>
                  <a:lnTo>
                    <a:pt x="-381" y="843657"/>
                  </a:lnTo>
                  <a:lnTo>
                    <a:pt x="8506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6E25D5-0D77-949E-F0BF-DF8524D1B25B}"/>
                </a:ext>
              </a:extLst>
            </p:cNvPr>
            <p:cNvSpPr/>
            <p:nvPr/>
          </p:nvSpPr>
          <p:spPr>
            <a:xfrm rot="2700000">
              <a:off x="7467030" y="3477193"/>
              <a:ext cx="1702025" cy="844231"/>
            </a:xfrm>
            <a:custGeom>
              <a:avLst/>
              <a:gdLst>
                <a:gd name="connsiteX0" fmla="*/ 850732 w 1702025"/>
                <a:gd name="connsiteY0" fmla="*/ -574 h 844231"/>
                <a:gd name="connsiteX1" fmla="*/ 1701745 w 1702025"/>
                <a:gd name="connsiteY1" fmla="*/ 843657 h 844231"/>
                <a:gd name="connsiteX2" fmla="*/ -281 w 1702025"/>
                <a:gd name="connsiteY2" fmla="*/ 843657 h 844231"/>
                <a:gd name="connsiteX3" fmla="*/ 8507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574"/>
                  </a:moveTo>
                  <a:lnTo>
                    <a:pt x="1701745" y="843657"/>
                  </a:lnTo>
                  <a:lnTo>
                    <a:pt x="-281" y="843657"/>
                  </a:lnTo>
                  <a:lnTo>
                    <a:pt x="8507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55E5A2-80DF-273A-F0E7-E8F55CE96C29}"/>
                </a:ext>
              </a:extLst>
            </p:cNvPr>
            <p:cNvSpPr/>
            <p:nvPr/>
          </p:nvSpPr>
          <p:spPr>
            <a:xfrm rot="2700000">
              <a:off x="8659164" y="3477193"/>
              <a:ext cx="1702025" cy="844231"/>
            </a:xfrm>
            <a:custGeom>
              <a:avLst/>
              <a:gdLst>
                <a:gd name="connsiteX0" fmla="*/ 850832 w 1702025"/>
                <a:gd name="connsiteY0" fmla="*/ -574 h 844231"/>
                <a:gd name="connsiteX1" fmla="*/ 1701845 w 1702025"/>
                <a:gd name="connsiteY1" fmla="*/ 843657 h 844231"/>
                <a:gd name="connsiteX2" fmla="*/ -181 w 1702025"/>
                <a:gd name="connsiteY2" fmla="*/ 843657 h 844231"/>
                <a:gd name="connsiteX3" fmla="*/ 8508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574"/>
                  </a:moveTo>
                  <a:lnTo>
                    <a:pt x="1701845" y="843657"/>
                  </a:lnTo>
                  <a:lnTo>
                    <a:pt x="-181" y="843657"/>
                  </a:lnTo>
                  <a:lnTo>
                    <a:pt x="8508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88F6164-8D85-FD4A-E6B2-57B626FFC7FC}"/>
                </a:ext>
              </a:extLst>
            </p:cNvPr>
            <p:cNvSpPr/>
            <p:nvPr/>
          </p:nvSpPr>
          <p:spPr>
            <a:xfrm rot="2700000">
              <a:off x="5084751" y="2284939"/>
              <a:ext cx="1702025" cy="844231"/>
            </a:xfrm>
            <a:custGeom>
              <a:avLst/>
              <a:gdLst>
                <a:gd name="connsiteX0" fmla="*/ 850532 w 1702025"/>
                <a:gd name="connsiteY0" fmla="*/ -674 h 844231"/>
                <a:gd name="connsiteX1" fmla="*/ 1701545 w 1702025"/>
                <a:gd name="connsiteY1" fmla="*/ 843557 h 844231"/>
                <a:gd name="connsiteX2" fmla="*/ -481 w 1702025"/>
                <a:gd name="connsiteY2" fmla="*/ 843557 h 844231"/>
                <a:gd name="connsiteX3" fmla="*/ 8505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532" y="-674"/>
                  </a:moveTo>
                  <a:lnTo>
                    <a:pt x="1701545" y="843557"/>
                  </a:lnTo>
                  <a:lnTo>
                    <a:pt x="-481" y="843557"/>
                  </a:lnTo>
                  <a:lnTo>
                    <a:pt x="8505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019D38-7AD6-C44A-AC53-CA526A32F700}"/>
                </a:ext>
              </a:extLst>
            </p:cNvPr>
            <p:cNvSpPr/>
            <p:nvPr/>
          </p:nvSpPr>
          <p:spPr>
            <a:xfrm rot="2700000">
              <a:off x="6275372" y="2284939"/>
              <a:ext cx="1702025" cy="844231"/>
            </a:xfrm>
            <a:custGeom>
              <a:avLst/>
              <a:gdLst>
                <a:gd name="connsiteX0" fmla="*/ 850632 w 1702025"/>
                <a:gd name="connsiteY0" fmla="*/ -674 h 844231"/>
                <a:gd name="connsiteX1" fmla="*/ 1701645 w 1702025"/>
                <a:gd name="connsiteY1" fmla="*/ 843557 h 844231"/>
                <a:gd name="connsiteX2" fmla="*/ -381 w 1702025"/>
                <a:gd name="connsiteY2" fmla="*/ 843557 h 844231"/>
                <a:gd name="connsiteX3" fmla="*/ 8506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674"/>
                  </a:moveTo>
                  <a:lnTo>
                    <a:pt x="1701645" y="843557"/>
                  </a:lnTo>
                  <a:lnTo>
                    <a:pt x="-381" y="843557"/>
                  </a:lnTo>
                  <a:lnTo>
                    <a:pt x="8506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193129-121D-238B-5B1D-B0DC0BBD5F02}"/>
                </a:ext>
              </a:extLst>
            </p:cNvPr>
            <p:cNvSpPr/>
            <p:nvPr/>
          </p:nvSpPr>
          <p:spPr>
            <a:xfrm rot="2700000">
              <a:off x="7467030" y="2284939"/>
              <a:ext cx="1702025" cy="844231"/>
            </a:xfrm>
            <a:custGeom>
              <a:avLst/>
              <a:gdLst>
                <a:gd name="connsiteX0" fmla="*/ 850732 w 1702025"/>
                <a:gd name="connsiteY0" fmla="*/ -674 h 844231"/>
                <a:gd name="connsiteX1" fmla="*/ 1701745 w 1702025"/>
                <a:gd name="connsiteY1" fmla="*/ 843557 h 844231"/>
                <a:gd name="connsiteX2" fmla="*/ -281 w 1702025"/>
                <a:gd name="connsiteY2" fmla="*/ 843557 h 844231"/>
                <a:gd name="connsiteX3" fmla="*/ 8507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674"/>
                  </a:moveTo>
                  <a:lnTo>
                    <a:pt x="1701745" y="843557"/>
                  </a:lnTo>
                  <a:lnTo>
                    <a:pt x="-281" y="843557"/>
                  </a:lnTo>
                  <a:lnTo>
                    <a:pt x="8507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78EAC38-4F3D-FA58-9D7F-BEFC8B3F4B18}"/>
                </a:ext>
              </a:extLst>
            </p:cNvPr>
            <p:cNvSpPr/>
            <p:nvPr/>
          </p:nvSpPr>
          <p:spPr>
            <a:xfrm rot="2700000">
              <a:off x="8659164" y="2284939"/>
              <a:ext cx="1702025" cy="844231"/>
            </a:xfrm>
            <a:custGeom>
              <a:avLst/>
              <a:gdLst>
                <a:gd name="connsiteX0" fmla="*/ 850832 w 1702025"/>
                <a:gd name="connsiteY0" fmla="*/ -674 h 844231"/>
                <a:gd name="connsiteX1" fmla="*/ 1701845 w 1702025"/>
                <a:gd name="connsiteY1" fmla="*/ 843557 h 844231"/>
                <a:gd name="connsiteX2" fmla="*/ -181 w 1702025"/>
                <a:gd name="connsiteY2" fmla="*/ 843557 h 844231"/>
                <a:gd name="connsiteX3" fmla="*/ 8508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674"/>
                  </a:moveTo>
                  <a:lnTo>
                    <a:pt x="1701845" y="843557"/>
                  </a:lnTo>
                  <a:lnTo>
                    <a:pt x="-181" y="843557"/>
                  </a:lnTo>
                  <a:lnTo>
                    <a:pt x="8508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22C4FA-B2AD-437D-EA09-753B71AAA1FB}"/>
                </a:ext>
              </a:extLst>
            </p:cNvPr>
            <p:cNvSpPr/>
            <p:nvPr/>
          </p:nvSpPr>
          <p:spPr>
            <a:xfrm flipV="1">
              <a:off x="9808686" y="2408564"/>
              <a:ext cx="2383314" cy="2383317"/>
            </a:xfrm>
            <a:custGeom>
              <a:avLst/>
              <a:gdLst>
                <a:gd name="connsiteX0" fmla="*/ 1191602 w 2383314"/>
                <a:gd name="connsiteY0" fmla="*/ 1190960 h 2383317"/>
                <a:gd name="connsiteX1" fmla="*/ 2383259 w 2383314"/>
                <a:gd name="connsiteY1" fmla="*/ 2382619 h 2383317"/>
                <a:gd name="connsiteX2" fmla="*/ -55 w 2383314"/>
                <a:gd name="connsiteY2" fmla="*/ 2382619 h 2383317"/>
                <a:gd name="connsiteX3" fmla="*/ 1191602 w 2383314"/>
                <a:gd name="connsiteY3" fmla="*/ 1190960 h 2383317"/>
                <a:gd name="connsiteX4" fmla="*/ 2383259 w 2383314"/>
                <a:gd name="connsiteY4" fmla="*/ 1190960 h 2383317"/>
                <a:gd name="connsiteX5" fmla="*/ -55 w 2383314"/>
                <a:gd name="connsiteY5" fmla="*/ 1190960 h 2383317"/>
                <a:gd name="connsiteX6" fmla="*/ 1191602 w 2383314"/>
                <a:gd name="connsiteY6" fmla="*/ -699 h 2383317"/>
                <a:gd name="connsiteX7" fmla="*/ 2383259 w 2383314"/>
                <a:gd name="connsiteY7" fmla="*/ 11909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602" y="1190960"/>
                  </a:moveTo>
                  <a:lnTo>
                    <a:pt x="2383259" y="2382619"/>
                  </a:lnTo>
                  <a:lnTo>
                    <a:pt x="-55" y="2382619"/>
                  </a:lnTo>
                  <a:lnTo>
                    <a:pt x="1191602" y="1190960"/>
                  </a:lnTo>
                  <a:close/>
                  <a:moveTo>
                    <a:pt x="2383259" y="1190960"/>
                  </a:moveTo>
                  <a:lnTo>
                    <a:pt x="-55" y="1190960"/>
                  </a:lnTo>
                  <a:lnTo>
                    <a:pt x="1191602" y="-699"/>
                  </a:lnTo>
                  <a:lnTo>
                    <a:pt x="2383259" y="11909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A8E2BA-76B4-29A8-F83A-F3DA272FF045}"/>
                </a:ext>
              </a:extLst>
            </p:cNvPr>
            <p:cNvSpPr/>
            <p:nvPr/>
          </p:nvSpPr>
          <p:spPr>
            <a:xfrm flipV="1">
              <a:off x="9808686" y="25249"/>
              <a:ext cx="2383314" cy="2383317"/>
            </a:xfrm>
            <a:custGeom>
              <a:avLst/>
              <a:gdLst>
                <a:gd name="connsiteX0" fmla="*/ -55 w 2383314"/>
                <a:gd name="connsiteY0" fmla="*/ 1190760 h 2383317"/>
                <a:gd name="connsiteX1" fmla="*/ 1191602 w 2383314"/>
                <a:gd name="connsiteY1" fmla="*/ 2382419 h 2383317"/>
                <a:gd name="connsiteX2" fmla="*/ 2383259 w 2383314"/>
                <a:gd name="connsiteY2" fmla="*/ 1190760 h 2383317"/>
                <a:gd name="connsiteX3" fmla="*/ 1191602 w 2383314"/>
                <a:gd name="connsiteY3" fmla="*/ -899 h 2383317"/>
                <a:gd name="connsiteX4" fmla="*/ -55 w 2383314"/>
                <a:gd name="connsiteY4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314" h="2383317">
                  <a:moveTo>
                    <a:pt x="-55" y="1190760"/>
                  </a:moveTo>
                  <a:lnTo>
                    <a:pt x="1191602" y="2382419"/>
                  </a:lnTo>
                  <a:lnTo>
                    <a:pt x="2383259" y="1190760"/>
                  </a:lnTo>
                  <a:lnTo>
                    <a:pt x="1191602" y="-899"/>
                  </a:lnTo>
                  <a:lnTo>
                    <a:pt x="-55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04C4BA-B800-B6D8-0019-133564AAD5EC}"/>
                </a:ext>
              </a:extLst>
            </p:cNvPr>
            <p:cNvSpPr/>
            <p:nvPr/>
          </p:nvSpPr>
          <p:spPr>
            <a:xfrm rot="5400000" flipV="1">
              <a:off x="7425374" y="25256"/>
              <a:ext cx="2383314" cy="2383317"/>
            </a:xfrm>
            <a:custGeom>
              <a:avLst/>
              <a:gdLst>
                <a:gd name="connsiteX0" fmla="*/ 1191402 w 2383314"/>
                <a:gd name="connsiteY0" fmla="*/ 1190760 h 2383317"/>
                <a:gd name="connsiteX1" fmla="*/ 2383059 w 2383314"/>
                <a:gd name="connsiteY1" fmla="*/ 2382419 h 2383317"/>
                <a:gd name="connsiteX2" fmla="*/ -255 w 2383314"/>
                <a:gd name="connsiteY2" fmla="*/ 2382419 h 2383317"/>
                <a:gd name="connsiteX3" fmla="*/ 1191402 w 2383314"/>
                <a:gd name="connsiteY3" fmla="*/ 1190760 h 2383317"/>
                <a:gd name="connsiteX4" fmla="*/ 2383059 w 2383314"/>
                <a:gd name="connsiteY4" fmla="*/ 1190760 h 2383317"/>
                <a:gd name="connsiteX5" fmla="*/ -255 w 2383314"/>
                <a:gd name="connsiteY5" fmla="*/ 1190760 h 2383317"/>
                <a:gd name="connsiteX6" fmla="*/ 1191402 w 2383314"/>
                <a:gd name="connsiteY6" fmla="*/ -899 h 2383317"/>
                <a:gd name="connsiteX7" fmla="*/ 23830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402" y="1190760"/>
                  </a:moveTo>
                  <a:lnTo>
                    <a:pt x="2383059" y="2382419"/>
                  </a:lnTo>
                  <a:lnTo>
                    <a:pt x="-255" y="2382419"/>
                  </a:lnTo>
                  <a:lnTo>
                    <a:pt x="1191402" y="1190760"/>
                  </a:lnTo>
                  <a:close/>
                  <a:moveTo>
                    <a:pt x="2383059" y="1190760"/>
                  </a:moveTo>
                  <a:lnTo>
                    <a:pt x="-255" y="1190760"/>
                  </a:lnTo>
                  <a:lnTo>
                    <a:pt x="1191402" y="-899"/>
                  </a:lnTo>
                  <a:lnTo>
                    <a:pt x="23830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8EEC8B-F35D-9AC2-25B4-D3303E0225D8}"/>
                </a:ext>
              </a:extLst>
            </p:cNvPr>
            <p:cNvSpPr/>
            <p:nvPr/>
          </p:nvSpPr>
          <p:spPr>
            <a:xfrm rot="5400000" flipV="1">
              <a:off x="5042059" y="25256"/>
              <a:ext cx="2383314" cy="2383317"/>
            </a:xfrm>
            <a:custGeom>
              <a:avLst/>
              <a:gdLst>
                <a:gd name="connsiteX0" fmla="*/ 1191202 w 2383314"/>
                <a:gd name="connsiteY0" fmla="*/ 1190760 h 2383317"/>
                <a:gd name="connsiteX1" fmla="*/ 2382859 w 2383314"/>
                <a:gd name="connsiteY1" fmla="*/ 2382419 h 2383317"/>
                <a:gd name="connsiteX2" fmla="*/ -455 w 2383314"/>
                <a:gd name="connsiteY2" fmla="*/ 2382419 h 2383317"/>
                <a:gd name="connsiteX3" fmla="*/ 1191202 w 2383314"/>
                <a:gd name="connsiteY3" fmla="*/ 1190760 h 2383317"/>
                <a:gd name="connsiteX4" fmla="*/ 2382859 w 2383314"/>
                <a:gd name="connsiteY4" fmla="*/ 1190760 h 2383317"/>
                <a:gd name="connsiteX5" fmla="*/ -455 w 2383314"/>
                <a:gd name="connsiteY5" fmla="*/ 1190760 h 2383317"/>
                <a:gd name="connsiteX6" fmla="*/ 1191202 w 2383314"/>
                <a:gd name="connsiteY6" fmla="*/ -899 h 2383317"/>
                <a:gd name="connsiteX7" fmla="*/ 23828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202" y="1190760"/>
                  </a:moveTo>
                  <a:lnTo>
                    <a:pt x="2382859" y="2382419"/>
                  </a:lnTo>
                  <a:lnTo>
                    <a:pt x="-455" y="2382419"/>
                  </a:lnTo>
                  <a:lnTo>
                    <a:pt x="1191202" y="1190760"/>
                  </a:lnTo>
                  <a:close/>
                  <a:moveTo>
                    <a:pt x="2382859" y="1190760"/>
                  </a:moveTo>
                  <a:lnTo>
                    <a:pt x="-455" y="1190760"/>
                  </a:lnTo>
                  <a:lnTo>
                    <a:pt x="1191202" y="-899"/>
                  </a:lnTo>
                  <a:lnTo>
                    <a:pt x="23828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DCCFE1-96C3-8363-C0E3-5B4AE70CD61E}"/>
                </a:ext>
              </a:extLst>
            </p:cNvPr>
            <p:cNvSpPr/>
            <p:nvPr/>
          </p:nvSpPr>
          <p:spPr>
            <a:xfrm rot="5400000" flipV="1">
              <a:off x="2658743" y="25256"/>
              <a:ext cx="2383314" cy="2383317"/>
            </a:xfrm>
            <a:custGeom>
              <a:avLst/>
              <a:gdLst>
                <a:gd name="connsiteX0" fmla="*/ 1191002 w 2383314"/>
                <a:gd name="connsiteY0" fmla="*/ 1190760 h 2383317"/>
                <a:gd name="connsiteX1" fmla="*/ 2382659 w 2383314"/>
                <a:gd name="connsiteY1" fmla="*/ 2382419 h 2383317"/>
                <a:gd name="connsiteX2" fmla="*/ -655 w 2383314"/>
                <a:gd name="connsiteY2" fmla="*/ 2382419 h 2383317"/>
                <a:gd name="connsiteX3" fmla="*/ 1191002 w 2383314"/>
                <a:gd name="connsiteY3" fmla="*/ 1190760 h 2383317"/>
                <a:gd name="connsiteX4" fmla="*/ 2382659 w 2383314"/>
                <a:gd name="connsiteY4" fmla="*/ 1190760 h 2383317"/>
                <a:gd name="connsiteX5" fmla="*/ -655 w 2383314"/>
                <a:gd name="connsiteY5" fmla="*/ 1190760 h 2383317"/>
                <a:gd name="connsiteX6" fmla="*/ 1191002 w 2383314"/>
                <a:gd name="connsiteY6" fmla="*/ -899 h 2383317"/>
                <a:gd name="connsiteX7" fmla="*/ 23826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002" y="1190760"/>
                  </a:moveTo>
                  <a:lnTo>
                    <a:pt x="2382659" y="2382419"/>
                  </a:lnTo>
                  <a:lnTo>
                    <a:pt x="-655" y="2382419"/>
                  </a:lnTo>
                  <a:lnTo>
                    <a:pt x="1191002" y="1190760"/>
                  </a:lnTo>
                  <a:close/>
                  <a:moveTo>
                    <a:pt x="2382659" y="1190760"/>
                  </a:moveTo>
                  <a:lnTo>
                    <a:pt x="-655" y="1190760"/>
                  </a:lnTo>
                  <a:lnTo>
                    <a:pt x="1191002" y="-899"/>
                  </a:lnTo>
                  <a:lnTo>
                    <a:pt x="23826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US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BCD0F26F-B0E9-60AD-1208-A20D529A4C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4146E82-E1C4-3467-AE73-1B3A7B7FFDDB}"/>
              </a:ext>
            </a:extLst>
          </p:cNvPr>
          <p:cNvSpPr txBox="1"/>
          <p:nvPr userDrawn="1"/>
        </p:nvSpPr>
        <p:spPr>
          <a:xfrm>
            <a:off x="732172" y="3979351"/>
            <a:ext cx="6102316" cy="81253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200" b="1">
                <a:solidFill>
                  <a:srgbClr val="3C00FF"/>
                </a:solidFill>
                <a:latin typeface="Work Sans" pitchFamily="2" charset="77"/>
              </a:defRPr>
            </a:lvl1pPr>
          </a:lstStyle>
          <a:p>
            <a:pPr lvl="0" algn="l" rtl="0"/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000490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2E81D311-5275-4AE4-7841-EAED50F289D1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4307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81D311-5275-4AE4-7841-EAED50F289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 rIns="91440"/>
          <a:lstStyle>
            <a:lvl1pPr rtl="0">
              <a:defRPr/>
            </a:lvl1pPr>
          </a:lstStyle>
          <a:p>
            <a:r>
              <a:rPr lang="en-US" err="1"/>
              <a:t>Mastertitelformat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C764DE79-268F-4C1A-8933-263129D2AF90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r>
              <a:rPr lang="en-US"/>
              <a:t> | 8</a:t>
            </a:r>
          </a:p>
        </p:txBody>
      </p:sp>
    </p:spTree>
    <p:extLst>
      <p:ext uri="{BB962C8B-B14F-4D97-AF65-F5344CB8AC3E}">
        <p14:creationId xmlns:p14="http://schemas.microsoft.com/office/powerpoint/2010/main" val="1917606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plainer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950F078D-D273-1DE9-3C18-58105A390A3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5093"/>
            <a:ext cx="1080001" cy="260824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ECC7974-DC4E-E468-C8B8-CABB042AAE54}"/>
              </a:ext>
            </a:extLst>
          </p:cNvPr>
          <p:cNvSpPr txBox="1">
            <a:spLocks/>
          </p:cNvSpPr>
          <p:nvPr userDrawn="1"/>
        </p:nvSpPr>
        <p:spPr>
          <a:xfrm>
            <a:off x="11553764" y="341112"/>
            <a:ext cx="27153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933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736450-DEB5-A849-8D0B-705848FCC196}" type="slidenum">
              <a:rPr lang="de-DE" sz="1000" spc="250" smtClean="0">
                <a:solidFill>
                  <a:srgbClr val="3C00FF"/>
                </a:solidFill>
                <a:latin typeface="+mn-lt"/>
              </a:rPr>
              <a:t>‹#›</a:t>
            </a:fld>
            <a:endParaRPr lang="de-DE" sz="1000" spc="250">
              <a:solidFill>
                <a:srgbClr val="3C00FF"/>
              </a:solidFill>
              <a:latin typeface="+mn-lt"/>
            </a:endParaRPr>
          </a:p>
        </p:txBody>
      </p:sp>
      <p:sp>
        <p:nvSpPr>
          <p:cNvPr id="2" name="Textplatzhalter 33">
            <a:extLst>
              <a:ext uri="{FF2B5EF4-FFF2-40B4-BE49-F238E27FC236}">
                <a16:creationId xmlns:a16="http://schemas.microsoft.com/office/drawing/2014/main" id="{1268F3FC-523C-BEF1-B3F9-7D81DB8456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350" y="340031"/>
            <a:ext cx="4719875" cy="244682"/>
          </a:xfrm>
        </p:spPr>
        <p:txBody>
          <a:bodyPr wrap="square" lIns="0" rIns="0">
            <a:spAutoFit/>
          </a:bodyPr>
          <a:lstStyle>
            <a:lvl1pPr marL="0" indent="0">
              <a:buFontTx/>
              <a:buNone/>
              <a:defRPr sz="1100" spc="250" baseline="0">
                <a:solidFill>
                  <a:srgbClr val="3C00FF"/>
                </a:solidFill>
              </a:defRPr>
            </a:lvl1pPr>
          </a:lstStyle>
          <a:p>
            <a:pPr lvl="0"/>
            <a:r>
              <a:rPr lang="de-DE"/>
              <a:t>HEADER</a:t>
            </a:r>
          </a:p>
        </p:txBody>
      </p:sp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27B886AF-7CF6-8D92-4401-15A4056A8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562412"/>
            <a:ext cx="10491622" cy="4463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200" b="1">
                <a:solidFill>
                  <a:srgbClr val="3C00FF"/>
                </a:solidFill>
              </a:defRPr>
            </a:lvl1pPr>
          </a:lstStyle>
          <a:p>
            <a:r>
              <a:rPr lang="de-DE"/>
              <a:t>Headline 32pt</a:t>
            </a:r>
          </a:p>
        </p:txBody>
      </p:sp>
    </p:spTree>
    <p:extLst>
      <p:ext uri="{BB962C8B-B14F-4D97-AF65-F5344CB8AC3E}">
        <p14:creationId xmlns:p14="http://schemas.microsoft.com/office/powerpoint/2010/main" val="2608289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ssenger C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11" descr="Ein Bild, das Baum, draußen, Fahrzeug, Landfahrzeug enthält.&#10;&#10;Automatisch generierte Beschreibung">
            <a:extLst>
              <a:ext uri="{FF2B5EF4-FFF2-40B4-BE49-F238E27FC236}">
                <a16:creationId xmlns:a16="http://schemas.microsoft.com/office/drawing/2014/main" id="{B2F29F03-664E-2D9E-1C3E-A70492DD0B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30172" y="0"/>
            <a:ext cx="8459322" cy="685800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531A6C2-9114-3DFE-4056-2E7588992DCA}"/>
              </a:ext>
            </a:extLst>
          </p:cNvPr>
          <p:cNvSpPr/>
          <p:nvPr userDrawn="1"/>
        </p:nvSpPr>
        <p:spPr>
          <a:xfrm rot="10800000">
            <a:off x="-16390" y="-12702"/>
            <a:ext cx="7169926" cy="6876948"/>
          </a:xfrm>
          <a:custGeom>
            <a:avLst/>
            <a:gdLst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2287496 w 7169926"/>
              <a:gd name="connsiteY3" fmla="*/ 1143000 h 6876948"/>
              <a:gd name="connsiteX4" fmla="*/ 1144500 w 7169926"/>
              <a:gd name="connsiteY4" fmla="*/ 1143000 h 6876948"/>
              <a:gd name="connsiteX5" fmla="*/ 2287496 w 7169926"/>
              <a:gd name="connsiteY5" fmla="*/ 0 h 6876948"/>
              <a:gd name="connsiteX6" fmla="*/ 1142996 w 7169926"/>
              <a:gd name="connsiteY6" fmla="*/ 2286943 h 6876948"/>
              <a:gd name="connsiteX7" fmla="*/ 0 w 7169926"/>
              <a:gd name="connsiteY7" fmla="*/ 2286943 h 6876948"/>
              <a:gd name="connsiteX8" fmla="*/ 1142996 w 7169926"/>
              <a:gd name="connsiteY8" fmla="*/ 1143943 h 6876948"/>
              <a:gd name="connsiteX9" fmla="*/ 7169926 w 7169926"/>
              <a:gd name="connsiteY9" fmla="*/ 6876948 h 6876948"/>
              <a:gd name="connsiteX10" fmla="*/ 5121536 w 7169926"/>
              <a:gd name="connsiteY10" fmla="*/ 6876948 h 6876948"/>
              <a:gd name="connsiteX11" fmla="*/ 5121536 w 7169926"/>
              <a:gd name="connsiteY11" fmla="*/ 6861209 h 6876948"/>
              <a:gd name="connsiteX12" fmla="*/ 3430459 w 7169926"/>
              <a:gd name="connsiteY12" fmla="*/ 6861209 h 6876948"/>
              <a:gd name="connsiteX13" fmla="*/ 2292674 w 7169926"/>
              <a:gd name="connsiteY13" fmla="*/ 5728313 h 6876948"/>
              <a:gd name="connsiteX14" fmla="*/ 2298238 w 7169926"/>
              <a:gd name="connsiteY14" fmla="*/ 6855112 h 6876948"/>
              <a:gd name="connsiteX15" fmla="*/ 1149621 w 7169926"/>
              <a:gd name="connsiteY15" fmla="*/ 5717784 h 6876948"/>
              <a:gd name="connsiteX16" fmla="*/ 1155244 w 7169926"/>
              <a:gd name="connsiteY16" fmla="*/ 6856612 h 6876948"/>
              <a:gd name="connsiteX17" fmla="*/ 6615 w 7169926"/>
              <a:gd name="connsiteY17" fmla="*/ 5719271 h 6876948"/>
              <a:gd name="connsiteX18" fmla="*/ 1149601 w 7169926"/>
              <a:gd name="connsiteY18" fmla="*/ 5713627 h 6876948"/>
              <a:gd name="connsiteX19" fmla="*/ 1149621 w 7169926"/>
              <a:gd name="connsiteY19" fmla="*/ 5717771 h 6876948"/>
              <a:gd name="connsiteX20" fmla="*/ 2276498 w 7169926"/>
              <a:gd name="connsiteY20" fmla="*/ 5712207 h 6876948"/>
              <a:gd name="connsiteX21" fmla="*/ 1148188 w 7169926"/>
              <a:gd name="connsiteY21" fmla="*/ 4588744 h 6876948"/>
              <a:gd name="connsiteX22" fmla="*/ 1153745 w 7169926"/>
              <a:gd name="connsiteY22" fmla="*/ 5714191 h 6876948"/>
              <a:gd name="connsiteX23" fmla="*/ 5115 w 7169926"/>
              <a:gd name="connsiteY23" fmla="*/ 4576850 h 6876948"/>
              <a:gd name="connsiteX24" fmla="*/ 1130661 w 7169926"/>
              <a:gd name="connsiteY24" fmla="*/ 4571292 h 6876948"/>
              <a:gd name="connsiteX25" fmla="*/ 1456 w 7169926"/>
              <a:gd name="connsiteY25" fmla="*/ 3446939 h 6876948"/>
              <a:gd name="connsiteX26" fmla="*/ 9902 w 7169926"/>
              <a:gd name="connsiteY26" fmla="*/ 3431667 h 6876948"/>
              <a:gd name="connsiteX27" fmla="*/ 3430459 w 7169926"/>
              <a:gd name="connsiteY27" fmla="*/ 3204 h 6876948"/>
              <a:gd name="connsiteX28" fmla="*/ 5144960 w 7169926"/>
              <a:gd name="connsiteY28" fmla="*/ 3204 h 6876948"/>
              <a:gd name="connsiteX29" fmla="*/ 5144960 w 7169926"/>
              <a:gd name="connsiteY29" fmla="*/ 6247 h 6876948"/>
              <a:gd name="connsiteX30" fmla="*/ 7169926 w 7169926"/>
              <a:gd name="connsiteY30" fmla="*/ 6247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5121536 w 7169926"/>
              <a:gd name="connsiteY13" fmla="*/ 6876948 h 6876948"/>
              <a:gd name="connsiteX14" fmla="*/ 3430459 w 7169926"/>
              <a:gd name="connsiteY14" fmla="*/ 6861209 h 6876948"/>
              <a:gd name="connsiteX15" fmla="*/ 2292674 w 7169926"/>
              <a:gd name="connsiteY15" fmla="*/ 5728313 h 6876948"/>
              <a:gd name="connsiteX16" fmla="*/ 2298238 w 7169926"/>
              <a:gd name="connsiteY16" fmla="*/ 6855112 h 6876948"/>
              <a:gd name="connsiteX17" fmla="*/ 1149621 w 7169926"/>
              <a:gd name="connsiteY17" fmla="*/ 5717784 h 6876948"/>
              <a:gd name="connsiteX18" fmla="*/ 1155244 w 7169926"/>
              <a:gd name="connsiteY18" fmla="*/ 6856612 h 6876948"/>
              <a:gd name="connsiteX19" fmla="*/ 6615 w 7169926"/>
              <a:gd name="connsiteY19" fmla="*/ 5719271 h 6876948"/>
              <a:gd name="connsiteX20" fmla="*/ 1149601 w 7169926"/>
              <a:gd name="connsiteY20" fmla="*/ 5713627 h 6876948"/>
              <a:gd name="connsiteX21" fmla="*/ 1149621 w 7169926"/>
              <a:gd name="connsiteY21" fmla="*/ 5717771 h 6876948"/>
              <a:gd name="connsiteX22" fmla="*/ 2276498 w 7169926"/>
              <a:gd name="connsiteY22" fmla="*/ 5712207 h 6876948"/>
              <a:gd name="connsiteX23" fmla="*/ 1148188 w 7169926"/>
              <a:gd name="connsiteY23" fmla="*/ 4588744 h 6876948"/>
              <a:gd name="connsiteX24" fmla="*/ 1153745 w 7169926"/>
              <a:gd name="connsiteY24" fmla="*/ 5714191 h 6876948"/>
              <a:gd name="connsiteX25" fmla="*/ 5115 w 7169926"/>
              <a:gd name="connsiteY25" fmla="*/ 4576850 h 6876948"/>
              <a:gd name="connsiteX26" fmla="*/ 1130661 w 7169926"/>
              <a:gd name="connsiteY26" fmla="*/ 4571292 h 6876948"/>
              <a:gd name="connsiteX27" fmla="*/ 1456 w 7169926"/>
              <a:gd name="connsiteY27" fmla="*/ 3446939 h 6876948"/>
              <a:gd name="connsiteX28" fmla="*/ 9902 w 7169926"/>
              <a:gd name="connsiteY28" fmla="*/ 3431667 h 6876948"/>
              <a:gd name="connsiteX29" fmla="*/ 3430459 w 7169926"/>
              <a:gd name="connsiteY29" fmla="*/ 3204 h 6876948"/>
              <a:gd name="connsiteX30" fmla="*/ 5144960 w 7169926"/>
              <a:gd name="connsiteY30" fmla="*/ 3204 h 6876948"/>
              <a:gd name="connsiteX31" fmla="*/ 5144960 w 7169926"/>
              <a:gd name="connsiteY31" fmla="*/ 6247 h 6876948"/>
              <a:gd name="connsiteX32" fmla="*/ 7169926 w 7169926"/>
              <a:gd name="connsiteY32" fmla="*/ 6247 h 6876948"/>
              <a:gd name="connsiteX33" fmla="*/ 7169926 w 7169926"/>
              <a:gd name="connsiteY33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5144960 w 7169926"/>
              <a:gd name="connsiteY30" fmla="*/ 6247 h 6876948"/>
              <a:gd name="connsiteX31" fmla="*/ 7169926 w 7169926"/>
              <a:gd name="connsiteY31" fmla="*/ 6247 h 6876948"/>
              <a:gd name="connsiteX32" fmla="*/ 7169926 w 7169926"/>
              <a:gd name="connsiteY32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7169926 w 7169926"/>
              <a:gd name="connsiteY30" fmla="*/ 6247 h 6876948"/>
              <a:gd name="connsiteX31" fmla="*/ 7169926 w 7169926"/>
              <a:gd name="connsiteY31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7169926 w 7169926"/>
              <a:gd name="connsiteY29" fmla="*/ 6247 h 6876948"/>
              <a:gd name="connsiteX30" fmla="*/ 7169926 w 7169926"/>
              <a:gd name="connsiteY30" fmla="*/ 6876948 h 687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169926" h="6876948">
                <a:moveTo>
                  <a:pt x="1142996" y="1143000"/>
                </a:moveTo>
                <a:lnTo>
                  <a:pt x="0" y="1143000"/>
                </a:lnTo>
                <a:lnTo>
                  <a:pt x="1142996" y="0"/>
                </a:lnTo>
                <a:lnTo>
                  <a:pt x="1142996" y="1143000"/>
                </a:lnTo>
                <a:close/>
                <a:moveTo>
                  <a:pt x="2287496" y="1143000"/>
                </a:moveTo>
                <a:lnTo>
                  <a:pt x="1144500" y="1143000"/>
                </a:lnTo>
                <a:lnTo>
                  <a:pt x="2287496" y="0"/>
                </a:lnTo>
                <a:lnTo>
                  <a:pt x="2287496" y="1143000"/>
                </a:lnTo>
                <a:close/>
                <a:moveTo>
                  <a:pt x="1142996" y="2286943"/>
                </a:moveTo>
                <a:lnTo>
                  <a:pt x="0" y="2286943"/>
                </a:lnTo>
                <a:lnTo>
                  <a:pt x="1142996" y="1143943"/>
                </a:lnTo>
                <a:lnTo>
                  <a:pt x="1142996" y="2286943"/>
                </a:lnTo>
                <a:close/>
                <a:moveTo>
                  <a:pt x="7169926" y="6876948"/>
                </a:moveTo>
                <a:lnTo>
                  <a:pt x="3430459" y="6861209"/>
                </a:lnTo>
                <a:lnTo>
                  <a:pt x="2292674" y="5728313"/>
                </a:lnTo>
                <a:cubicBezTo>
                  <a:pt x="2294529" y="6103913"/>
                  <a:pt x="2296383" y="6479512"/>
                  <a:pt x="2298238" y="6855112"/>
                </a:cubicBezTo>
                <a:lnTo>
                  <a:pt x="1149621" y="5717784"/>
                </a:lnTo>
                <a:cubicBezTo>
                  <a:pt x="1151495" y="6097393"/>
                  <a:pt x="1153370" y="6477003"/>
                  <a:pt x="1155244" y="6856612"/>
                </a:cubicBezTo>
                <a:lnTo>
                  <a:pt x="6615" y="5719271"/>
                </a:lnTo>
                <a:lnTo>
                  <a:pt x="1149601" y="5713627"/>
                </a:lnTo>
                <a:cubicBezTo>
                  <a:pt x="1149608" y="5715008"/>
                  <a:pt x="1149614" y="5716390"/>
                  <a:pt x="1149621" y="5717771"/>
                </a:cubicBezTo>
                <a:lnTo>
                  <a:pt x="2276498" y="5712207"/>
                </a:lnTo>
                <a:lnTo>
                  <a:pt x="1148188" y="4588744"/>
                </a:lnTo>
                <a:cubicBezTo>
                  <a:pt x="1150040" y="4963893"/>
                  <a:pt x="1151893" y="5339042"/>
                  <a:pt x="1153745" y="5714191"/>
                </a:cubicBezTo>
                <a:lnTo>
                  <a:pt x="5115" y="4576850"/>
                </a:lnTo>
                <a:lnTo>
                  <a:pt x="1130661" y="4571292"/>
                </a:lnTo>
                <a:lnTo>
                  <a:pt x="1456" y="3446939"/>
                </a:lnTo>
                <a:lnTo>
                  <a:pt x="9902" y="3431667"/>
                </a:lnTo>
                <a:lnTo>
                  <a:pt x="3430459" y="3204"/>
                </a:lnTo>
                <a:lnTo>
                  <a:pt x="7169926" y="6247"/>
                </a:lnTo>
                <a:lnTo>
                  <a:pt x="7169926" y="68769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52F0DE-1648-0453-57CA-6ACC8478C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1709737"/>
            <a:ext cx="4490080" cy="27369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3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8FB8F-838D-1344-DD82-A877979234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481110"/>
            <a:ext cx="4490080" cy="780823"/>
          </a:xfrm>
        </p:spPr>
        <p:txBody>
          <a:bodyPr wrap="square">
            <a:noAutofit/>
          </a:bodyPr>
          <a:lstStyle>
            <a:lvl1pPr marL="0" indent="0">
              <a:buNone/>
              <a:defRPr lang="de-DE" sz="1100" kern="1200" spc="25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CCAC1-DD48-EAE4-8775-69BEC5ED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C00FF"/>
                </a:solidFill>
              </a:defRPr>
            </a:lvl1pPr>
          </a:lstStyle>
          <a:p>
            <a:r>
              <a:rPr lang="en-US"/>
              <a:t>12/13/2023</a:t>
            </a:r>
            <a:endParaRPr lang="de-D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76F407D-D5F6-56D5-05C8-8290A1E6B50A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2" y="6200736"/>
            <a:ext cx="1080000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0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Commercial Vehi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10" descr="Ein Bild, das Fahrzeug, Baum, Landfahrzeug, Rad enthält.&#10;&#10;Automatisch generierte Beschreibung">
            <a:extLst>
              <a:ext uri="{FF2B5EF4-FFF2-40B4-BE49-F238E27FC236}">
                <a16:creationId xmlns:a16="http://schemas.microsoft.com/office/drawing/2014/main" id="{0A629193-DB6D-8578-79ED-F734947F7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20409" y="0"/>
            <a:ext cx="8478848" cy="685800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531A6C2-9114-3DFE-4056-2E7588992DCA}"/>
              </a:ext>
            </a:extLst>
          </p:cNvPr>
          <p:cNvSpPr/>
          <p:nvPr userDrawn="1"/>
        </p:nvSpPr>
        <p:spPr>
          <a:xfrm rot="10800000">
            <a:off x="-16390" y="-12702"/>
            <a:ext cx="7169926" cy="6876948"/>
          </a:xfrm>
          <a:custGeom>
            <a:avLst/>
            <a:gdLst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2287496 w 7169926"/>
              <a:gd name="connsiteY3" fmla="*/ 1143000 h 6876948"/>
              <a:gd name="connsiteX4" fmla="*/ 1144500 w 7169926"/>
              <a:gd name="connsiteY4" fmla="*/ 1143000 h 6876948"/>
              <a:gd name="connsiteX5" fmla="*/ 2287496 w 7169926"/>
              <a:gd name="connsiteY5" fmla="*/ 0 h 6876948"/>
              <a:gd name="connsiteX6" fmla="*/ 1142996 w 7169926"/>
              <a:gd name="connsiteY6" fmla="*/ 2286943 h 6876948"/>
              <a:gd name="connsiteX7" fmla="*/ 0 w 7169926"/>
              <a:gd name="connsiteY7" fmla="*/ 2286943 h 6876948"/>
              <a:gd name="connsiteX8" fmla="*/ 1142996 w 7169926"/>
              <a:gd name="connsiteY8" fmla="*/ 1143943 h 6876948"/>
              <a:gd name="connsiteX9" fmla="*/ 7169926 w 7169926"/>
              <a:gd name="connsiteY9" fmla="*/ 6876948 h 6876948"/>
              <a:gd name="connsiteX10" fmla="*/ 5121536 w 7169926"/>
              <a:gd name="connsiteY10" fmla="*/ 6876948 h 6876948"/>
              <a:gd name="connsiteX11" fmla="*/ 5121536 w 7169926"/>
              <a:gd name="connsiteY11" fmla="*/ 6861209 h 6876948"/>
              <a:gd name="connsiteX12" fmla="*/ 3430459 w 7169926"/>
              <a:gd name="connsiteY12" fmla="*/ 6861209 h 6876948"/>
              <a:gd name="connsiteX13" fmla="*/ 2292674 w 7169926"/>
              <a:gd name="connsiteY13" fmla="*/ 5728313 h 6876948"/>
              <a:gd name="connsiteX14" fmla="*/ 2298238 w 7169926"/>
              <a:gd name="connsiteY14" fmla="*/ 6855112 h 6876948"/>
              <a:gd name="connsiteX15" fmla="*/ 1149621 w 7169926"/>
              <a:gd name="connsiteY15" fmla="*/ 5717784 h 6876948"/>
              <a:gd name="connsiteX16" fmla="*/ 1155244 w 7169926"/>
              <a:gd name="connsiteY16" fmla="*/ 6856612 h 6876948"/>
              <a:gd name="connsiteX17" fmla="*/ 6615 w 7169926"/>
              <a:gd name="connsiteY17" fmla="*/ 5719271 h 6876948"/>
              <a:gd name="connsiteX18" fmla="*/ 1149601 w 7169926"/>
              <a:gd name="connsiteY18" fmla="*/ 5713627 h 6876948"/>
              <a:gd name="connsiteX19" fmla="*/ 1149621 w 7169926"/>
              <a:gd name="connsiteY19" fmla="*/ 5717771 h 6876948"/>
              <a:gd name="connsiteX20" fmla="*/ 2276498 w 7169926"/>
              <a:gd name="connsiteY20" fmla="*/ 5712207 h 6876948"/>
              <a:gd name="connsiteX21" fmla="*/ 1148188 w 7169926"/>
              <a:gd name="connsiteY21" fmla="*/ 4588744 h 6876948"/>
              <a:gd name="connsiteX22" fmla="*/ 1153745 w 7169926"/>
              <a:gd name="connsiteY22" fmla="*/ 5714191 h 6876948"/>
              <a:gd name="connsiteX23" fmla="*/ 5115 w 7169926"/>
              <a:gd name="connsiteY23" fmla="*/ 4576850 h 6876948"/>
              <a:gd name="connsiteX24" fmla="*/ 1130661 w 7169926"/>
              <a:gd name="connsiteY24" fmla="*/ 4571292 h 6876948"/>
              <a:gd name="connsiteX25" fmla="*/ 1456 w 7169926"/>
              <a:gd name="connsiteY25" fmla="*/ 3446939 h 6876948"/>
              <a:gd name="connsiteX26" fmla="*/ 9902 w 7169926"/>
              <a:gd name="connsiteY26" fmla="*/ 3431667 h 6876948"/>
              <a:gd name="connsiteX27" fmla="*/ 3430459 w 7169926"/>
              <a:gd name="connsiteY27" fmla="*/ 3204 h 6876948"/>
              <a:gd name="connsiteX28" fmla="*/ 5144960 w 7169926"/>
              <a:gd name="connsiteY28" fmla="*/ 3204 h 6876948"/>
              <a:gd name="connsiteX29" fmla="*/ 5144960 w 7169926"/>
              <a:gd name="connsiteY29" fmla="*/ 6247 h 6876948"/>
              <a:gd name="connsiteX30" fmla="*/ 7169926 w 7169926"/>
              <a:gd name="connsiteY30" fmla="*/ 6247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5121536 w 7169926"/>
              <a:gd name="connsiteY13" fmla="*/ 6876948 h 6876948"/>
              <a:gd name="connsiteX14" fmla="*/ 3430459 w 7169926"/>
              <a:gd name="connsiteY14" fmla="*/ 6861209 h 6876948"/>
              <a:gd name="connsiteX15" fmla="*/ 2292674 w 7169926"/>
              <a:gd name="connsiteY15" fmla="*/ 5728313 h 6876948"/>
              <a:gd name="connsiteX16" fmla="*/ 2298238 w 7169926"/>
              <a:gd name="connsiteY16" fmla="*/ 6855112 h 6876948"/>
              <a:gd name="connsiteX17" fmla="*/ 1149621 w 7169926"/>
              <a:gd name="connsiteY17" fmla="*/ 5717784 h 6876948"/>
              <a:gd name="connsiteX18" fmla="*/ 1155244 w 7169926"/>
              <a:gd name="connsiteY18" fmla="*/ 6856612 h 6876948"/>
              <a:gd name="connsiteX19" fmla="*/ 6615 w 7169926"/>
              <a:gd name="connsiteY19" fmla="*/ 5719271 h 6876948"/>
              <a:gd name="connsiteX20" fmla="*/ 1149601 w 7169926"/>
              <a:gd name="connsiteY20" fmla="*/ 5713627 h 6876948"/>
              <a:gd name="connsiteX21" fmla="*/ 1149621 w 7169926"/>
              <a:gd name="connsiteY21" fmla="*/ 5717771 h 6876948"/>
              <a:gd name="connsiteX22" fmla="*/ 2276498 w 7169926"/>
              <a:gd name="connsiteY22" fmla="*/ 5712207 h 6876948"/>
              <a:gd name="connsiteX23" fmla="*/ 1148188 w 7169926"/>
              <a:gd name="connsiteY23" fmla="*/ 4588744 h 6876948"/>
              <a:gd name="connsiteX24" fmla="*/ 1153745 w 7169926"/>
              <a:gd name="connsiteY24" fmla="*/ 5714191 h 6876948"/>
              <a:gd name="connsiteX25" fmla="*/ 5115 w 7169926"/>
              <a:gd name="connsiteY25" fmla="*/ 4576850 h 6876948"/>
              <a:gd name="connsiteX26" fmla="*/ 1130661 w 7169926"/>
              <a:gd name="connsiteY26" fmla="*/ 4571292 h 6876948"/>
              <a:gd name="connsiteX27" fmla="*/ 1456 w 7169926"/>
              <a:gd name="connsiteY27" fmla="*/ 3446939 h 6876948"/>
              <a:gd name="connsiteX28" fmla="*/ 9902 w 7169926"/>
              <a:gd name="connsiteY28" fmla="*/ 3431667 h 6876948"/>
              <a:gd name="connsiteX29" fmla="*/ 3430459 w 7169926"/>
              <a:gd name="connsiteY29" fmla="*/ 3204 h 6876948"/>
              <a:gd name="connsiteX30" fmla="*/ 5144960 w 7169926"/>
              <a:gd name="connsiteY30" fmla="*/ 3204 h 6876948"/>
              <a:gd name="connsiteX31" fmla="*/ 5144960 w 7169926"/>
              <a:gd name="connsiteY31" fmla="*/ 6247 h 6876948"/>
              <a:gd name="connsiteX32" fmla="*/ 7169926 w 7169926"/>
              <a:gd name="connsiteY32" fmla="*/ 6247 h 6876948"/>
              <a:gd name="connsiteX33" fmla="*/ 7169926 w 7169926"/>
              <a:gd name="connsiteY33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5144960 w 7169926"/>
              <a:gd name="connsiteY30" fmla="*/ 6247 h 6876948"/>
              <a:gd name="connsiteX31" fmla="*/ 7169926 w 7169926"/>
              <a:gd name="connsiteY31" fmla="*/ 6247 h 6876948"/>
              <a:gd name="connsiteX32" fmla="*/ 7169926 w 7169926"/>
              <a:gd name="connsiteY32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5144960 w 7169926"/>
              <a:gd name="connsiteY29" fmla="*/ 3204 h 6876948"/>
              <a:gd name="connsiteX30" fmla="*/ 7169926 w 7169926"/>
              <a:gd name="connsiteY30" fmla="*/ 6247 h 6876948"/>
              <a:gd name="connsiteX31" fmla="*/ 7169926 w 7169926"/>
              <a:gd name="connsiteY31" fmla="*/ 6876948 h 6876948"/>
              <a:gd name="connsiteX0" fmla="*/ 1142996 w 7169926"/>
              <a:gd name="connsiteY0" fmla="*/ 1143000 h 6876948"/>
              <a:gd name="connsiteX1" fmla="*/ 0 w 7169926"/>
              <a:gd name="connsiteY1" fmla="*/ 1143000 h 6876948"/>
              <a:gd name="connsiteX2" fmla="*/ 1142996 w 7169926"/>
              <a:gd name="connsiteY2" fmla="*/ 0 h 6876948"/>
              <a:gd name="connsiteX3" fmla="*/ 1142996 w 7169926"/>
              <a:gd name="connsiteY3" fmla="*/ 1143000 h 6876948"/>
              <a:gd name="connsiteX4" fmla="*/ 2287496 w 7169926"/>
              <a:gd name="connsiteY4" fmla="*/ 1143000 h 6876948"/>
              <a:gd name="connsiteX5" fmla="*/ 1144500 w 7169926"/>
              <a:gd name="connsiteY5" fmla="*/ 1143000 h 6876948"/>
              <a:gd name="connsiteX6" fmla="*/ 2287496 w 7169926"/>
              <a:gd name="connsiteY6" fmla="*/ 0 h 6876948"/>
              <a:gd name="connsiteX7" fmla="*/ 2287496 w 7169926"/>
              <a:gd name="connsiteY7" fmla="*/ 1143000 h 6876948"/>
              <a:gd name="connsiteX8" fmla="*/ 1142996 w 7169926"/>
              <a:gd name="connsiteY8" fmla="*/ 2286943 h 6876948"/>
              <a:gd name="connsiteX9" fmla="*/ 0 w 7169926"/>
              <a:gd name="connsiteY9" fmla="*/ 2286943 h 6876948"/>
              <a:gd name="connsiteX10" fmla="*/ 1142996 w 7169926"/>
              <a:gd name="connsiteY10" fmla="*/ 1143943 h 6876948"/>
              <a:gd name="connsiteX11" fmla="*/ 1142996 w 7169926"/>
              <a:gd name="connsiteY11" fmla="*/ 2286943 h 6876948"/>
              <a:gd name="connsiteX12" fmla="*/ 7169926 w 7169926"/>
              <a:gd name="connsiteY12" fmla="*/ 6876948 h 6876948"/>
              <a:gd name="connsiteX13" fmla="*/ 3430459 w 7169926"/>
              <a:gd name="connsiteY13" fmla="*/ 6861209 h 6876948"/>
              <a:gd name="connsiteX14" fmla="*/ 2292674 w 7169926"/>
              <a:gd name="connsiteY14" fmla="*/ 5728313 h 6876948"/>
              <a:gd name="connsiteX15" fmla="*/ 2298238 w 7169926"/>
              <a:gd name="connsiteY15" fmla="*/ 6855112 h 6876948"/>
              <a:gd name="connsiteX16" fmla="*/ 1149621 w 7169926"/>
              <a:gd name="connsiteY16" fmla="*/ 5717784 h 6876948"/>
              <a:gd name="connsiteX17" fmla="*/ 1155244 w 7169926"/>
              <a:gd name="connsiteY17" fmla="*/ 6856612 h 6876948"/>
              <a:gd name="connsiteX18" fmla="*/ 6615 w 7169926"/>
              <a:gd name="connsiteY18" fmla="*/ 5719271 h 6876948"/>
              <a:gd name="connsiteX19" fmla="*/ 1149601 w 7169926"/>
              <a:gd name="connsiteY19" fmla="*/ 5713627 h 6876948"/>
              <a:gd name="connsiteX20" fmla="*/ 1149621 w 7169926"/>
              <a:gd name="connsiteY20" fmla="*/ 5717771 h 6876948"/>
              <a:gd name="connsiteX21" fmla="*/ 2276498 w 7169926"/>
              <a:gd name="connsiteY21" fmla="*/ 5712207 h 6876948"/>
              <a:gd name="connsiteX22" fmla="*/ 1148188 w 7169926"/>
              <a:gd name="connsiteY22" fmla="*/ 4588744 h 6876948"/>
              <a:gd name="connsiteX23" fmla="*/ 1153745 w 7169926"/>
              <a:gd name="connsiteY23" fmla="*/ 5714191 h 6876948"/>
              <a:gd name="connsiteX24" fmla="*/ 5115 w 7169926"/>
              <a:gd name="connsiteY24" fmla="*/ 4576850 h 6876948"/>
              <a:gd name="connsiteX25" fmla="*/ 1130661 w 7169926"/>
              <a:gd name="connsiteY25" fmla="*/ 4571292 h 6876948"/>
              <a:gd name="connsiteX26" fmla="*/ 1456 w 7169926"/>
              <a:gd name="connsiteY26" fmla="*/ 3446939 h 6876948"/>
              <a:gd name="connsiteX27" fmla="*/ 9902 w 7169926"/>
              <a:gd name="connsiteY27" fmla="*/ 3431667 h 6876948"/>
              <a:gd name="connsiteX28" fmla="*/ 3430459 w 7169926"/>
              <a:gd name="connsiteY28" fmla="*/ 3204 h 6876948"/>
              <a:gd name="connsiteX29" fmla="*/ 7169926 w 7169926"/>
              <a:gd name="connsiteY29" fmla="*/ 6247 h 6876948"/>
              <a:gd name="connsiteX30" fmla="*/ 7169926 w 7169926"/>
              <a:gd name="connsiteY30" fmla="*/ 6876948 h 6876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169926" h="6876948">
                <a:moveTo>
                  <a:pt x="1142996" y="1143000"/>
                </a:moveTo>
                <a:lnTo>
                  <a:pt x="0" y="1143000"/>
                </a:lnTo>
                <a:lnTo>
                  <a:pt x="1142996" y="0"/>
                </a:lnTo>
                <a:lnTo>
                  <a:pt x="1142996" y="1143000"/>
                </a:lnTo>
                <a:close/>
                <a:moveTo>
                  <a:pt x="2287496" y="1143000"/>
                </a:moveTo>
                <a:lnTo>
                  <a:pt x="1144500" y="1143000"/>
                </a:lnTo>
                <a:lnTo>
                  <a:pt x="2287496" y="0"/>
                </a:lnTo>
                <a:lnTo>
                  <a:pt x="2287496" y="1143000"/>
                </a:lnTo>
                <a:close/>
                <a:moveTo>
                  <a:pt x="1142996" y="2286943"/>
                </a:moveTo>
                <a:lnTo>
                  <a:pt x="0" y="2286943"/>
                </a:lnTo>
                <a:lnTo>
                  <a:pt x="1142996" y="1143943"/>
                </a:lnTo>
                <a:lnTo>
                  <a:pt x="1142996" y="2286943"/>
                </a:lnTo>
                <a:close/>
                <a:moveTo>
                  <a:pt x="7169926" y="6876948"/>
                </a:moveTo>
                <a:lnTo>
                  <a:pt x="3430459" y="6861209"/>
                </a:lnTo>
                <a:lnTo>
                  <a:pt x="2292674" y="5728313"/>
                </a:lnTo>
                <a:cubicBezTo>
                  <a:pt x="2294529" y="6103913"/>
                  <a:pt x="2296383" y="6479512"/>
                  <a:pt x="2298238" y="6855112"/>
                </a:cubicBezTo>
                <a:lnTo>
                  <a:pt x="1149621" y="5717784"/>
                </a:lnTo>
                <a:cubicBezTo>
                  <a:pt x="1151495" y="6097393"/>
                  <a:pt x="1153370" y="6477003"/>
                  <a:pt x="1155244" y="6856612"/>
                </a:cubicBezTo>
                <a:lnTo>
                  <a:pt x="6615" y="5719271"/>
                </a:lnTo>
                <a:lnTo>
                  <a:pt x="1149601" y="5713627"/>
                </a:lnTo>
                <a:cubicBezTo>
                  <a:pt x="1149608" y="5715008"/>
                  <a:pt x="1149614" y="5716390"/>
                  <a:pt x="1149621" y="5717771"/>
                </a:cubicBezTo>
                <a:lnTo>
                  <a:pt x="2276498" y="5712207"/>
                </a:lnTo>
                <a:lnTo>
                  <a:pt x="1148188" y="4588744"/>
                </a:lnTo>
                <a:cubicBezTo>
                  <a:pt x="1150040" y="4963893"/>
                  <a:pt x="1151893" y="5339042"/>
                  <a:pt x="1153745" y="5714191"/>
                </a:cubicBezTo>
                <a:lnTo>
                  <a:pt x="5115" y="4576850"/>
                </a:lnTo>
                <a:lnTo>
                  <a:pt x="1130661" y="4571292"/>
                </a:lnTo>
                <a:lnTo>
                  <a:pt x="1456" y="3446939"/>
                </a:lnTo>
                <a:lnTo>
                  <a:pt x="9902" y="3431667"/>
                </a:lnTo>
                <a:lnTo>
                  <a:pt x="3430459" y="3204"/>
                </a:lnTo>
                <a:lnTo>
                  <a:pt x="7169926" y="6247"/>
                </a:lnTo>
                <a:lnTo>
                  <a:pt x="7169926" y="68769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52F0DE-1648-0453-57CA-6ACC8478C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1709737"/>
            <a:ext cx="4490080" cy="27369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de-DE" sz="3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8FB8F-838D-1344-DD82-A877979234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481110"/>
            <a:ext cx="4490080" cy="780823"/>
          </a:xfrm>
        </p:spPr>
        <p:txBody>
          <a:bodyPr wrap="square">
            <a:noAutofit/>
          </a:bodyPr>
          <a:lstStyle>
            <a:lvl1pPr marL="0" indent="0">
              <a:buNone/>
              <a:defRPr lang="de-DE" sz="1100" kern="1200" spc="25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CCAC1-DD48-EAE4-8775-69BEC5EDE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C00FF"/>
                </a:solidFill>
              </a:defRPr>
            </a:lvl1pPr>
          </a:lstStyle>
          <a:p>
            <a:r>
              <a:rPr lang="en-US"/>
              <a:t>12/13/2023</a:t>
            </a:r>
            <a:endParaRPr lang="de-D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76F407D-D5F6-56D5-05C8-8290A1E6B50A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302" y="6200736"/>
            <a:ext cx="1080000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8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0A00879-0C3C-4564-682D-CA7EB7B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56" y="2060523"/>
            <a:ext cx="7529688" cy="2736954"/>
          </a:xfrm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de-DE" sz="5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0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0A00879-0C3C-4564-682D-CA7EB7B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56" y="2060523"/>
            <a:ext cx="7529688" cy="2736954"/>
          </a:xfrm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de-DE" sz="5200" b="1">
                <a:gradFill flip="none" rotWithShape="1">
                  <a:gsLst>
                    <a:gs pos="0">
                      <a:srgbClr val="D7FF3C"/>
                    </a:gs>
                    <a:gs pos="100000">
                      <a:srgbClr val="00FFFF"/>
                    </a:gs>
                  </a:gsLst>
                  <a:lin ang="2700000" scaled="1"/>
                  <a:tileRect/>
                </a:gra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43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A0A00879-0C3C-4564-682D-CA7EB7B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56" y="2060523"/>
            <a:ext cx="7529688" cy="2736954"/>
          </a:xfrm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de-DE" sz="5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46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ttern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3C9912-416F-EB3A-5439-9350003C95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0A00879-0C3C-4564-682D-CA7EB7B7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708803"/>
            <a:ext cx="4490080" cy="2736954"/>
          </a:xfrm>
        </p:spPr>
        <p:txBody>
          <a:bodyPr vert="horz" wrap="square" lIns="0" tIns="0" rIns="0" bIns="0" rtlCol="0" anchor="ctr" anchorCtr="0">
            <a:noAutofit/>
          </a:bodyPr>
          <a:lstStyle>
            <a:lvl1pPr algn="ctr">
              <a:defRPr lang="de-DE" sz="5200" b="1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de-DE"/>
          </a:p>
        </p:txBody>
      </p:sp>
      <p:grpSp>
        <p:nvGrpSpPr>
          <p:cNvPr id="4" name="Graphic 1">
            <a:extLst>
              <a:ext uri="{FF2B5EF4-FFF2-40B4-BE49-F238E27FC236}">
                <a16:creationId xmlns:a16="http://schemas.microsoft.com/office/drawing/2014/main" id="{68D05BE7-8E9B-DE83-8D31-07A1763B49ED}"/>
              </a:ext>
            </a:extLst>
          </p:cNvPr>
          <p:cNvGrpSpPr/>
          <p:nvPr/>
        </p:nvGrpSpPr>
        <p:grpSpPr>
          <a:xfrm>
            <a:off x="2658741" y="25249"/>
            <a:ext cx="9533259" cy="4774297"/>
            <a:chOff x="2658741" y="25249"/>
            <a:chExt cx="9533259" cy="4774297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15D9244-5A41-1E8A-D100-D9B5416605ED}"/>
                </a:ext>
              </a:extLst>
            </p:cNvPr>
            <p:cNvSpPr/>
            <p:nvPr/>
          </p:nvSpPr>
          <p:spPr>
            <a:xfrm rot="2700000">
              <a:off x="6275372" y="3477193"/>
              <a:ext cx="1702025" cy="844231"/>
            </a:xfrm>
            <a:custGeom>
              <a:avLst/>
              <a:gdLst>
                <a:gd name="connsiteX0" fmla="*/ 850632 w 1702025"/>
                <a:gd name="connsiteY0" fmla="*/ -574 h 844231"/>
                <a:gd name="connsiteX1" fmla="*/ 1701645 w 1702025"/>
                <a:gd name="connsiteY1" fmla="*/ 843657 h 844231"/>
                <a:gd name="connsiteX2" fmla="*/ -381 w 1702025"/>
                <a:gd name="connsiteY2" fmla="*/ 843657 h 844231"/>
                <a:gd name="connsiteX3" fmla="*/ 8506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574"/>
                  </a:moveTo>
                  <a:lnTo>
                    <a:pt x="1701645" y="843657"/>
                  </a:lnTo>
                  <a:lnTo>
                    <a:pt x="-381" y="843657"/>
                  </a:lnTo>
                  <a:lnTo>
                    <a:pt x="8506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6E25D5-0D77-949E-F0BF-DF8524D1B25B}"/>
                </a:ext>
              </a:extLst>
            </p:cNvPr>
            <p:cNvSpPr/>
            <p:nvPr/>
          </p:nvSpPr>
          <p:spPr>
            <a:xfrm rot="2700000">
              <a:off x="7467030" y="3477193"/>
              <a:ext cx="1702025" cy="844231"/>
            </a:xfrm>
            <a:custGeom>
              <a:avLst/>
              <a:gdLst>
                <a:gd name="connsiteX0" fmla="*/ 850732 w 1702025"/>
                <a:gd name="connsiteY0" fmla="*/ -574 h 844231"/>
                <a:gd name="connsiteX1" fmla="*/ 1701745 w 1702025"/>
                <a:gd name="connsiteY1" fmla="*/ 843657 h 844231"/>
                <a:gd name="connsiteX2" fmla="*/ -281 w 1702025"/>
                <a:gd name="connsiteY2" fmla="*/ 843657 h 844231"/>
                <a:gd name="connsiteX3" fmla="*/ 8507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574"/>
                  </a:moveTo>
                  <a:lnTo>
                    <a:pt x="1701745" y="843657"/>
                  </a:lnTo>
                  <a:lnTo>
                    <a:pt x="-281" y="843657"/>
                  </a:lnTo>
                  <a:lnTo>
                    <a:pt x="8507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055E5A2-80DF-273A-F0E7-E8F55CE96C29}"/>
                </a:ext>
              </a:extLst>
            </p:cNvPr>
            <p:cNvSpPr/>
            <p:nvPr/>
          </p:nvSpPr>
          <p:spPr>
            <a:xfrm rot="2700000">
              <a:off x="8659164" y="3477193"/>
              <a:ext cx="1702025" cy="844231"/>
            </a:xfrm>
            <a:custGeom>
              <a:avLst/>
              <a:gdLst>
                <a:gd name="connsiteX0" fmla="*/ 850832 w 1702025"/>
                <a:gd name="connsiteY0" fmla="*/ -574 h 844231"/>
                <a:gd name="connsiteX1" fmla="*/ 1701845 w 1702025"/>
                <a:gd name="connsiteY1" fmla="*/ 843657 h 844231"/>
                <a:gd name="connsiteX2" fmla="*/ -181 w 1702025"/>
                <a:gd name="connsiteY2" fmla="*/ 843657 h 844231"/>
                <a:gd name="connsiteX3" fmla="*/ 850832 w 1702025"/>
                <a:gd name="connsiteY3" fmla="*/ -5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574"/>
                  </a:moveTo>
                  <a:lnTo>
                    <a:pt x="1701845" y="843657"/>
                  </a:lnTo>
                  <a:lnTo>
                    <a:pt x="-181" y="843657"/>
                  </a:lnTo>
                  <a:lnTo>
                    <a:pt x="850832" y="-5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88F6164-8D85-FD4A-E6B2-57B626FFC7FC}"/>
                </a:ext>
              </a:extLst>
            </p:cNvPr>
            <p:cNvSpPr/>
            <p:nvPr/>
          </p:nvSpPr>
          <p:spPr>
            <a:xfrm rot="2700000">
              <a:off x="5084751" y="2284939"/>
              <a:ext cx="1702025" cy="844231"/>
            </a:xfrm>
            <a:custGeom>
              <a:avLst/>
              <a:gdLst>
                <a:gd name="connsiteX0" fmla="*/ 850532 w 1702025"/>
                <a:gd name="connsiteY0" fmla="*/ -674 h 844231"/>
                <a:gd name="connsiteX1" fmla="*/ 1701545 w 1702025"/>
                <a:gd name="connsiteY1" fmla="*/ 843557 h 844231"/>
                <a:gd name="connsiteX2" fmla="*/ -481 w 1702025"/>
                <a:gd name="connsiteY2" fmla="*/ 843557 h 844231"/>
                <a:gd name="connsiteX3" fmla="*/ 8505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532" y="-674"/>
                  </a:moveTo>
                  <a:lnTo>
                    <a:pt x="1701545" y="843557"/>
                  </a:lnTo>
                  <a:lnTo>
                    <a:pt x="-481" y="843557"/>
                  </a:lnTo>
                  <a:lnTo>
                    <a:pt x="8505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019D38-7AD6-C44A-AC53-CA526A32F700}"/>
                </a:ext>
              </a:extLst>
            </p:cNvPr>
            <p:cNvSpPr/>
            <p:nvPr/>
          </p:nvSpPr>
          <p:spPr>
            <a:xfrm rot="2700000">
              <a:off x="6275372" y="2284939"/>
              <a:ext cx="1702025" cy="844231"/>
            </a:xfrm>
            <a:custGeom>
              <a:avLst/>
              <a:gdLst>
                <a:gd name="connsiteX0" fmla="*/ 850632 w 1702025"/>
                <a:gd name="connsiteY0" fmla="*/ -674 h 844231"/>
                <a:gd name="connsiteX1" fmla="*/ 1701645 w 1702025"/>
                <a:gd name="connsiteY1" fmla="*/ 843557 h 844231"/>
                <a:gd name="connsiteX2" fmla="*/ -381 w 1702025"/>
                <a:gd name="connsiteY2" fmla="*/ 843557 h 844231"/>
                <a:gd name="connsiteX3" fmla="*/ 8506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632" y="-674"/>
                  </a:moveTo>
                  <a:lnTo>
                    <a:pt x="1701645" y="843557"/>
                  </a:lnTo>
                  <a:lnTo>
                    <a:pt x="-381" y="843557"/>
                  </a:lnTo>
                  <a:lnTo>
                    <a:pt x="8506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193129-121D-238B-5B1D-B0DC0BBD5F02}"/>
                </a:ext>
              </a:extLst>
            </p:cNvPr>
            <p:cNvSpPr/>
            <p:nvPr/>
          </p:nvSpPr>
          <p:spPr>
            <a:xfrm rot="2700000">
              <a:off x="7467030" y="2284939"/>
              <a:ext cx="1702025" cy="844231"/>
            </a:xfrm>
            <a:custGeom>
              <a:avLst/>
              <a:gdLst>
                <a:gd name="connsiteX0" fmla="*/ 850732 w 1702025"/>
                <a:gd name="connsiteY0" fmla="*/ -674 h 844231"/>
                <a:gd name="connsiteX1" fmla="*/ 1701745 w 1702025"/>
                <a:gd name="connsiteY1" fmla="*/ 843557 h 844231"/>
                <a:gd name="connsiteX2" fmla="*/ -281 w 1702025"/>
                <a:gd name="connsiteY2" fmla="*/ 843557 h 844231"/>
                <a:gd name="connsiteX3" fmla="*/ 8507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732" y="-674"/>
                  </a:moveTo>
                  <a:lnTo>
                    <a:pt x="1701745" y="843557"/>
                  </a:lnTo>
                  <a:lnTo>
                    <a:pt x="-281" y="843557"/>
                  </a:lnTo>
                  <a:lnTo>
                    <a:pt x="8507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78EAC38-4F3D-FA58-9D7F-BEFC8B3F4B18}"/>
                </a:ext>
              </a:extLst>
            </p:cNvPr>
            <p:cNvSpPr/>
            <p:nvPr/>
          </p:nvSpPr>
          <p:spPr>
            <a:xfrm rot="2700000">
              <a:off x="8659164" y="2284939"/>
              <a:ext cx="1702025" cy="844231"/>
            </a:xfrm>
            <a:custGeom>
              <a:avLst/>
              <a:gdLst>
                <a:gd name="connsiteX0" fmla="*/ 850832 w 1702025"/>
                <a:gd name="connsiteY0" fmla="*/ -674 h 844231"/>
                <a:gd name="connsiteX1" fmla="*/ 1701845 w 1702025"/>
                <a:gd name="connsiteY1" fmla="*/ 843557 h 844231"/>
                <a:gd name="connsiteX2" fmla="*/ -181 w 1702025"/>
                <a:gd name="connsiteY2" fmla="*/ 843557 h 844231"/>
                <a:gd name="connsiteX3" fmla="*/ 850832 w 1702025"/>
                <a:gd name="connsiteY3" fmla="*/ -674 h 84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025" h="844231">
                  <a:moveTo>
                    <a:pt x="850832" y="-674"/>
                  </a:moveTo>
                  <a:lnTo>
                    <a:pt x="1701845" y="843557"/>
                  </a:lnTo>
                  <a:lnTo>
                    <a:pt x="-181" y="843557"/>
                  </a:lnTo>
                  <a:lnTo>
                    <a:pt x="850832" y="-674"/>
                  </a:lnTo>
                  <a:close/>
                </a:path>
              </a:pathLst>
            </a:custGeom>
            <a:solidFill>
              <a:schemeClr val="bg1"/>
            </a:solidFill>
            <a:ln w="51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22C4FA-B2AD-437D-EA09-753B71AAA1FB}"/>
                </a:ext>
              </a:extLst>
            </p:cNvPr>
            <p:cNvSpPr/>
            <p:nvPr/>
          </p:nvSpPr>
          <p:spPr>
            <a:xfrm flipV="1">
              <a:off x="9808686" y="2408564"/>
              <a:ext cx="2383314" cy="2383317"/>
            </a:xfrm>
            <a:custGeom>
              <a:avLst/>
              <a:gdLst>
                <a:gd name="connsiteX0" fmla="*/ 1191602 w 2383314"/>
                <a:gd name="connsiteY0" fmla="*/ 1190960 h 2383317"/>
                <a:gd name="connsiteX1" fmla="*/ 2383259 w 2383314"/>
                <a:gd name="connsiteY1" fmla="*/ 2382619 h 2383317"/>
                <a:gd name="connsiteX2" fmla="*/ -55 w 2383314"/>
                <a:gd name="connsiteY2" fmla="*/ 2382619 h 2383317"/>
                <a:gd name="connsiteX3" fmla="*/ 1191602 w 2383314"/>
                <a:gd name="connsiteY3" fmla="*/ 1190960 h 2383317"/>
                <a:gd name="connsiteX4" fmla="*/ 2383259 w 2383314"/>
                <a:gd name="connsiteY4" fmla="*/ 1190960 h 2383317"/>
                <a:gd name="connsiteX5" fmla="*/ -55 w 2383314"/>
                <a:gd name="connsiteY5" fmla="*/ 1190960 h 2383317"/>
                <a:gd name="connsiteX6" fmla="*/ 1191602 w 2383314"/>
                <a:gd name="connsiteY6" fmla="*/ -699 h 2383317"/>
                <a:gd name="connsiteX7" fmla="*/ 2383259 w 2383314"/>
                <a:gd name="connsiteY7" fmla="*/ 11909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602" y="1190960"/>
                  </a:moveTo>
                  <a:lnTo>
                    <a:pt x="2383259" y="2382619"/>
                  </a:lnTo>
                  <a:lnTo>
                    <a:pt x="-55" y="2382619"/>
                  </a:lnTo>
                  <a:lnTo>
                    <a:pt x="1191602" y="1190960"/>
                  </a:lnTo>
                  <a:close/>
                  <a:moveTo>
                    <a:pt x="2383259" y="1190960"/>
                  </a:moveTo>
                  <a:lnTo>
                    <a:pt x="-55" y="1190960"/>
                  </a:lnTo>
                  <a:lnTo>
                    <a:pt x="1191602" y="-699"/>
                  </a:lnTo>
                  <a:lnTo>
                    <a:pt x="2383259" y="11909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A8E2BA-76B4-29A8-F83A-F3DA272FF045}"/>
                </a:ext>
              </a:extLst>
            </p:cNvPr>
            <p:cNvSpPr/>
            <p:nvPr/>
          </p:nvSpPr>
          <p:spPr>
            <a:xfrm flipV="1">
              <a:off x="9808686" y="25249"/>
              <a:ext cx="2383314" cy="2383317"/>
            </a:xfrm>
            <a:custGeom>
              <a:avLst/>
              <a:gdLst>
                <a:gd name="connsiteX0" fmla="*/ -55 w 2383314"/>
                <a:gd name="connsiteY0" fmla="*/ 1190760 h 2383317"/>
                <a:gd name="connsiteX1" fmla="*/ 1191602 w 2383314"/>
                <a:gd name="connsiteY1" fmla="*/ 2382419 h 2383317"/>
                <a:gd name="connsiteX2" fmla="*/ 2383259 w 2383314"/>
                <a:gd name="connsiteY2" fmla="*/ 1190760 h 2383317"/>
                <a:gd name="connsiteX3" fmla="*/ 1191602 w 2383314"/>
                <a:gd name="connsiteY3" fmla="*/ -899 h 2383317"/>
                <a:gd name="connsiteX4" fmla="*/ -55 w 2383314"/>
                <a:gd name="connsiteY4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314" h="2383317">
                  <a:moveTo>
                    <a:pt x="-55" y="1190760"/>
                  </a:moveTo>
                  <a:lnTo>
                    <a:pt x="1191602" y="2382419"/>
                  </a:lnTo>
                  <a:lnTo>
                    <a:pt x="2383259" y="1190760"/>
                  </a:lnTo>
                  <a:lnTo>
                    <a:pt x="1191602" y="-899"/>
                  </a:lnTo>
                  <a:lnTo>
                    <a:pt x="-55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04C4BA-B800-B6D8-0019-133564AAD5EC}"/>
                </a:ext>
              </a:extLst>
            </p:cNvPr>
            <p:cNvSpPr/>
            <p:nvPr/>
          </p:nvSpPr>
          <p:spPr>
            <a:xfrm rot="5400000" flipV="1">
              <a:off x="7425374" y="25256"/>
              <a:ext cx="2383314" cy="2383317"/>
            </a:xfrm>
            <a:custGeom>
              <a:avLst/>
              <a:gdLst>
                <a:gd name="connsiteX0" fmla="*/ 1191402 w 2383314"/>
                <a:gd name="connsiteY0" fmla="*/ 1190760 h 2383317"/>
                <a:gd name="connsiteX1" fmla="*/ 2383059 w 2383314"/>
                <a:gd name="connsiteY1" fmla="*/ 2382419 h 2383317"/>
                <a:gd name="connsiteX2" fmla="*/ -255 w 2383314"/>
                <a:gd name="connsiteY2" fmla="*/ 2382419 h 2383317"/>
                <a:gd name="connsiteX3" fmla="*/ 1191402 w 2383314"/>
                <a:gd name="connsiteY3" fmla="*/ 1190760 h 2383317"/>
                <a:gd name="connsiteX4" fmla="*/ 2383059 w 2383314"/>
                <a:gd name="connsiteY4" fmla="*/ 1190760 h 2383317"/>
                <a:gd name="connsiteX5" fmla="*/ -255 w 2383314"/>
                <a:gd name="connsiteY5" fmla="*/ 1190760 h 2383317"/>
                <a:gd name="connsiteX6" fmla="*/ 1191402 w 2383314"/>
                <a:gd name="connsiteY6" fmla="*/ -899 h 2383317"/>
                <a:gd name="connsiteX7" fmla="*/ 23830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402" y="1190760"/>
                  </a:moveTo>
                  <a:lnTo>
                    <a:pt x="2383059" y="2382419"/>
                  </a:lnTo>
                  <a:lnTo>
                    <a:pt x="-255" y="2382419"/>
                  </a:lnTo>
                  <a:lnTo>
                    <a:pt x="1191402" y="1190760"/>
                  </a:lnTo>
                  <a:close/>
                  <a:moveTo>
                    <a:pt x="2383059" y="1190760"/>
                  </a:moveTo>
                  <a:lnTo>
                    <a:pt x="-255" y="1190760"/>
                  </a:lnTo>
                  <a:lnTo>
                    <a:pt x="1191402" y="-899"/>
                  </a:lnTo>
                  <a:lnTo>
                    <a:pt x="23830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8EEC8B-F35D-9AC2-25B4-D3303E0225D8}"/>
                </a:ext>
              </a:extLst>
            </p:cNvPr>
            <p:cNvSpPr/>
            <p:nvPr/>
          </p:nvSpPr>
          <p:spPr>
            <a:xfrm rot="5400000" flipV="1">
              <a:off x="5042059" y="25256"/>
              <a:ext cx="2383314" cy="2383317"/>
            </a:xfrm>
            <a:custGeom>
              <a:avLst/>
              <a:gdLst>
                <a:gd name="connsiteX0" fmla="*/ 1191202 w 2383314"/>
                <a:gd name="connsiteY0" fmla="*/ 1190760 h 2383317"/>
                <a:gd name="connsiteX1" fmla="*/ 2382859 w 2383314"/>
                <a:gd name="connsiteY1" fmla="*/ 2382419 h 2383317"/>
                <a:gd name="connsiteX2" fmla="*/ -455 w 2383314"/>
                <a:gd name="connsiteY2" fmla="*/ 2382419 h 2383317"/>
                <a:gd name="connsiteX3" fmla="*/ 1191202 w 2383314"/>
                <a:gd name="connsiteY3" fmla="*/ 1190760 h 2383317"/>
                <a:gd name="connsiteX4" fmla="*/ 2382859 w 2383314"/>
                <a:gd name="connsiteY4" fmla="*/ 1190760 h 2383317"/>
                <a:gd name="connsiteX5" fmla="*/ -455 w 2383314"/>
                <a:gd name="connsiteY5" fmla="*/ 1190760 h 2383317"/>
                <a:gd name="connsiteX6" fmla="*/ 1191202 w 2383314"/>
                <a:gd name="connsiteY6" fmla="*/ -899 h 2383317"/>
                <a:gd name="connsiteX7" fmla="*/ 23828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202" y="1190760"/>
                  </a:moveTo>
                  <a:lnTo>
                    <a:pt x="2382859" y="2382419"/>
                  </a:lnTo>
                  <a:lnTo>
                    <a:pt x="-455" y="2382419"/>
                  </a:lnTo>
                  <a:lnTo>
                    <a:pt x="1191202" y="1190760"/>
                  </a:lnTo>
                  <a:close/>
                  <a:moveTo>
                    <a:pt x="2382859" y="1190760"/>
                  </a:moveTo>
                  <a:lnTo>
                    <a:pt x="-455" y="1190760"/>
                  </a:lnTo>
                  <a:lnTo>
                    <a:pt x="1191202" y="-899"/>
                  </a:lnTo>
                  <a:lnTo>
                    <a:pt x="23828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DCCFE1-96C3-8363-C0E3-5B4AE70CD61E}"/>
                </a:ext>
              </a:extLst>
            </p:cNvPr>
            <p:cNvSpPr/>
            <p:nvPr/>
          </p:nvSpPr>
          <p:spPr>
            <a:xfrm rot="5400000" flipV="1">
              <a:off x="2658743" y="25256"/>
              <a:ext cx="2383314" cy="2383317"/>
            </a:xfrm>
            <a:custGeom>
              <a:avLst/>
              <a:gdLst>
                <a:gd name="connsiteX0" fmla="*/ 1191002 w 2383314"/>
                <a:gd name="connsiteY0" fmla="*/ 1190760 h 2383317"/>
                <a:gd name="connsiteX1" fmla="*/ 2382659 w 2383314"/>
                <a:gd name="connsiteY1" fmla="*/ 2382419 h 2383317"/>
                <a:gd name="connsiteX2" fmla="*/ -655 w 2383314"/>
                <a:gd name="connsiteY2" fmla="*/ 2382419 h 2383317"/>
                <a:gd name="connsiteX3" fmla="*/ 1191002 w 2383314"/>
                <a:gd name="connsiteY3" fmla="*/ 1190760 h 2383317"/>
                <a:gd name="connsiteX4" fmla="*/ 2382659 w 2383314"/>
                <a:gd name="connsiteY4" fmla="*/ 1190760 h 2383317"/>
                <a:gd name="connsiteX5" fmla="*/ -655 w 2383314"/>
                <a:gd name="connsiteY5" fmla="*/ 1190760 h 2383317"/>
                <a:gd name="connsiteX6" fmla="*/ 1191002 w 2383314"/>
                <a:gd name="connsiteY6" fmla="*/ -899 h 2383317"/>
                <a:gd name="connsiteX7" fmla="*/ 2382659 w 2383314"/>
                <a:gd name="connsiteY7" fmla="*/ 1190760 h 23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3314" h="2383317">
                  <a:moveTo>
                    <a:pt x="1191002" y="1190760"/>
                  </a:moveTo>
                  <a:lnTo>
                    <a:pt x="2382659" y="2382419"/>
                  </a:lnTo>
                  <a:lnTo>
                    <a:pt x="-655" y="2382419"/>
                  </a:lnTo>
                  <a:lnTo>
                    <a:pt x="1191002" y="1190760"/>
                  </a:lnTo>
                  <a:close/>
                  <a:moveTo>
                    <a:pt x="2382659" y="1190760"/>
                  </a:moveTo>
                  <a:lnTo>
                    <a:pt x="-655" y="1190760"/>
                  </a:lnTo>
                  <a:lnTo>
                    <a:pt x="1191002" y="-899"/>
                  </a:lnTo>
                  <a:lnTo>
                    <a:pt x="2382659" y="1190760"/>
                  </a:lnTo>
                  <a:close/>
                </a:path>
              </a:pathLst>
            </a:custGeom>
            <a:solidFill>
              <a:schemeClr val="bg1"/>
            </a:solidFill>
            <a:ln w="7169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BCD0F26F-B0E9-60AD-1208-A20D529A4C5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5301" y="6203755"/>
            <a:ext cx="1080001" cy="2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5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2.emf"/><Relationship Id="rId4" Type="http://schemas.openxmlformats.org/officeDocument/2006/relationships/slideLayout" Target="../slideLayouts/slideLayout30.xml"/><Relationship Id="rId9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25CCA0D-465C-31D5-A750-4B504FDF1D9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6131828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425" imgH="424" progId="TCLayout.ActiveDocument.1">
                  <p:embed/>
                </p:oleObj>
              </mc:Choice>
              <mc:Fallback>
                <p:oleObj name="think-cell Slide" r:id="rId29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25CCA0D-465C-31D5-A750-4B504FDF1D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7F7944-15A6-1512-6E40-52A245668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35A544-2E89-6DE6-B02F-BE95F249D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9298E5-F805-8D4F-1BD8-18FF9FED3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fld id="{92B2F032-37B5-42BE-97F6-C7348B98C07A}" type="datetime1">
              <a:rPr lang="de-DE" smtClean="0"/>
              <a:pPr/>
              <a:t>29.06.2026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99DDA6-42BD-5E0F-2E52-CF636FBF7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ADFCC5-A9A2-D9BC-D420-F842E4DE4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fld id="{0CA2A0FE-D39B-8E43-B8E0-38E58DE7B873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76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  <p:sldLayoutId id="2147483667" r:id="rId9"/>
    <p:sldLayoutId id="2147483684" r:id="rId10"/>
    <p:sldLayoutId id="2147483657" r:id="rId11"/>
    <p:sldLayoutId id="2147483678" r:id="rId12"/>
    <p:sldLayoutId id="2147483677" r:id="rId13"/>
    <p:sldLayoutId id="2147483664" r:id="rId14"/>
    <p:sldLayoutId id="2147483654" r:id="rId15"/>
    <p:sldLayoutId id="2147483652" r:id="rId16"/>
    <p:sldLayoutId id="2147483666" r:id="rId17"/>
    <p:sldLayoutId id="2147483685" r:id="rId18"/>
    <p:sldLayoutId id="2147483683" r:id="rId19"/>
    <p:sldLayoutId id="2147483681" r:id="rId20"/>
    <p:sldLayoutId id="2147483682" r:id="rId21"/>
    <p:sldLayoutId id="2147483680" r:id="rId22"/>
    <p:sldLayoutId id="2147483655" r:id="rId23"/>
    <p:sldLayoutId id="2147483686" r:id="rId24"/>
    <p:sldLayoutId id="2147483687" r:id="rId25"/>
    <p:sldLayoutId id="2147483688" r:id="rId2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ork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</a:buBlip>
        <a:defRPr sz="2800" kern="1200">
          <a:solidFill>
            <a:schemeClr val="tx1"/>
          </a:solidFill>
          <a:latin typeface="Work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ork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ork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51E6AD8A-540B-3B21-4B26-C9B61800DC91}"/>
              </a:ext>
            </a:extLst>
          </p:cNvPr>
          <p:cNvGraphicFramePr>
            <a:graphicFrameLocks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2807133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1E6AD8A-540B-3B21-4B26-C9B61800DC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7F7944-15A6-1512-6E40-52A245668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Mastertitelformat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35A544-2E89-6DE6-B02F-BE95F249D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 err="1"/>
              <a:t>Dritte</a:t>
            </a:r>
            <a:r>
              <a:rPr lang="en-US"/>
              <a:t> Ebene</a:t>
            </a:r>
          </a:p>
          <a:p>
            <a:pPr lvl="3"/>
            <a:r>
              <a:rPr lang="en-US" err="1"/>
              <a:t>Vierte</a:t>
            </a:r>
            <a:r>
              <a:rPr lang="en-US"/>
              <a:t> Ebene</a:t>
            </a:r>
          </a:p>
          <a:p>
            <a:pPr lvl="4"/>
            <a:r>
              <a:rPr lang="en-US" err="1"/>
              <a:t>Fünfte</a:t>
            </a:r>
            <a:r>
              <a:rPr lang="en-US"/>
              <a:t>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9298E5-F805-8D4F-1BD8-18FF9FED3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fld id="{92B2F032-37B5-42BE-97F6-C7348B98C07A}" type="datetime1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99DDA6-42BD-5E0F-2E52-CF636FBF7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ADFCC5-A9A2-D9BC-D420-F842E4DE4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  <a:latin typeface="Work Sans" pitchFamily="2" charset="0"/>
              </a:defRPr>
            </a:lvl1pPr>
          </a:lstStyle>
          <a:p>
            <a:fld id="{0CA2A0FE-D39B-8E43-B8E0-38E58DE7B8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7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ork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</a:buBlip>
        <a:defRPr sz="2800" kern="1200">
          <a:solidFill>
            <a:schemeClr val="tx1"/>
          </a:solidFill>
          <a:latin typeface="Work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ork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ork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00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or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4.svg"/><Relationship Id="rId18" Type="http://schemas.openxmlformats.org/officeDocument/2006/relationships/image" Target="../media/image69.svg"/><Relationship Id="rId3" Type="http://schemas.openxmlformats.org/officeDocument/2006/relationships/tags" Target="../tags/tag56.xml"/><Relationship Id="rId7" Type="http://schemas.openxmlformats.org/officeDocument/2006/relationships/image" Target="../media/image58.svg"/><Relationship Id="rId12" Type="http://schemas.openxmlformats.org/officeDocument/2006/relationships/image" Target="../media/image63.svg"/><Relationship Id="rId17" Type="http://schemas.openxmlformats.org/officeDocument/2006/relationships/image" Target="../media/image68.svg"/><Relationship Id="rId2" Type="http://schemas.openxmlformats.org/officeDocument/2006/relationships/tags" Target="../tags/tag55.xml"/><Relationship Id="rId16" Type="http://schemas.openxmlformats.org/officeDocument/2006/relationships/image" Target="../media/image67.svg"/><Relationship Id="rId1" Type="http://schemas.openxmlformats.org/officeDocument/2006/relationships/tags" Target="../tags/tag54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62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6.svg"/><Relationship Id="rId10" Type="http://schemas.openxmlformats.org/officeDocument/2006/relationships/image" Target="../media/image61.png"/><Relationship Id="rId19" Type="http://schemas.openxmlformats.org/officeDocument/2006/relationships/image" Target="../media/image70.svg"/><Relationship Id="rId4" Type="http://schemas.openxmlformats.org/officeDocument/2006/relationships/tags" Target="../tags/tag57.xml"/><Relationship Id="rId9" Type="http://schemas.openxmlformats.org/officeDocument/2006/relationships/image" Target="../media/image60.svg"/><Relationship Id="rId14" Type="http://schemas.openxmlformats.org/officeDocument/2006/relationships/image" Target="../media/image6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26" Type="http://schemas.openxmlformats.org/officeDocument/2006/relationships/image" Target="../media/image105.jpeg"/><Relationship Id="rId39" Type="http://schemas.openxmlformats.org/officeDocument/2006/relationships/image" Target="../media/image118.png"/><Relationship Id="rId21" Type="http://schemas.openxmlformats.org/officeDocument/2006/relationships/image" Target="../media/image100.png"/><Relationship Id="rId34" Type="http://schemas.openxmlformats.org/officeDocument/2006/relationships/image" Target="../media/image113.png"/><Relationship Id="rId42" Type="http://schemas.openxmlformats.org/officeDocument/2006/relationships/image" Target="../media/image121.png"/><Relationship Id="rId47" Type="http://schemas.openxmlformats.org/officeDocument/2006/relationships/image" Target="../media/image126.png"/><Relationship Id="rId50" Type="http://schemas.openxmlformats.org/officeDocument/2006/relationships/image" Target="../media/image129.png"/><Relationship Id="rId55" Type="http://schemas.openxmlformats.org/officeDocument/2006/relationships/image" Target="../media/image13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5.png"/><Relationship Id="rId29" Type="http://schemas.openxmlformats.org/officeDocument/2006/relationships/image" Target="../media/image108.png"/><Relationship Id="rId11" Type="http://schemas.openxmlformats.org/officeDocument/2006/relationships/image" Target="../media/image90.png"/><Relationship Id="rId24" Type="http://schemas.openxmlformats.org/officeDocument/2006/relationships/image" Target="../media/image103.png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40" Type="http://schemas.openxmlformats.org/officeDocument/2006/relationships/image" Target="../media/image119.png"/><Relationship Id="rId45" Type="http://schemas.openxmlformats.org/officeDocument/2006/relationships/image" Target="../media/image124.png"/><Relationship Id="rId53" Type="http://schemas.openxmlformats.org/officeDocument/2006/relationships/image" Target="../media/image132.jpeg"/><Relationship Id="rId58" Type="http://schemas.openxmlformats.org/officeDocument/2006/relationships/image" Target="../media/image137.png"/><Relationship Id="rId5" Type="http://schemas.openxmlformats.org/officeDocument/2006/relationships/image" Target="../media/image84.png"/><Relationship Id="rId19" Type="http://schemas.openxmlformats.org/officeDocument/2006/relationships/image" Target="../media/image98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Relationship Id="rId22" Type="http://schemas.openxmlformats.org/officeDocument/2006/relationships/image" Target="../media/image10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43" Type="http://schemas.openxmlformats.org/officeDocument/2006/relationships/image" Target="../media/image122.png"/><Relationship Id="rId48" Type="http://schemas.openxmlformats.org/officeDocument/2006/relationships/image" Target="../media/image127.png"/><Relationship Id="rId56" Type="http://schemas.openxmlformats.org/officeDocument/2006/relationships/image" Target="../media/image135.png"/><Relationship Id="rId8" Type="http://schemas.openxmlformats.org/officeDocument/2006/relationships/image" Target="../media/image87.png"/><Relationship Id="rId51" Type="http://schemas.openxmlformats.org/officeDocument/2006/relationships/image" Target="../media/image130.svg"/><Relationship Id="rId3" Type="http://schemas.openxmlformats.org/officeDocument/2006/relationships/image" Target="../media/image82.png"/><Relationship Id="rId12" Type="http://schemas.openxmlformats.org/officeDocument/2006/relationships/image" Target="../media/image91.png"/><Relationship Id="rId17" Type="http://schemas.openxmlformats.org/officeDocument/2006/relationships/image" Target="../media/image96.jpe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png"/><Relationship Id="rId46" Type="http://schemas.openxmlformats.org/officeDocument/2006/relationships/image" Target="../media/image125.png"/><Relationship Id="rId59" Type="http://schemas.openxmlformats.org/officeDocument/2006/relationships/image" Target="../media/image138.png"/><Relationship Id="rId20" Type="http://schemas.openxmlformats.org/officeDocument/2006/relationships/image" Target="../media/image99.png"/><Relationship Id="rId41" Type="http://schemas.openxmlformats.org/officeDocument/2006/relationships/image" Target="../media/image120.png"/><Relationship Id="rId54" Type="http://schemas.openxmlformats.org/officeDocument/2006/relationships/image" Target="../media/image13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5.png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49" Type="http://schemas.openxmlformats.org/officeDocument/2006/relationships/image" Target="../media/image128.png"/><Relationship Id="rId57" Type="http://schemas.openxmlformats.org/officeDocument/2006/relationships/image" Target="../media/image136.png"/><Relationship Id="rId10" Type="http://schemas.openxmlformats.org/officeDocument/2006/relationships/image" Target="../media/image89.svg"/><Relationship Id="rId31" Type="http://schemas.openxmlformats.org/officeDocument/2006/relationships/image" Target="../media/image110.png"/><Relationship Id="rId44" Type="http://schemas.openxmlformats.org/officeDocument/2006/relationships/image" Target="../media/image123.png"/><Relationship Id="rId52" Type="http://schemas.openxmlformats.org/officeDocument/2006/relationships/image" Target="../media/image13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20.png"/><Relationship Id="rId3" Type="http://schemas.openxmlformats.org/officeDocument/2006/relationships/image" Target="../media/image2.svg"/><Relationship Id="rId7" Type="http://schemas.openxmlformats.org/officeDocument/2006/relationships/image" Target="../media/image65.svg"/><Relationship Id="rId12" Type="http://schemas.openxmlformats.org/officeDocument/2006/relationships/image" Target="../media/image70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sv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0" Type="http://schemas.openxmlformats.org/officeDocument/2006/relationships/image" Target="../media/image68.svg"/><Relationship Id="rId4" Type="http://schemas.openxmlformats.org/officeDocument/2006/relationships/image" Target="../media/image10.png"/><Relationship Id="rId9" Type="http://schemas.openxmlformats.org/officeDocument/2006/relationships/image" Target="../media/image67.svg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notesSlide" Target="../notesSlides/notesSlide3.xml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slideLayout" Target="../slideLayouts/slideLayout18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image" Target="../media/image18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svg"/><Relationship Id="rId5" Type="http://schemas.openxmlformats.org/officeDocument/2006/relationships/image" Target="../media/image25.jpg"/><Relationship Id="rId4" Type="http://schemas.openxmlformats.org/officeDocument/2006/relationships/image" Target="../media/image24.sv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image" Target="../media/image32.png"/><Relationship Id="rId3" Type="http://schemas.openxmlformats.org/officeDocument/2006/relationships/tags" Target="../tags/tag35.xml"/><Relationship Id="rId21" Type="http://schemas.openxmlformats.org/officeDocument/2006/relationships/notesSlide" Target="../notesSlides/notesSlide6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slideLayout" Target="../slideLayouts/slideLayout29.xml"/><Relationship Id="rId29" Type="http://schemas.openxmlformats.org/officeDocument/2006/relationships/image" Target="../media/image35.jpeg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image" Target="../media/image30.png"/><Relationship Id="rId32" Type="http://schemas.openxmlformats.org/officeDocument/2006/relationships/image" Target="../media/image38.svg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chart" Target="../charts/chart1.xml"/><Relationship Id="rId28" Type="http://schemas.openxmlformats.org/officeDocument/2006/relationships/image" Target="../media/image34.png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31" Type="http://schemas.openxmlformats.org/officeDocument/2006/relationships/image" Target="../media/image37.png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image" Target="../media/image10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8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7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jpeg"/><Relationship Id="rId12" Type="http://schemas.openxmlformats.org/officeDocument/2006/relationships/image" Target="../media/image46.sv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2.xml"/><Relationship Id="rId6" Type="http://schemas.openxmlformats.org/officeDocument/2006/relationships/image" Target="../media/image41.jpeg"/><Relationship Id="rId11" Type="http://schemas.openxmlformats.org/officeDocument/2006/relationships/image" Target="../media/image45.png"/><Relationship Id="rId5" Type="http://schemas.openxmlformats.org/officeDocument/2006/relationships/image" Target="../media/image40.emf"/><Relationship Id="rId10" Type="http://schemas.openxmlformats.org/officeDocument/2006/relationships/image" Target="../media/image10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44.png"/><Relationship Id="rId1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0BA97ED-3370-DE8C-756C-86B088DC5C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48751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0" imgH="396" progId="TCLayout.ActiveDocument.1">
                  <p:embed/>
                </p:oleObj>
              </mc:Choice>
              <mc:Fallback>
                <p:oleObj name="think-cell Slide" r:id="rId4" imgW="400" imgH="39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0BA97ED-3370-DE8C-756C-86B088DC5C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CABD537-9122-14FB-F400-F5F8FFAFD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marL="57150"/>
            <a:r>
              <a:rPr lang="en-GB" dirty="0"/>
              <a:t>From Open Source to </a:t>
            </a:r>
            <a:r>
              <a:rPr lang="de-DE" dirty="0"/>
              <a:t>Market – </a:t>
            </a:r>
            <a:r>
              <a:rPr lang="de-DE" dirty="0" err="1"/>
              <a:t>Commercializing</a:t>
            </a:r>
            <a:r>
              <a:rPr lang="de-DE" dirty="0"/>
              <a:t> </a:t>
            </a:r>
            <a:r>
              <a:rPr lang="de-DE" dirty="0" err="1"/>
              <a:t>Eclipse</a:t>
            </a:r>
            <a:r>
              <a:rPr lang="de-DE" dirty="0"/>
              <a:t> S-CORE</a:t>
            </a:r>
            <a:br>
              <a:rPr lang="de-DE" dirty="0"/>
            </a:br>
            <a:br>
              <a:rPr lang="en-US" dirty="0"/>
            </a:br>
            <a:r>
              <a:rPr lang="en-US" sz="1800" b="0" dirty="0"/>
              <a:t>Markus </a:t>
            </a:r>
            <a:r>
              <a:rPr lang="en-US" sz="1800" b="0" dirty="0" err="1"/>
              <a:t>Schupfner</a:t>
            </a:r>
            <a:br>
              <a:rPr lang="en-US" sz="1800" b="0" dirty="0"/>
            </a:br>
            <a:r>
              <a:rPr lang="en-US" sz="1800" b="0" dirty="0" err="1"/>
              <a:t>Qorix</a:t>
            </a:r>
            <a:r>
              <a:rPr lang="en-US" sz="1800" b="0" dirty="0"/>
              <a:t> GmbH</a:t>
            </a:r>
            <a:endParaRPr lang="en-US" sz="1400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A88ABE-A8A7-DCDB-89D1-69A0EA4C5198}"/>
              </a:ext>
            </a:extLst>
          </p:cNvPr>
          <p:cNvSpPr txBox="1">
            <a:spLocks/>
          </p:cNvSpPr>
          <p:nvPr/>
        </p:nvSpPr>
        <p:spPr>
          <a:xfrm>
            <a:off x="831851" y="6073697"/>
            <a:ext cx="4490080" cy="51031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1" kern="120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57150"/>
            <a:r>
              <a:rPr lang="en-US" sz="1400" b="0" dirty="0"/>
              <a:t>Starnberg, Germany</a:t>
            </a:r>
          </a:p>
          <a:p>
            <a:pPr marL="57150"/>
            <a:r>
              <a:rPr lang="en-US" sz="1400" b="0" dirty="0"/>
              <a:t>June 30, 2026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A22471B-9080-EDAF-41EB-F283E730A1DA}"/>
              </a:ext>
            </a:extLst>
          </p:cNvPr>
          <p:cNvSpPr txBox="1">
            <a:spLocks/>
          </p:cNvSpPr>
          <p:nvPr/>
        </p:nvSpPr>
        <p:spPr>
          <a:xfrm>
            <a:off x="831851" y="441325"/>
            <a:ext cx="4490080" cy="51031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200" b="1" kern="120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pPr marL="57150"/>
            <a:r>
              <a:rPr lang="en-US" sz="1400" b="0" dirty="0"/>
              <a:t>AOSS 2026 </a:t>
            </a:r>
          </a:p>
        </p:txBody>
      </p:sp>
    </p:spTree>
    <p:extLst>
      <p:ext uri="{BB962C8B-B14F-4D97-AF65-F5344CB8AC3E}">
        <p14:creationId xmlns:p14="http://schemas.microsoft.com/office/powerpoint/2010/main" val="3427603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C86BA-A349-E05D-C65A-BBD7DADA5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3AC91A-B4C5-BE6B-2EDA-5AD73E8B5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59" y="1184285"/>
            <a:ext cx="11334750" cy="258127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85A1391-6401-5332-B54B-BF2616BA4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00" y="3868664"/>
            <a:ext cx="3211969" cy="183157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A7698078-D8E9-8862-03C0-C5BD54DED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327" y="3845328"/>
            <a:ext cx="3207240" cy="18549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4ADF5F-9DF6-0D1C-3703-24C169647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5634" y="4470272"/>
            <a:ext cx="2566799" cy="1306236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9EA79BA-8E8D-675D-2D13-670FF86C24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kern="0" spc="300">
                <a:latin typeface="Work Sans" pitchFamily="34" charset="0"/>
                <a:ea typeface="Work Sans" pitchFamily="34" charset="-122"/>
                <a:cs typeface="Work Sans" pitchFamily="34" charset="-120"/>
              </a:rPr>
              <a:t>ECLIPSE S-CORE &amp; QORIX’S ROLE</a:t>
            </a:r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A2F24A0-61D4-28CF-9E78-C9E5DAAF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/>
              <a:t>Open Source Does Not Ship Cars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6BA05D-F251-AFEC-CCBB-92B684E68774}"/>
              </a:ext>
            </a:extLst>
          </p:cNvPr>
          <p:cNvSpPr txBox="1"/>
          <p:nvPr/>
        </p:nvSpPr>
        <p:spPr>
          <a:xfrm>
            <a:off x="564740" y="890996"/>
            <a:ext cx="10128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3C00FF"/>
                </a:solidFill>
                <a:latin typeface="Work Sans" pitchFamily="2" charset="0"/>
              </a:rPr>
              <a:t>What the community delivers – and what OEMs still need on top of that</a:t>
            </a:r>
          </a:p>
        </p:txBody>
      </p:sp>
      <p:sp>
        <p:nvSpPr>
          <p:cNvPr id="360" name="Arrow: Right 359">
            <a:extLst>
              <a:ext uri="{FF2B5EF4-FFF2-40B4-BE49-F238E27FC236}">
                <a16:creationId xmlns:a16="http://schemas.microsoft.com/office/drawing/2014/main" id="{2D21AFD3-B2A2-598C-D7EF-1047E502FB23}"/>
              </a:ext>
            </a:extLst>
          </p:cNvPr>
          <p:cNvSpPr/>
          <p:nvPr/>
        </p:nvSpPr>
        <p:spPr>
          <a:xfrm>
            <a:off x="627329" y="5776508"/>
            <a:ext cx="3392177" cy="380992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9420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88900" algn="ctr">
              <a:tabLst>
                <a:tab pos="1169988" algn="l"/>
              </a:tabLst>
            </a:pPr>
            <a:r>
              <a:rPr lang="en-US" sz="1100" b="1">
                <a:solidFill>
                  <a:schemeClr val="bg1"/>
                </a:solidFill>
              </a:rPr>
              <a:t>OPEN SOURCE</a:t>
            </a:r>
          </a:p>
        </p:txBody>
      </p:sp>
      <p:sp>
        <p:nvSpPr>
          <p:cNvPr id="361" name="Arrow: Chevron 360">
            <a:extLst>
              <a:ext uri="{FF2B5EF4-FFF2-40B4-BE49-F238E27FC236}">
                <a16:creationId xmlns:a16="http://schemas.microsoft.com/office/drawing/2014/main" id="{A2CB6A00-CFFE-CD88-FD81-58E14B94C72D}"/>
              </a:ext>
            </a:extLst>
          </p:cNvPr>
          <p:cNvSpPr/>
          <p:nvPr/>
        </p:nvSpPr>
        <p:spPr>
          <a:xfrm>
            <a:off x="3946817" y="5793712"/>
            <a:ext cx="7640750" cy="346585"/>
          </a:xfrm>
          <a:prstGeom prst="chevron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36000" tIns="0" rIns="3600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</a:p>
        </p:txBody>
      </p: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A4984160-E16F-3B5A-447C-9BEE07E9BF99}"/>
              </a:ext>
            </a:extLst>
          </p:cNvPr>
          <p:cNvGrpSpPr/>
          <p:nvPr/>
        </p:nvGrpSpPr>
        <p:grpSpPr>
          <a:xfrm>
            <a:off x="4295009" y="3845328"/>
            <a:ext cx="3482205" cy="442581"/>
            <a:chOff x="4134254" y="1603102"/>
            <a:chExt cx="2908214" cy="442581"/>
          </a:xfrm>
        </p:grpSpPr>
        <p:sp>
          <p:nvSpPr>
            <p:cNvPr id="357" name="Gleichschenkliges Dreieck 11">
              <a:extLst>
                <a:ext uri="{FF2B5EF4-FFF2-40B4-BE49-F238E27FC236}">
                  <a16:creationId xmlns:a16="http://schemas.microsoft.com/office/drawing/2014/main" id="{08A1A103-7A89-179A-112C-0E179EA4DDEB}"/>
                </a:ext>
              </a:extLst>
            </p:cNvPr>
            <p:cNvSpPr/>
            <p:nvPr/>
          </p:nvSpPr>
          <p:spPr>
            <a:xfrm rot="5400000">
              <a:off x="4016047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8" name="Gleichschenkliges Dreieck 12">
              <a:extLst>
                <a:ext uri="{FF2B5EF4-FFF2-40B4-BE49-F238E27FC236}">
                  <a16:creationId xmlns:a16="http://schemas.microsoft.com/office/drawing/2014/main" id="{B955FB66-6268-2C4F-A472-D2A107C222CC}"/>
                </a:ext>
              </a:extLst>
            </p:cNvPr>
            <p:cNvSpPr/>
            <p:nvPr/>
          </p:nvSpPr>
          <p:spPr>
            <a:xfrm rot="5400000">
              <a:off x="4210521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2" name="Gleichschenkliges Dreieck 11">
              <a:extLst>
                <a:ext uri="{FF2B5EF4-FFF2-40B4-BE49-F238E27FC236}">
                  <a16:creationId xmlns:a16="http://schemas.microsoft.com/office/drawing/2014/main" id="{16B8CECA-3163-2743-D22D-70F5D0BFABC9}"/>
                </a:ext>
              </a:extLst>
            </p:cNvPr>
            <p:cNvSpPr/>
            <p:nvPr/>
          </p:nvSpPr>
          <p:spPr>
            <a:xfrm rot="5400000">
              <a:off x="4405282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3" name="Gleichschenkliges Dreieck 12">
              <a:extLst>
                <a:ext uri="{FF2B5EF4-FFF2-40B4-BE49-F238E27FC236}">
                  <a16:creationId xmlns:a16="http://schemas.microsoft.com/office/drawing/2014/main" id="{B20F2F16-A664-D1B5-4AB6-F2C4BADAB716}"/>
                </a:ext>
              </a:extLst>
            </p:cNvPr>
            <p:cNvSpPr/>
            <p:nvPr/>
          </p:nvSpPr>
          <p:spPr>
            <a:xfrm rot="5400000">
              <a:off x="4599756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8" name="Gleichschenkliges Dreieck 11">
              <a:extLst>
                <a:ext uri="{FF2B5EF4-FFF2-40B4-BE49-F238E27FC236}">
                  <a16:creationId xmlns:a16="http://schemas.microsoft.com/office/drawing/2014/main" id="{9875B6DE-3A4E-244F-DE5B-31E8B4A77E65}"/>
                </a:ext>
              </a:extLst>
            </p:cNvPr>
            <p:cNvSpPr/>
            <p:nvPr/>
          </p:nvSpPr>
          <p:spPr>
            <a:xfrm rot="5400000">
              <a:off x="4791269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9" name="Gleichschenkliges Dreieck 12">
              <a:extLst>
                <a:ext uri="{FF2B5EF4-FFF2-40B4-BE49-F238E27FC236}">
                  <a16:creationId xmlns:a16="http://schemas.microsoft.com/office/drawing/2014/main" id="{9D334D24-5BBA-DC65-F003-CE4CE0A0DC1A}"/>
                </a:ext>
              </a:extLst>
            </p:cNvPr>
            <p:cNvSpPr/>
            <p:nvPr/>
          </p:nvSpPr>
          <p:spPr>
            <a:xfrm rot="5400000">
              <a:off x="4985743" y="1722552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0" name="Gleichschenkliges Dreieck 11">
              <a:extLst>
                <a:ext uri="{FF2B5EF4-FFF2-40B4-BE49-F238E27FC236}">
                  <a16:creationId xmlns:a16="http://schemas.microsoft.com/office/drawing/2014/main" id="{750994A0-F9CE-BEC2-4B00-06B74DBE1904}"/>
                </a:ext>
              </a:extLst>
            </p:cNvPr>
            <p:cNvSpPr/>
            <p:nvPr/>
          </p:nvSpPr>
          <p:spPr>
            <a:xfrm rot="5400000">
              <a:off x="5176382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1" name="Gleichschenkliges Dreieck 12">
              <a:extLst>
                <a:ext uri="{FF2B5EF4-FFF2-40B4-BE49-F238E27FC236}">
                  <a16:creationId xmlns:a16="http://schemas.microsoft.com/office/drawing/2014/main" id="{2BCF4F80-6BE0-9E59-66B3-533DC3F686EB}"/>
                </a:ext>
              </a:extLst>
            </p:cNvPr>
            <p:cNvSpPr/>
            <p:nvPr/>
          </p:nvSpPr>
          <p:spPr>
            <a:xfrm rot="5400000">
              <a:off x="5370856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2" name="Gleichschenkliges Dreieck 11">
              <a:extLst>
                <a:ext uri="{FF2B5EF4-FFF2-40B4-BE49-F238E27FC236}">
                  <a16:creationId xmlns:a16="http://schemas.microsoft.com/office/drawing/2014/main" id="{425A26C3-D21E-CB24-214A-CB631BCED030}"/>
                </a:ext>
              </a:extLst>
            </p:cNvPr>
            <p:cNvSpPr/>
            <p:nvPr/>
          </p:nvSpPr>
          <p:spPr>
            <a:xfrm rot="5400000">
              <a:off x="5565617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3" name="Gleichschenkliges Dreieck 12">
              <a:extLst>
                <a:ext uri="{FF2B5EF4-FFF2-40B4-BE49-F238E27FC236}">
                  <a16:creationId xmlns:a16="http://schemas.microsoft.com/office/drawing/2014/main" id="{CA0CA5E4-18CA-43C3-6C74-E01C1C603825}"/>
                </a:ext>
              </a:extLst>
            </p:cNvPr>
            <p:cNvSpPr/>
            <p:nvPr/>
          </p:nvSpPr>
          <p:spPr>
            <a:xfrm rot="5400000">
              <a:off x="5760091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4" name="Gleichschenkliges Dreieck 11">
              <a:extLst>
                <a:ext uri="{FF2B5EF4-FFF2-40B4-BE49-F238E27FC236}">
                  <a16:creationId xmlns:a16="http://schemas.microsoft.com/office/drawing/2014/main" id="{95E97B48-424E-DEB4-73D1-D7432B099872}"/>
                </a:ext>
              </a:extLst>
            </p:cNvPr>
            <p:cNvSpPr/>
            <p:nvPr/>
          </p:nvSpPr>
          <p:spPr>
            <a:xfrm rot="5400000">
              <a:off x="5951604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5" name="Gleichschenkliges Dreieck 12">
              <a:extLst>
                <a:ext uri="{FF2B5EF4-FFF2-40B4-BE49-F238E27FC236}">
                  <a16:creationId xmlns:a16="http://schemas.microsoft.com/office/drawing/2014/main" id="{2ED825C3-BA93-52AC-4407-9190D277709F}"/>
                </a:ext>
              </a:extLst>
            </p:cNvPr>
            <p:cNvSpPr/>
            <p:nvPr/>
          </p:nvSpPr>
          <p:spPr>
            <a:xfrm rot="5400000">
              <a:off x="6146078" y="1733003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6" name="Gleichschenkliges Dreieck 11">
              <a:extLst>
                <a:ext uri="{FF2B5EF4-FFF2-40B4-BE49-F238E27FC236}">
                  <a16:creationId xmlns:a16="http://schemas.microsoft.com/office/drawing/2014/main" id="{5D6ED03A-1D66-AE83-30F0-D0F14B261CFC}"/>
                </a:ext>
              </a:extLst>
            </p:cNvPr>
            <p:cNvSpPr/>
            <p:nvPr/>
          </p:nvSpPr>
          <p:spPr>
            <a:xfrm rot="5400000">
              <a:off x="6340552" y="1721309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7" name="Gleichschenkliges Dreieck 12">
              <a:extLst>
                <a:ext uri="{FF2B5EF4-FFF2-40B4-BE49-F238E27FC236}">
                  <a16:creationId xmlns:a16="http://schemas.microsoft.com/office/drawing/2014/main" id="{A915CA07-F85D-A4DE-984F-0457C4E564F3}"/>
                </a:ext>
              </a:extLst>
            </p:cNvPr>
            <p:cNvSpPr/>
            <p:nvPr/>
          </p:nvSpPr>
          <p:spPr>
            <a:xfrm rot="5400000">
              <a:off x="6535026" y="1721309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8" name="Gleichschenkliges Dreieck 11">
              <a:extLst>
                <a:ext uri="{FF2B5EF4-FFF2-40B4-BE49-F238E27FC236}">
                  <a16:creationId xmlns:a16="http://schemas.microsoft.com/office/drawing/2014/main" id="{F5278FA8-747D-EF81-A46F-8F98F9A081D4}"/>
                </a:ext>
              </a:extLst>
            </p:cNvPr>
            <p:cNvSpPr/>
            <p:nvPr/>
          </p:nvSpPr>
          <p:spPr>
            <a:xfrm rot="5400000">
              <a:off x="6729787" y="1721309"/>
              <a:ext cx="430887" cy="194474"/>
            </a:xfrm>
            <a:prstGeom prst="triangle">
              <a:avLst/>
            </a:prstGeom>
            <a:gradFill>
              <a:gsLst>
                <a:gs pos="0">
                  <a:srgbClr val="D7FF3C"/>
                </a:gs>
                <a:gs pos="100000">
                  <a:srgbClr val="00FF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798569E3-33C6-D0E7-3845-0FE46B6D2C53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20C4B764-F759-7CA8-AE3E-1486BA479E97}"/>
              </a:ext>
            </a:extLst>
          </p:cNvPr>
          <p:cNvCxnSpPr>
            <a:cxnSpLocks/>
          </p:cNvCxnSpPr>
          <p:nvPr/>
        </p:nvCxnSpPr>
        <p:spPr>
          <a:xfrm>
            <a:off x="3847369" y="4536079"/>
            <a:ext cx="5773286" cy="0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3924965-48C5-3675-1EC8-7B702A3D9F85}"/>
              </a:ext>
            </a:extLst>
          </p:cNvPr>
          <p:cNvSpPr/>
          <p:nvPr/>
        </p:nvSpPr>
        <p:spPr>
          <a:xfrm>
            <a:off x="943869" y="3723538"/>
            <a:ext cx="2698596" cy="157296"/>
          </a:xfrm>
          <a:prstGeom prst="roundRect">
            <a:avLst/>
          </a:prstGeom>
          <a:solidFill>
            <a:srgbClr val="FFCCFF"/>
          </a:solidFill>
          <a:ln>
            <a:solidFill>
              <a:srgbClr val="9420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OPEN-SOURCE ECOSYSTEM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4A20337-EB31-6718-CB72-177760444963}"/>
              </a:ext>
            </a:extLst>
          </p:cNvPr>
          <p:cNvSpPr/>
          <p:nvPr/>
        </p:nvSpPr>
        <p:spPr>
          <a:xfrm>
            <a:off x="8550850" y="3723538"/>
            <a:ext cx="2698596" cy="157296"/>
          </a:xfrm>
          <a:prstGeom prst="roundRect">
            <a:avLst/>
          </a:prstGeom>
          <a:solidFill>
            <a:srgbClr val="3C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PRODUCTION-READY SW PLATFORM</a:t>
            </a:r>
          </a:p>
        </p:txBody>
      </p:sp>
    </p:spTree>
    <p:extLst>
      <p:ext uri="{BB962C8B-B14F-4D97-AF65-F5344CB8AC3E}">
        <p14:creationId xmlns:p14="http://schemas.microsoft.com/office/powerpoint/2010/main" val="1096724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23">
            <a:extLst>
              <a:ext uri="{FF2B5EF4-FFF2-40B4-BE49-F238E27FC236}">
                <a16:creationId xmlns:a16="http://schemas.microsoft.com/office/drawing/2014/main" id="{B3AC980A-5BCE-B455-36A9-C91C8FEA55CF}"/>
              </a:ext>
            </a:extLst>
          </p:cNvPr>
          <p:cNvSpPr/>
          <p:nvPr/>
        </p:nvSpPr>
        <p:spPr>
          <a:xfrm>
            <a:off x="8229600" y="2384181"/>
            <a:ext cx="3596640" cy="119481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859D978-980E-B1F6-F6DB-00554C8512C0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  <p:sp>
        <p:nvSpPr>
          <p:cNvPr id="11" name="Shape 0">
            <a:extLst>
              <a:ext uri="{FF2B5EF4-FFF2-40B4-BE49-F238E27FC236}">
                <a16:creationId xmlns:a16="http://schemas.microsoft.com/office/drawing/2014/main" id="{FD93615C-B723-6194-8DFE-E26B26633324}"/>
              </a:ext>
            </a:extLst>
          </p:cNvPr>
          <p:cNvSpPr/>
          <p:nvPr/>
        </p:nvSpPr>
        <p:spPr>
          <a:xfrm>
            <a:off x="0" y="0"/>
            <a:ext cx="4145280" cy="6858000"/>
          </a:xfrm>
          <a:prstGeom prst="rect">
            <a:avLst/>
          </a:prstGeom>
          <a:solidFill>
            <a:srgbClr val="3C00FF"/>
          </a:solidFill>
          <a:ln w="12700">
            <a:noFill/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2666742B-FAA0-F03C-EEC4-6C1797E0036B}"/>
              </a:ext>
            </a:extLst>
          </p:cNvPr>
          <p:cNvSpPr/>
          <p:nvPr/>
        </p:nvSpPr>
        <p:spPr>
          <a:xfrm>
            <a:off x="365760" y="463296"/>
            <a:ext cx="1584960" cy="341376"/>
          </a:xfrm>
          <a:prstGeom prst="rect">
            <a:avLst/>
          </a:prstGeom>
          <a:solidFill>
            <a:srgbClr val="00FFFF"/>
          </a:solidFill>
          <a:ln w="12700">
            <a:noFill/>
            <a:prstDash val="solid"/>
          </a:ln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EE577F70-6887-69BF-1F6F-26E747487527}"/>
              </a:ext>
            </a:extLst>
          </p:cNvPr>
          <p:cNvSpPr/>
          <p:nvPr/>
        </p:nvSpPr>
        <p:spPr>
          <a:xfrm>
            <a:off x="365760" y="463296"/>
            <a:ext cx="15849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QORIX DEVELOPER</a:t>
            </a:r>
            <a:endParaRPr lang="en-US" sz="1067" dirty="0">
              <a:latin typeface="Work Sans" pitchFamily="2" charset="0"/>
            </a:endParaRPr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7686AA8F-3F6C-37A8-E488-A858D12F489B}"/>
              </a:ext>
            </a:extLst>
          </p:cNvPr>
          <p:cNvSpPr/>
          <p:nvPr/>
        </p:nvSpPr>
        <p:spPr>
          <a:xfrm>
            <a:off x="365760" y="999744"/>
            <a:ext cx="3413760" cy="2072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rgbClr val="FFFFFF"/>
                </a:solidFill>
                <a:latin typeface="Work Sans" pitchFamily="2" charset="0"/>
                <a:ea typeface="Arial Black" pitchFamily="34" charset="-122"/>
                <a:cs typeface="Arial Black" pitchFamily="34" charset="-120"/>
              </a:rPr>
              <a:t>Ship Faster.</a:t>
            </a:r>
          </a:p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rgbClr val="FFFFFF"/>
                </a:solidFill>
                <a:latin typeface="Work Sans" pitchFamily="2" charset="0"/>
              </a:rPr>
              <a:t>Configure Smarter.</a:t>
            </a:r>
            <a:endParaRPr lang="en-US" sz="3200" dirty="0">
              <a:latin typeface="Work Sans" pitchFamily="2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D4598164-58AC-1D5C-C93E-D62A680BD2AC}"/>
              </a:ext>
            </a:extLst>
          </p:cNvPr>
          <p:cNvSpPr/>
          <p:nvPr/>
        </p:nvSpPr>
        <p:spPr>
          <a:xfrm>
            <a:off x="365760" y="3169920"/>
            <a:ext cx="341376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dirty="0">
                <a:solidFill>
                  <a:schemeClr val="bg1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AI-powered tooling for the full SDV middleware stack – in VS Code and the cloud.</a:t>
            </a:r>
            <a:endParaRPr lang="en-US" sz="1467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26E5BF1F-4C22-87EE-5D28-F283DF2349C0}"/>
              </a:ext>
            </a:extLst>
          </p:cNvPr>
          <p:cNvSpPr/>
          <p:nvPr/>
        </p:nvSpPr>
        <p:spPr>
          <a:xfrm>
            <a:off x="365760" y="5425440"/>
            <a:ext cx="103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67" b="1" dirty="0">
                <a:solidFill>
                  <a:schemeClr val="bg1"/>
                </a:solidFill>
                <a:latin typeface="Work Sans" pitchFamily="2" charset="0"/>
              </a:rPr>
              <a:t>5</a:t>
            </a:r>
            <a:endParaRPr lang="en-US" sz="3467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9F88EA0B-C59F-40B1-7E44-13FFE8343A78}"/>
              </a:ext>
            </a:extLst>
          </p:cNvPr>
          <p:cNvSpPr/>
          <p:nvPr/>
        </p:nvSpPr>
        <p:spPr>
          <a:xfrm>
            <a:off x="365760" y="5974080"/>
            <a:ext cx="1036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Stacks 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Unified</a:t>
            </a:r>
            <a:endParaRPr lang="en-US" sz="10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1CB5BA67-0A82-6BCD-61EF-9632C18E748B}"/>
              </a:ext>
            </a:extLst>
          </p:cNvPr>
          <p:cNvSpPr/>
          <p:nvPr/>
        </p:nvSpPr>
        <p:spPr>
          <a:xfrm>
            <a:off x="1560576" y="5425440"/>
            <a:ext cx="103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67" b="1" dirty="0">
                <a:solidFill>
                  <a:schemeClr val="bg1"/>
                </a:solidFill>
                <a:latin typeface="Work Sans" pitchFamily="2" charset="0"/>
                <a:ea typeface="Arial Black" pitchFamily="34" charset="-122"/>
                <a:cs typeface="Arial Black" pitchFamily="34" charset="-120"/>
              </a:rPr>
              <a:t>AI</a:t>
            </a:r>
            <a:endParaRPr lang="en-US" sz="3467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4309328D-FF2C-8D67-3FB0-03E0CFFF8797}"/>
              </a:ext>
            </a:extLst>
          </p:cNvPr>
          <p:cNvSpPr/>
          <p:nvPr/>
        </p:nvSpPr>
        <p:spPr>
          <a:xfrm>
            <a:off x="1560576" y="5974080"/>
            <a:ext cx="1036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Natural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cs typeface="Arial" pitchFamily="34" charset="-120"/>
              </a:rPr>
              <a:t>Language</a:t>
            </a:r>
            <a:endParaRPr lang="en-US" sz="10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F304785A-4FB8-DA4C-47C5-6E36574EE829}"/>
              </a:ext>
            </a:extLst>
          </p:cNvPr>
          <p:cNvSpPr/>
          <p:nvPr/>
        </p:nvSpPr>
        <p:spPr>
          <a:xfrm>
            <a:off x="2755392" y="5425440"/>
            <a:ext cx="103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467" b="1" dirty="0">
                <a:solidFill>
                  <a:schemeClr val="bg1"/>
                </a:solidFill>
                <a:latin typeface="Work Sans" pitchFamily="2" charset="0"/>
              </a:rPr>
              <a:t>0</a:t>
            </a:r>
            <a:endParaRPr lang="en-US" sz="3467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CEA01A36-9B39-74A4-C97C-7D3E0E4EAE13}"/>
              </a:ext>
            </a:extLst>
          </p:cNvPr>
          <p:cNvSpPr/>
          <p:nvPr/>
        </p:nvSpPr>
        <p:spPr>
          <a:xfrm>
            <a:off x="2755392" y="5974080"/>
            <a:ext cx="1036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Toolchain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Work Sans" pitchFamily="2" charset="0"/>
                <a:cs typeface="Arial" pitchFamily="34" charset="-120"/>
              </a:rPr>
              <a:t>Fragmentation</a:t>
            </a:r>
            <a:endParaRPr lang="en-US" sz="100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DEA6EAEF-A4C1-F032-B297-E8A43D4C0033}"/>
              </a:ext>
            </a:extLst>
          </p:cNvPr>
          <p:cNvSpPr/>
          <p:nvPr/>
        </p:nvSpPr>
        <p:spPr>
          <a:xfrm>
            <a:off x="4352805" y="587545"/>
            <a:ext cx="743712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What </a:t>
            </a:r>
            <a:r>
              <a:rPr lang="en-US" sz="1867" b="1" dirty="0" err="1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Qorix</a:t>
            </a:r>
            <a:r>
              <a:rPr lang="en-US" sz="1867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Developer Delivers</a:t>
            </a:r>
            <a:endParaRPr lang="en-US" sz="1867" dirty="0">
              <a:latin typeface="Work Sans" pitchFamily="2" charset="0"/>
            </a:endParaRPr>
          </a:p>
        </p:txBody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id="{136340F1-8FFA-93FE-750A-05E597568CF1}"/>
              </a:ext>
            </a:extLst>
          </p:cNvPr>
          <p:cNvSpPr/>
          <p:nvPr/>
        </p:nvSpPr>
        <p:spPr>
          <a:xfrm>
            <a:off x="4450080" y="1043061"/>
            <a:ext cx="3596640" cy="119481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sp>
        <p:nvSpPr>
          <p:cNvPr id="27" name="Text 15">
            <a:extLst>
              <a:ext uri="{FF2B5EF4-FFF2-40B4-BE49-F238E27FC236}">
                <a16:creationId xmlns:a16="http://schemas.microsoft.com/office/drawing/2014/main" id="{14CF2F2F-FA4C-FCF9-C2F1-BB4969B86817}"/>
              </a:ext>
            </a:extLst>
          </p:cNvPr>
          <p:cNvSpPr/>
          <p:nvPr/>
        </p:nvSpPr>
        <p:spPr>
          <a:xfrm>
            <a:off x="5035296" y="1140597"/>
            <a:ext cx="286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AI-Assisted Configuration</a:t>
            </a:r>
            <a:endParaRPr lang="en-US" sz="1333" dirty="0">
              <a:latin typeface="Work Sans" pitchFamily="2" charset="0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D3F9932F-6371-6B68-72CA-20EE6774F2C9}"/>
              </a:ext>
            </a:extLst>
          </p:cNvPr>
          <p:cNvSpPr/>
          <p:nvPr/>
        </p:nvSpPr>
        <p:spPr>
          <a:xfrm>
            <a:off x="4596384" y="1555125"/>
            <a:ext cx="33040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dirty="0">
                <a:solidFill>
                  <a:srgbClr val="4A556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Natural language </a:t>
            </a:r>
            <a:r>
              <a:rPr lang="en-US" sz="1133" dirty="0">
                <a:solidFill>
                  <a:srgbClr val="4A5568"/>
                </a:solidFill>
                <a:latin typeface="Work Sans" pitchFamily="2" charset="0"/>
                <a:cs typeface="Arial" pitchFamily="34" charset="-120"/>
              </a:rPr>
              <a:t>→ validated configuration drafts across Bootloader, Classic, Classic Lite, Adaptive &amp; Performance</a:t>
            </a:r>
          </a:p>
        </p:txBody>
      </p:sp>
      <p:sp>
        <p:nvSpPr>
          <p:cNvPr id="29" name="Shape 17">
            <a:extLst>
              <a:ext uri="{FF2B5EF4-FFF2-40B4-BE49-F238E27FC236}">
                <a16:creationId xmlns:a16="http://schemas.microsoft.com/office/drawing/2014/main" id="{18BA9783-B995-0C7B-CC94-DAADF2FF6E01}"/>
              </a:ext>
            </a:extLst>
          </p:cNvPr>
          <p:cNvSpPr/>
          <p:nvPr/>
        </p:nvSpPr>
        <p:spPr>
          <a:xfrm>
            <a:off x="8229600" y="1043061"/>
            <a:ext cx="3596640" cy="119481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pic>
        <p:nvPicPr>
          <p:cNvPr id="30" name="Image 1" descr="preencoded.png">
            <a:extLst>
              <a:ext uri="{FF2B5EF4-FFF2-40B4-BE49-F238E27FC236}">
                <a16:creationId xmlns:a16="http://schemas.microsoft.com/office/drawing/2014/main" id="{BB3CDF1A-5922-0FA7-E9A7-D17C297A7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520" y="2493909"/>
            <a:ext cx="341376" cy="341376"/>
          </a:xfrm>
          <a:prstGeom prst="rect">
            <a:avLst/>
          </a:prstGeom>
        </p:spPr>
      </p:pic>
      <p:sp>
        <p:nvSpPr>
          <p:cNvPr id="31" name="Text 18">
            <a:extLst>
              <a:ext uri="{FF2B5EF4-FFF2-40B4-BE49-F238E27FC236}">
                <a16:creationId xmlns:a16="http://schemas.microsoft.com/office/drawing/2014/main" id="{D702C14D-4B7F-4CCB-E2FE-131F248967CD}"/>
              </a:ext>
            </a:extLst>
          </p:cNvPr>
          <p:cNvSpPr/>
          <p:nvPr/>
        </p:nvSpPr>
        <p:spPr>
          <a:xfrm>
            <a:off x="8814816" y="1140597"/>
            <a:ext cx="286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0D1B2E"/>
                </a:solidFill>
                <a:latin typeface="Work Sans" pitchFamily="2" charset="0"/>
                <a:cs typeface="Arial" pitchFamily="34" charset="-120"/>
              </a:rPr>
              <a:t>Deterministic &amp; Safe Output</a:t>
            </a:r>
            <a:endParaRPr lang="en-US" sz="1333" dirty="0">
              <a:latin typeface="Work Sans" pitchFamily="2" charset="0"/>
            </a:endParaRPr>
          </a:p>
        </p:txBody>
      </p:sp>
      <p:sp>
        <p:nvSpPr>
          <p:cNvPr id="32" name="Text 19">
            <a:extLst>
              <a:ext uri="{FF2B5EF4-FFF2-40B4-BE49-F238E27FC236}">
                <a16:creationId xmlns:a16="http://schemas.microsoft.com/office/drawing/2014/main" id="{2289FF80-141F-1F65-A920-1E592D2CA279}"/>
              </a:ext>
            </a:extLst>
          </p:cNvPr>
          <p:cNvSpPr/>
          <p:nvPr/>
        </p:nvSpPr>
        <p:spPr>
          <a:xfrm>
            <a:off x="8375904" y="1555125"/>
            <a:ext cx="33040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dirty="0">
                <a:solidFill>
                  <a:srgbClr val="4A556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AI assists; final configurations remain user-approved, deterministic, and aligned with safety-critical workflows. </a:t>
            </a:r>
            <a:endParaRPr lang="en-US" sz="1133" dirty="0">
              <a:latin typeface="Work Sans" pitchFamily="2" charset="0"/>
            </a:endParaRPr>
          </a:p>
        </p:txBody>
      </p:sp>
      <p:sp>
        <p:nvSpPr>
          <p:cNvPr id="33" name="Shape 20">
            <a:extLst>
              <a:ext uri="{FF2B5EF4-FFF2-40B4-BE49-F238E27FC236}">
                <a16:creationId xmlns:a16="http://schemas.microsoft.com/office/drawing/2014/main" id="{ED029AFC-06E1-2CDC-149F-7560BB56CC7B}"/>
              </a:ext>
            </a:extLst>
          </p:cNvPr>
          <p:cNvSpPr/>
          <p:nvPr/>
        </p:nvSpPr>
        <p:spPr>
          <a:xfrm>
            <a:off x="4450080" y="2384181"/>
            <a:ext cx="3596640" cy="119481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sp>
        <p:nvSpPr>
          <p:cNvPr id="35" name="Text 21">
            <a:extLst>
              <a:ext uri="{FF2B5EF4-FFF2-40B4-BE49-F238E27FC236}">
                <a16:creationId xmlns:a16="http://schemas.microsoft.com/office/drawing/2014/main" id="{73B79A1B-8C18-3D84-DA28-781773FD9204}"/>
              </a:ext>
            </a:extLst>
          </p:cNvPr>
          <p:cNvSpPr/>
          <p:nvPr/>
        </p:nvSpPr>
        <p:spPr>
          <a:xfrm>
            <a:off x="5035296" y="2481717"/>
            <a:ext cx="286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Plug &amp; Play Integration</a:t>
            </a:r>
            <a:endParaRPr lang="en-US" sz="1333" dirty="0">
              <a:latin typeface="Work Sans" pitchFamily="2" charset="0"/>
            </a:endParaRPr>
          </a:p>
        </p:txBody>
      </p:sp>
      <p:sp>
        <p:nvSpPr>
          <p:cNvPr id="36" name="Text 22">
            <a:extLst>
              <a:ext uri="{FF2B5EF4-FFF2-40B4-BE49-F238E27FC236}">
                <a16:creationId xmlns:a16="http://schemas.microsoft.com/office/drawing/2014/main" id="{3AD9B568-07F2-BC70-DB5E-D326CCD45881}"/>
              </a:ext>
            </a:extLst>
          </p:cNvPr>
          <p:cNvSpPr/>
          <p:nvPr/>
        </p:nvSpPr>
        <p:spPr>
          <a:xfrm>
            <a:off x="4596384" y="2896245"/>
            <a:ext cx="33040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dirty="0" err="1">
                <a:solidFill>
                  <a:srgbClr val="4A556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VSCode</a:t>
            </a:r>
            <a:r>
              <a:rPr lang="en-US" sz="1133" dirty="0">
                <a:solidFill>
                  <a:srgbClr val="4A556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extensions, Designer-based, Git-native collaboration, and CI/CD-ready artifacts.</a:t>
            </a:r>
            <a:endParaRPr lang="en-US" sz="1133" dirty="0">
              <a:latin typeface="Work Sans" pitchFamily="2" charset="0"/>
            </a:endParaRPr>
          </a:p>
        </p:txBody>
      </p:sp>
      <p:sp>
        <p:nvSpPr>
          <p:cNvPr id="39" name="Text 24">
            <a:extLst>
              <a:ext uri="{FF2B5EF4-FFF2-40B4-BE49-F238E27FC236}">
                <a16:creationId xmlns:a16="http://schemas.microsoft.com/office/drawing/2014/main" id="{27CC2314-6793-A067-A71E-44E2E6AF72C1}"/>
              </a:ext>
            </a:extLst>
          </p:cNvPr>
          <p:cNvSpPr/>
          <p:nvPr/>
        </p:nvSpPr>
        <p:spPr>
          <a:xfrm>
            <a:off x="8814816" y="2481717"/>
            <a:ext cx="286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One Tool for the Full Stack</a:t>
            </a:r>
            <a:endParaRPr lang="en-US" sz="1333" dirty="0">
              <a:latin typeface="Work Sans" pitchFamily="2" charset="0"/>
            </a:endParaRPr>
          </a:p>
        </p:txBody>
      </p:sp>
      <p:sp>
        <p:nvSpPr>
          <p:cNvPr id="40" name="Text 25">
            <a:extLst>
              <a:ext uri="{FF2B5EF4-FFF2-40B4-BE49-F238E27FC236}">
                <a16:creationId xmlns:a16="http://schemas.microsoft.com/office/drawing/2014/main" id="{BEEFC66E-329C-8687-9435-261D45EAD40E}"/>
              </a:ext>
            </a:extLst>
          </p:cNvPr>
          <p:cNvSpPr/>
          <p:nvPr/>
        </p:nvSpPr>
        <p:spPr>
          <a:xfrm>
            <a:off x="8375904" y="2896245"/>
            <a:ext cx="33040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dirty="0">
                <a:solidFill>
                  <a:srgbClr val="4A556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Single environment for the entire Qorix middleware portfolio – zero toolchain fragmentation. </a:t>
            </a:r>
            <a:endParaRPr lang="en-US" sz="1133" dirty="0">
              <a:latin typeface="Work Sans" pitchFamily="2" charset="0"/>
            </a:endParaRPr>
          </a:p>
        </p:txBody>
      </p:sp>
      <p:sp>
        <p:nvSpPr>
          <p:cNvPr id="41" name="Shape 26">
            <a:extLst>
              <a:ext uri="{FF2B5EF4-FFF2-40B4-BE49-F238E27FC236}">
                <a16:creationId xmlns:a16="http://schemas.microsoft.com/office/drawing/2014/main" id="{35ACC03E-6CF6-0998-3261-8795426A5F9B}"/>
              </a:ext>
            </a:extLst>
          </p:cNvPr>
          <p:cNvSpPr/>
          <p:nvPr/>
        </p:nvSpPr>
        <p:spPr>
          <a:xfrm>
            <a:off x="4450080" y="3903771"/>
            <a:ext cx="7437120" cy="30480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N">
              <a:latin typeface="Work Sans" pitchFamily="2" charset="0"/>
            </a:endParaRPr>
          </a:p>
        </p:txBody>
      </p:sp>
      <p:sp>
        <p:nvSpPr>
          <p:cNvPr id="42" name="Text 27">
            <a:extLst>
              <a:ext uri="{FF2B5EF4-FFF2-40B4-BE49-F238E27FC236}">
                <a16:creationId xmlns:a16="http://schemas.microsoft.com/office/drawing/2014/main" id="{61B86C95-5BB4-959B-AB00-445FFA511B85}"/>
              </a:ext>
            </a:extLst>
          </p:cNvPr>
          <p:cNvSpPr/>
          <p:nvPr/>
        </p:nvSpPr>
        <p:spPr>
          <a:xfrm>
            <a:off x="4450080" y="4046702"/>
            <a:ext cx="743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0D1B2E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Our Differentiators</a:t>
            </a:r>
            <a:endParaRPr lang="en-US" sz="1733" dirty="0">
              <a:latin typeface="Work Sans" pitchFamily="2" charset="0"/>
            </a:endParaRPr>
          </a:p>
        </p:txBody>
      </p:sp>
      <p:sp>
        <p:nvSpPr>
          <p:cNvPr id="43" name="Text 28">
            <a:extLst>
              <a:ext uri="{FF2B5EF4-FFF2-40B4-BE49-F238E27FC236}">
                <a16:creationId xmlns:a16="http://schemas.microsoft.com/office/drawing/2014/main" id="{3A28C8A8-F936-336F-87E9-C2E8A8D95FF7}"/>
              </a:ext>
            </a:extLst>
          </p:cNvPr>
          <p:cNvSpPr/>
          <p:nvPr/>
        </p:nvSpPr>
        <p:spPr>
          <a:xfrm>
            <a:off x="4450080" y="4120896"/>
            <a:ext cx="7437120" cy="2194560"/>
          </a:xfrm>
          <a:prstGeom prst="rect">
            <a:avLst/>
          </a:prstGeom>
          <a:noFill/>
          <a:ln/>
        </p:spPr>
        <p:txBody>
          <a:bodyPr wrap="square" lIns="0" tIns="67733" rIns="67733" bIns="0" rtlCol="0" anchor="ctr"/>
          <a:lstStyle/>
          <a:p>
            <a:pPr>
              <a:lnSpc>
                <a:spcPct val="150000"/>
              </a:lnSpc>
            </a:pPr>
            <a:r>
              <a:rPr lang="en-US" sz="1267" b="1" dirty="0">
                <a:solidFill>
                  <a:srgbClr val="3C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1267" b="1" dirty="0">
                <a:solidFill>
                  <a:srgbClr val="B5CC33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 </a:t>
            </a:r>
            <a:r>
              <a:rPr lang="en-US" sz="1267" dirty="0">
                <a:solidFill>
                  <a:srgbClr val="2D374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Explainable AI recommendations – the tool tells you why, not just what</a:t>
            </a:r>
          </a:p>
          <a:p>
            <a:pPr>
              <a:lnSpc>
                <a:spcPct val="150000"/>
              </a:lnSpc>
            </a:pPr>
            <a:r>
              <a:rPr lang="en-US" sz="1267" b="1" dirty="0">
                <a:solidFill>
                  <a:srgbClr val="3C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1267" b="1" dirty="0">
                <a:solidFill>
                  <a:srgbClr val="00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67" b="1" dirty="0">
                <a:solidFill>
                  <a:srgbClr val="B5CC33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67" dirty="0">
                <a:solidFill>
                  <a:srgbClr val="2D374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Cross-stack alignment: Classic ↔ Adaptive ↔ Performance – automated, real-time
</a:t>
            </a:r>
            <a:r>
              <a:rPr lang="en-US" sz="1267" b="1" dirty="0">
                <a:solidFill>
                  <a:srgbClr val="3C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1267" b="1" dirty="0">
                <a:solidFill>
                  <a:srgbClr val="B5CC33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 </a:t>
            </a:r>
            <a:r>
              <a:rPr lang="en-US" sz="1267" dirty="0">
                <a:solidFill>
                  <a:srgbClr val="2D374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Automated conflict detection, cyclic dependencies, invalid scheduling patterns
</a:t>
            </a:r>
            <a:r>
              <a:rPr lang="en-US" sz="1267" b="1" dirty="0">
                <a:solidFill>
                  <a:srgbClr val="3C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→ </a:t>
            </a:r>
            <a:r>
              <a:rPr lang="en-US" sz="1267" b="1" dirty="0">
                <a:solidFill>
                  <a:srgbClr val="B5CC33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67" dirty="0">
                <a:solidFill>
                  <a:srgbClr val="2D3748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OEM-scale variant support with full change traceability for CI pipelines</a:t>
            </a:r>
            <a:endParaRPr lang="en-US" sz="1267" dirty="0">
              <a:latin typeface="Work Sans" pitchFamily="2" charset="0"/>
            </a:endParaRPr>
          </a:p>
        </p:txBody>
      </p:sp>
      <p:pic>
        <p:nvPicPr>
          <p:cNvPr id="4" name="Grafik 3" descr="Ein Bild, das Grafiken, Kreis, Logo, Schrift enthält.  KI-generierte Inhalte können fehlerhaft sein.">
            <a:extLst>
              <a:ext uri="{FF2B5EF4-FFF2-40B4-BE49-F238E27FC236}">
                <a16:creationId xmlns:a16="http://schemas.microsoft.com/office/drawing/2014/main" id="{177C249E-266C-412E-9D71-9572755563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332" y="534971"/>
            <a:ext cx="430348" cy="42914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A3CB68B-4EA3-A5BE-6DAB-FFA927C2A9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745" y="1195450"/>
            <a:ext cx="256054" cy="2560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0EBBED4-E666-E079-D295-998DBD3EE6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210" y="1179826"/>
            <a:ext cx="287302" cy="287302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4F8EFD8-23FE-F781-3716-7C0827B028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2937" y="2508741"/>
            <a:ext cx="311713" cy="31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11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45255-075C-2A59-1579-9DE26471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4AC15D-4990-8EBD-97EA-8FAC1C0C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0" y="2060523"/>
            <a:ext cx="7898694" cy="2736954"/>
          </a:xfrm>
        </p:spPr>
        <p:txBody>
          <a:bodyPr/>
          <a:lstStyle/>
          <a:p>
            <a:pPr fontAlgn="ctr"/>
            <a:r>
              <a:rPr lang="en-US" sz="5400" u="none" strike="noStrike" dirty="0">
                <a:effectLst/>
                <a:latin typeface="Work Sans" pitchFamily="2" charset="0"/>
              </a:rPr>
              <a:t>The Commercial Model</a:t>
            </a:r>
          </a:p>
        </p:txBody>
      </p:sp>
    </p:spTree>
    <p:extLst>
      <p:ext uri="{BB962C8B-B14F-4D97-AF65-F5344CB8AC3E}">
        <p14:creationId xmlns:p14="http://schemas.microsoft.com/office/powerpoint/2010/main" val="551247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91E4-9ECC-A22A-D631-7AE8F1D0E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0DD6BA-D015-8F89-588D-843A9425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69" y="555821"/>
            <a:ext cx="11159997" cy="621746"/>
          </a:xfrm>
        </p:spPr>
        <p:txBody>
          <a:bodyPr vert="horz" rIns="0">
            <a:noAutofit/>
          </a:bodyPr>
          <a:lstStyle/>
          <a:p>
            <a:r>
              <a:rPr lang="en-US" sz="2400" noProof="0" dirty="0"/>
              <a:t>Addressable Market of Automotive Middleware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AD4684-5F6E-6C0F-60E0-4C55BF2E4041}"/>
              </a:ext>
            </a:extLst>
          </p:cNvPr>
          <p:cNvCxnSpPr>
            <a:cxnSpLocks/>
          </p:cNvCxnSpPr>
          <p:nvPr/>
        </p:nvCxnSpPr>
        <p:spPr>
          <a:xfrm>
            <a:off x="641350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82762-3D8D-C4AA-2309-FC003D0E2863}"/>
              </a:ext>
            </a:extLst>
          </p:cNvPr>
          <p:cNvCxnSpPr>
            <a:cxnSpLocks/>
          </p:cNvCxnSpPr>
          <p:nvPr/>
        </p:nvCxnSpPr>
        <p:spPr>
          <a:xfrm>
            <a:off x="11825288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CB33D02A-384E-3E02-2CE3-05C2965C6A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9443" y="340031"/>
            <a:ext cx="10708257" cy="244682"/>
          </a:xfrm>
        </p:spPr>
        <p:txBody>
          <a:bodyPr/>
          <a:lstStyle/>
          <a:p>
            <a:r>
              <a:rPr lang="en-US" noProof="0"/>
              <a:t>THE COMMERCIAL MODEL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2DFE0F-75BF-89AC-DD15-9BB985E45F88}"/>
              </a:ext>
            </a:extLst>
          </p:cNvPr>
          <p:cNvSpPr/>
          <p:nvPr/>
        </p:nvSpPr>
        <p:spPr>
          <a:xfrm>
            <a:off x="7369968" y="2348466"/>
            <a:ext cx="4642750" cy="416950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de-DE" sz="1600" b="1">
                <a:solidFill>
                  <a:srgbClr val="3C00FF"/>
                </a:solidFill>
                <a:latin typeface="Work Sans" pitchFamily="2" charset="0"/>
              </a:rPr>
              <a:t>Lessons</a:t>
            </a:r>
            <a:r>
              <a:rPr lang="de-DE" sz="1600" b="1" dirty="0">
                <a:solidFill>
                  <a:srgbClr val="3C00FF"/>
                </a:solidFill>
                <a:latin typeface="Work Sans" pitchFamily="2" charset="0"/>
              </a:rPr>
              <a:t> Learned </a:t>
            </a:r>
            <a:r>
              <a:rPr lang="de-DE" sz="1600" b="1">
                <a:solidFill>
                  <a:srgbClr val="3C00FF"/>
                </a:solidFill>
                <a:latin typeface="Work Sans" pitchFamily="2" charset="0"/>
              </a:rPr>
              <a:t>from</a:t>
            </a:r>
            <a:r>
              <a:rPr lang="de-DE" sz="1600" b="1" dirty="0">
                <a:solidFill>
                  <a:srgbClr val="3C00FF"/>
                </a:solidFill>
                <a:latin typeface="Work Sans" pitchFamily="2" charset="0"/>
              </a:rPr>
              <a:t> Automotive Middleware</a:t>
            </a:r>
          </a:p>
          <a:p>
            <a:pPr>
              <a:buNone/>
            </a:pPr>
            <a:endParaRPr lang="de-DE" sz="1600" b="1" dirty="0">
              <a:solidFill>
                <a:srgbClr val="3C00FF"/>
              </a:solidFill>
              <a:latin typeface="Work Sans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Middleware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is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a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strategic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asset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:</a:t>
            </a:r>
            <a:r>
              <a:rPr lang="de-DE" sz="1200" dirty="0">
                <a:solidFill>
                  <a:schemeClr val="tx1"/>
                </a:solidFill>
                <a:latin typeface="Work Sans" pitchFamily="2" charset="0"/>
              </a:rPr>
              <a:t> </a:t>
            </a:r>
            <a:br>
              <a:rPr lang="de-DE" sz="1200" dirty="0">
                <a:solidFill>
                  <a:schemeClr val="tx1"/>
                </a:solidFill>
                <a:latin typeface="Work Sans" pitchFamily="2" charset="0"/>
              </a:rPr>
            </a:br>
            <a:r>
              <a:rPr lang="de-DE" sz="1200">
                <a:solidFill>
                  <a:schemeClr val="tx1"/>
                </a:solidFill>
                <a:latin typeface="Work Sans" pitchFamily="2" charset="0"/>
              </a:rPr>
              <a:t>I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t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has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become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a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key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control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point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between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applications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operating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systems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and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semiconductors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Open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ecosystems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outperform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proprietary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solutions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: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 OEMs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want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flexibility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portability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and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reduced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vendor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lock-in. 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Lifecycle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matters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more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than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development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:</a:t>
            </a:r>
            <a:r>
              <a:rPr lang="de-DE" sz="1200" dirty="0">
                <a:solidFill>
                  <a:schemeClr val="tx1"/>
                </a:solidFill>
                <a:latin typeface="Work Sans" pitchFamily="2" charset="0"/>
              </a:rPr>
              <a:t> </a:t>
            </a:r>
            <a:br>
              <a:rPr lang="de-DE" sz="1200" dirty="0">
                <a:solidFill>
                  <a:schemeClr val="tx1"/>
                </a:solidFill>
                <a:latin typeface="Work Sans" pitchFamily="2" charset="0"/>
              </a:rPr>
            </a:br>
            <a:r>
              <a:rPr lang="de-DE" sz="1200" dirty="0">
                <a:solidFill>
                  <a:schemeClr val="tx1"/>
                </a:solidFill>
                <a:latin typeface="Work Sans" pitchFamily="2" charset="0"/>
              </a:rPr>
              <a:t>L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ong-term support,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updates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cybersecurity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and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maintenance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are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critical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for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15–30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year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vehicle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lifecycles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Hardware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independence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is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essential:</a:t>
            </a:r>
            <a:r>
              <a:rPr lang="de-DE" sz="1200" dirty="0">
                <a:solidFill>
                  <a:schemeClr val="tx1"/>
                </a:solidFill>
                <a:latin typeface="Work Sans" pitchFamily="2" charset="0"/>
              </a:rPr>
              <a:t> </a:t>
            </a:r>
            <a:br>
              <a:rPr lang="de-DE" sz="1200" dirty="0">
                <a:solidFill>
                  <a:schemeClr val="tx1"/>
                </a:solidFill>
                <a:latin typeface="Work Sans" pitchFamily="2" charset="0"/>
              </a:rPr>
            </a:br>
            <a:r>
              <a:rPr lang="de-DE" sz="1200" dirty="0">
                <a:solidFill>
                  <a:schemeClr val="tx1"/>
                </a:solidFill>
                <a:latin typeface="Work Sans" pitchFamily="2" charset="0"/>
              </a:rPr>
              <a:t>M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iddleware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must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run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across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multiple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SoCs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and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compute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platforms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Safety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,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determinism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, and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scalability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are</a:t>
            </a:r>
            <a:r>
              <a:rPr lang="de-DE" sz="1200" b="1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200" b="1">
                <a:solidFill>
                  <a:schemeClr val="tx1"/>
                </a:solidFill>
                <a:latin typeface="Work Sans" pitchFamily="2" charset="0"/>
              </a:rPr>
              <a:t>mandatory</a:t>
            </a:r>
            <a:r>
              <a:rPr lang="de-DE" sz="1050" b="1" dirty="0">
                <a:solidFill>
                  <a:schemeClr val="tx1"/>
                </a:solidFill>
                <a:latin typeface="Work Sans" pitchFamily="2" charset="0"/>
              </a:rPr>
              <a:t>: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Future SDVs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require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middleware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that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combines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real-time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performance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functional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safety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, and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centralized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 HPC </a:t>
            </a:r>
            <a:r>
              <a:rPr lang="de-DE" sz="1050">
                <a:solidFill>
                  <a:schemeClr val="tx1"/>
                </a:solidFill>
                <a:latin typeface="Work Sans" pitchFamily="2" charset="0"/>
              </a:rPr>
              <a:t>architectures</a:t>
            </a:r>
            <a:r>
              <a:rPr lang="de-DE" sz="1050" dirty="0">
                <a:solidFill>
                  <a:schemeClr val="tx1"/>
                </a:solidFill>
                <a:latin typeface="Work Sans" pitchFamily="2" charset="0"/>
              </a:rPr>
              <a:t>. </a:t>
            </a:r>
            <a:endParaRPr lang="de-DE" sz="1050" b="1" dirty="0">
              <a:solidFill>
                <a:schemeClr val="tx1"/>
              </a:solidFill>
              <a:latin typeface="Work Sans" pitchFamily="2" charset="0"/>
            </a:endParaRPr>
          </a:p>
          <a:p>
            <a:pPr>
              <a:buNone/>
            </a:pPr>
            <a:br>
              <a:rPr lang="de-DE" sz="1200" b="1" dirty="0">
                <a:solidFill>
                  <a:srgbClr val="3C00FF"/>
                </a:solidFill>
                <a:latin typeface="Work Sans" pitchFamily="2" charset="0"/>
              </a:rPr>
            </a:br>
            <a:r>
              <a:rPr lang="de-DE" sz="1400" b="1">
                <a:solidFill>
                  <a:srgbClr val="3C00FF"/>
                </a:solidFill>
                <a:latin typeface="Work Sans" pitchFamily="2" charset="0"/>
              </a:rPr>
              <a:t>OEMs want to own the software platform, but not the complexity of building and maintaining it themselves.</a:t>
            </a:r>
            <a:r>
              <a:rPr lang="de-DE" sz="1400">
                <a:solidFill>
                  <a:srgbClr val="3C00FF"/>
                </a:solidFill>
                <a:latin typeface="Work Sans" pitchFamily="2" charset="0"/>
              </a:rPr>
              <a:t> </a:t>
            </a:r>
          </a:p>
          <a:p>
            <a:pPr algn="ctr"/>
            <a:endParaRPr lang="en-US" sz="1050" dirty="0">
              <a:solidFill>
                <a:schemeClr val="tx1"/>
              </a:solidFill>
              <a:latin typeface="Work Sans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8927D7-4FF5-7CEA-BCBD-2049C6F60396}"/>
              </a:ext>
            </a:extLst>
          </p:cNvPr>
          <p:cNvSpPr txBox="1"/>
          <p:nvPr/>
        </p:nvSpPr>
        <p:spPr>
          <a:xfrm>
            <a:off x="570654" y="6346480"/>
            <a:ext cx="393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MHP, 2026 (SDV: Today and the vision for the future)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D839D94-1580-4DAB-64F7-B16AD302F340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B35BCA1C-561F-24C9-E46B-2038222BD609}"/>
              </a:ext>
            </a:extLst>
          </p:cNvPr>
          <p:cNvGrpSpPr/>
          <p:nvPr/>
        </p:nvGrpSpPr>
        <p:grpSpPr>
          <a:xfrm>
            <a:off x="7368797" y="1034975"/>
            <a:ext cx="4643918" cy="1225046"/>
            <a:chOff x="12392488" y="1045020"/>
            <a:chExt cx="4643918" cy="1225046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612CC5E-49E7-E39E-8996-E6330BD6B379}"/>
                </a:ext>
              </a:extLst>
            </p:cNvPr>
            <p:cNvSpPr/>
            <p:nvPr/>
          </p:nvSpPr>
          <p:spPr>
            <a:xfrm>
              <a:off x="12392488" y="1045020"/>
              <a:ext cx="4643918" cy="1225046"/>
            </a:xfrm>
            <a:prstGeom prst="rect">
              <a:avLst/>
            </a:prstGeom>
            <a:solidFill>
              <a:srgbClr val="3C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Work Sans" pitchFamily="2" charset="0"/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3229CB88-5D36-9A0B-A044-FC110D5DD512}"/>
                </a:ext>
              </a:extLst>
            </p:cNvPr>
            <p:cNvSpPr txBox="1"/>
            <p:nvPr/>
          </p:nvSpPr>
          <p:spPr>
            <a:xfrm>
              <a:off x="12457954" y="1099964"/>
              <a:ext cx="31240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800" b="1" dirty="0">
                  <a:solidFill>
                    <a:schemeClr val="bg1"/>
                  </a:solidFill>
                  <a:latin typeface="Work Sans" pitchFamily="2" charset="0"/>
                </a:rPr>
                <a:t>Automotive </a:t>
              </a:r>
              <a:r>
                <a:rPr lang="de-DE" sz="1800" b="1" dirty="0" err="1">
                  <a:solidFill>
                    <a:schemeClr val="bg1"/>
                  </a:solidFill>
                  <a:latin typeface="Work Sans" pitchFamily="2" charset="0"/>
                </a:rPr>
                <a:t>middleware</a:t>
              </a:r>
              <a:endParaRPr lang="de-DE" dirty="0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1305D508-F688-156B-5620-F5A5E18E442E}"/>
                </a:ext>
              </a:extLst>
            </p:cNvPr>
            <p:cNvSpPr txBox="1"/>
            <p:nvPr/>
          </p:nvSpPr>
          <p:spPr>
            <a:xfrm>
              <a:off x="12457955" y="1554032"/>
              <a:ext cx="6713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b="1" dirty="0">
                  <a:solidFill>
                    <a:schemeClr val="bg1"/>
                  </a:solidFill>
                  <a:latin typeface="Work Sans" pitchFamily="2" charset="0"/>
                </a:rPr>
                <a:t>2025</a:t>
              </a:r>
              <a:endParaRPr lang="de-DE" sz="1400" dirty="0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C4F08875-C4CD-C9DE-3F83-CC52EB5CC7E1}"/>
                </a:ext>
              </a:extLst>
            </p:cNvPr>
            <p:cNvSpPr txBox="1"/>
            <p:nvPr/>
          </p:nvSpPr>
          <p:spPr>
            <a:xfrm>
              <a:off x="12457955" y="1792656"/>
              <a:ext cx="6713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  <a:latin typeface="Work Sans" pitchFamily="2" charset="0"/>
                </a:rPr>
                <a:t>$2bn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A262E9A-45C2-6644-2479-478588EFDDA6}"/>
                </a:ext>
              </a:extLst>
            </p:cNvPr>
            <p:cNvSpPr txBox="1"/>
            <p:nvPr/>
          </p:nvSpPr>
          <p:spPr>
            <a:xfrm>
              <a:off x="13326021" y="1554032"/>
              <a:ext cx="6713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b="1" dirty="0">
                  <a:solidFill>
                    <a:schemeClr val="bg1"/>
                  </a:solidFill>
                  <a:latin typeface="Work Sans" pitchFamily="2" charset="0"/>
                </a:rPr>
                <a:t>2030</a:t>
              </a:r>
              <a:endParaRPr lang="de-DE" sz="1400" dirty="0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2543DDE-0A85-41FA-798E-F46D4E21F677}"/>
                </a:ext>
              </a:extLst>
            </p:cNvPr>
            <p:cNvSpPr txBox="1"/>
            <p:nvPr/>
          </p:nvSpPr>
          <p:spPr>
            <a:xfrm>
              <a:off x="13326021" y="1792656"/>
              <a:ext cx="86806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  <a:latin typeface="Work Sans" pitchFamily="2" charset="0"/>
                </a:rPr>
                <a:t>$3.1bn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D632BD11-644D-2259-295E-D793C2C86EC4}"/>
                </a:ext>
              </a:extLst>
            </p:cNvPr>
            <p:cNvSpPr txBox="1"/>
            <p:nvPr/>
          </p:nvSpPr>
          <p:spPr>
            <a:xfrm>
              <a:off x="14194087" y="1554032"/>
              <a:ext cx="6713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b="1" dirty="0">
                  <a:solidFill>
                    <a:schemeClr val="bg1"/>
                  </a:solidFill>
                  <a:latin typeface="Work Sans" pitchFamily="2" charset="0"/>
                </a:rPr>
                <a:t>2035</a:t>
              </a:r>
              <a:endParaRPr lang="de-DE" sz="1400" dirty="0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61A070D4-2C66-63B2-37A9-6707FBEB0CD0}"/>
                </a:ext>
              </a:extLst>
            </p:cNvPr>
            <p:cNvSpPr txBox="1"/>
            <p:nvPr/>
          </p:nvSpPr>
          <p:spPr>
            <a:xfrm>
              <a:off x="14194087" y="1792656"/>
              <a:ext cx="86806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dirty="0">
                  <a:solidFill>
                    <a:schemeClr val="bg1"/>
                  </a:solidFill>
                  <a:latin typeface="Work Sans" pitchFamily="2" charset="0"/>
                </a:rPr>
                <a:t>$4.8bn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0E5ABA5D-C2D2-BA9C-8780-61BF7DF30817}"/>
                </a:ext>
              </a:extLst>
            </p:cNvPr>
            <p:cNvSpPr/>
            <p:nvPr/>
          </p:nvSpPr>
          <p:spPr>
            <a:xfrm>
              <a:off x="15062153" y="1561652"/>
              <a:ext cx="1808527" cy="5464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Work Sans" pitchFamily="2" charset="0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C60DF4EA-7D04-0003-1080-B9A845EA5AF0}"/>
                </a:ext>
              </a:extLst>
            </p:cNvPr>
            <p:cNvSpPr txBox="1"/>
            <p:nvPr/>
          </p:nvSpPr>
          <p:spPr>
            <a:xfrm>
              <a:off x="15098349" y="1554032"/>
              <a:ext cx="169993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b="1" dirty="0">
                  <a:solidFill>
                    <a:srgbClr val="3C00FF"/>
                  </a:solidFill>
                  <a:latin typeface="Work Sans" pitchFamily="2" charset="0"/>
                </a:rPr>
                <a:t>CAGR 2025-2035</a:t>
              </a:r>
              <a:endParaRPr lang="de-DE" sz="1400" dirty="0">
                <a:solidFill>
                  <a:srgbClr val="3C00FF"/>
                </a:solidFill>
                <a:latin typeface="Work Sans" pitchFamily="2" charset="0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3D666DC-04A6-AAEC-8757-4D12098C800C}"/>
                </a:ext>
              </a:extLst>
            </p:cNvPr>
            <p:cNvSpPr txBox="1"/>
            <p:nvPr/>
          </p:nvSpPr>
          <p:spPr>
            <a:xfrm>
              <a:off x="15098350" y="1792656"/>
              <a:ext cx="86806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dirty="0">
                  <a:solidFill>
                    <a:srgbClr val="3C00FF"/>
                  </a:solidFill>
                  <a:latin typeface="Work Sans" pitchFamily="2" charset="0"/>
                </a:rPr>
                <a:t>9.3%</a:t>
              </a:r>
            </a:p>
          </p:txBody>
        </p:sp>
      </p:grpSp>
      <p:grpSp>
        <p:nvGrpSpPr>
          <p:cNvPr id="143" name="Gruppieren 142">
            <a:extLst>
              <a:ext uri="{FF2B5EF4-FFF2-40B4-BE49-F238E27FC236}">
                <a16:creationId xmlns:a16="http://schemas.microsoft.com/office/drawing/2014/main" id="{9E42C12C-073D-DB5B-DD22-39CCEBBF7BB4}"/>
              </a:ext>
            </a:extLst>
          </p:cNvPr>
          <p:cNvGrpSpPr/>
          <p:nvPr/>
        </p:nvGrpSpPr>
        <p:grpSpPr>
          <a:xfrm>
            <a:off x="629443" y="2335766"/>
            <a:ext cx="6702170" cy="2721455"/>
            <a:chOff x="629443" y="2235444"/>
            <a:chExt cx="6222044" cy="2526497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9EE993E3-CCE2-760C-EC99-80BEF491939E}"/>
                </a:ext>
              </a:extLst>
            </p:cNvPr>
            <p:cNvSpPr/>
            <p:nvPr/>
          </p:nvSpPr>
          <p:spPr>
            <a:xfrm>
              <a:off x="629443" y="2260021"/>
              <a:ext cx="904875" cy="4641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800" b="1" dirty="0">
                  <a:solidFill>
                    <a:srgbClr val="3C00FF"/>
                  </a:solidFill>
                  <a:latin typeface="Work Sans" pitchFamily="2" charset="0"/>
                </a:rPr>
                <a:t>Connectivity, Aps &amp; OTA</a:t>
              </a:r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44959E58-703D-0022-E17B-B3E00C100CA5}"/>
                </a:ext>
              </a:extLst>
            </p:cNvPr>
            <p:cNvSpPr/>
            <p:nvPr/>
          </p:nvSpPr>
          <p:spPr>
            <a:xfrm>
              <a:off x="629443" y="2762807"/>
              <a:ext cx="904875" cy="4641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800" b="1" dirty="0">
                  <a:solidFill>
                    <a:srgbClr val="3C00FF"/>
                  </a:solidFill>
                  <a:latin typeface="Work Sans" pitchFamily="2" charset="0"/>
                </a:rPr>
                <a:t>Infotainment, Digital Cockpit &amp; Vehicle OS</a:t>
              </a: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569426C7-151C-0FD2-76CA-22CA65317402}"/>
                </a:ext>
              </a:extLst>
            </p:cNvPr>
            <p:cNvSpPr/>
            <p:nvPr/>
          </p:nvSpPr>
          <p:spPr>
            <a:xfrm>
              <a:off x="629443" y="3265593"/>
              <a:ext cx="904875" cy="4641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800" b="1" dirty="0">
                  <a:solidFill>
                    <a:srgbClr val="3C00FF"/>
                  </a:solidFill>
                  <a:latin typeface="Work Sans" pitchFamily="2" charset="0"/>
                </a:rPr>
                <a:t>ADAS Solutions</a:t>
              </a:r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BC82C3BF-ACF2-D0A8-B1BA-B9E252C693FC}"/>
                </a:ext>
              </a:extLst>
            </p:cNvPr>
            <p:cNvSpPr/>
            <p:nvPr/>
          </p:nvSpPr>
          <p:spPr>
            <a:xfrm>
              <a:off x="629443" y="3768379"/>
              <a:ext cx="904875" cy="4641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800" b="1" dirty="0">
                  <a:solidFill>
                    <a:srgbClr val="3C00FF"/>
                  </a:solidFill>
                  <a:latin typeface="Work Sans" pitchFamily="2" charset="0"/>
                </a:rPr>
                <a:t>E/E Architecture</a:t>
              </a:r>
            </a:p>
          </p:txBody>
        </p:sp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10F7D306-4972-CE1A-6E66-3201B54AD6D0}"/>
                </a:ext>
              </a:extLst>
            </p:cNvPr>
            <p:cNvGrpSpPr/>
            <p:nvPr/>
          </p:nvGrpSpPr>
          <p:grpSpPr>
            <a:xfrm>
              <a:off x="1534318" y="2235444"/>
              <a:ext cx="1793462" cy="488706"/>
              <a:chOff x="12427583" y="2235444"/>
              <a:chExt cx="1793462" cy="488706"/>
            </a:xfrm>
          </p:grpSpPr>
          <p:sp>
            <p:nvSpPr>
              <p:cNvPr id="36" name="Rechteck 35">
                <a:extLst>
                  <a:ext uri="{FF2B5EF4-FFF2-40B4-BE49-F238E27FC236}">
                    <a16:creationId xmlns:a16="http://schemas.microsoft.com/office/drawing/2014/main" id="{A3ED93B5-2437-54A8-A594-E674035301A2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0FCD730B-31FA-E372-1D66-0E399162FD3C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Automotive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connectivity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DB1915BD-369E-D489-C69C-438187A586EA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$55bn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3A35B992-95DC-584A-5A30-E65CF196877D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385923" cy="242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550" dirty="0">
                    <a:solidFill>
                      <a:srgbClr val="3C00FF"/>
                    </a:solidFill>
                    <a:latin typeface="Work Sans" pitchFamily="2" charset="0"/>
                  </a:rPr>
                  <a:t>$89bn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1FF04A37-3578-4EFA-DEF7-82820EC5EB0D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$132bn</a:t>
                </a:r>
              </a:p>
            </p:txBody>
          </p:sp>
          <p:sp>
            <p:nvSpPr>
              <p:cNvPr id="49" name="Rechteck 48">
                <a:extLst>
                  <a:ext uri="{FF2B5EF4-FFF2-40B4-BE49-F238E27FC236}">
                    <a16:creationId xmlns:a16="http://schemas.microsoft.com/office/drawing/2014/main" id="{5B96C5E1-A40C-5BCD-292A-61F7C30308CA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6329175E-6FD3-E7CC-D84C-14D8BA7F7D72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9.1%</a:t>
                </a:r>
              </a:p>
            </p:txBody>
          </p: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5290315F-9F8D-0CF4-9B63-75B51B223923}"/>
                </a:ext>
              </a:extLst>
            </p:cNvPr>
            <p:cNvGrpSpPr/>
            <p:nvPr/>
          </p:nvGrpSpPr>
          <p:grpSpPr>
            <a:xfrm>
              <a:off x="1534318" y="2738797"/>
              <a:ext cx="1793462" cy="488706"/>
              <a:chOff x="12427583" y="2235444"/>
              <a:chExt cx="1793462" cy="488706"/>
            </a:xfrm>
          </p:grpSpPr>
          <p:sp>
            <p:nvSpPr>
              <p:cNvPr id="53" name="Rechteck 52">
                <a:extLst>
                  <a:ext uri="{FF2B5EF4-FFF2-40B4-BE49-F238E27FC236}">
                    <a16:creationId xmlns:a16="http://schemas.microsoft.com/office/drawing/2014/main" id="{37E26E1C-33D9-584D-D318-B1E23F315D0C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54" name="Textfeld 53">
                <a:extLst>
                  <a:ext uri="{FF2B5EF4-FFF2-40B4-BE49-F238E27FC236}">
                    <a16:creationId xmlns:a16="http://schemas.microsoft.com/office/drawing/2014/main" id="{051558B6-C622-C49D-F169-A448637472E8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Automotive OS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55" name="Textfeld 54">
                <a:extLst>
                  <a:ext uri="{FF2B5EF4-FFF2-40B4-BE49-F238E27FC236}">
                    <a16:creationId xmlns:a16="http://schemas.microsoft.com/office/drawing/2014/main" id="{8C3D0981-8D11-C233-AC38-40C77294A983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$12bn</a:t>
                </a:r>
              </a:p>
            </p:txBody>
          </p:sp>
          <p:sp>
            <p:nvSpPr>
              <p:cNvPr id="56" name="Textfeld 55">
                <a:extLst>
                  <a:ext uri="{FF2B5EF4-FFF2-40B4-BE49-F238E27FC236}">
                    <a16:creationId xmlns:a16="http://schemas.microsoft.com/office/drawing/2014/main" id="{4C76C5A5-83CC-91F3-3FCA-C76EEB21D254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$21bn</a:t>
                </a:r>
              </a:p>
            </p:txBody>
          </p:sp>
          <p:sp>
            <p:nvSpPr>
              <p:cNvPr id="57" name="Textfeld 56">
                <a:extLst>
                  <a:ext uri="{FF2B5EF4-FFF2-40B4-BE49-F238E27FC236}">
                    <a16:creationId xmlns:a16="http://schemas.microsoft.com/office/drawing/2014/main" id="{E0B437D2-7847-7287-80F3-A7C3D3E83EE2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$39bn</a:t>
                </a:r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ADED7C00-5BD3-3F97-CB12-7985A3BAD06E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59" name="Textfeld 58">
                <a:extLst>
                  <a:ext uri="{FF2B5EF4-FFF2-40B4-BE49-F238E27FC236}">
                    <a16:creationId xmlns:a16="http://schemas.microsoft.com/office/drawing/2014/main" id="{B744E2DD-8A47-4AFF-B447-FDDBCDE6389A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12.8%</a:t>
                </a:r>
              </a:p>
            </p:txBody>
          </p:sp>
        </p:grpSp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26CE228B-D92C-B885-7CC8-D89C9086922C}"/>
                </a:ext>
              </a:extLst>
            </p:cNvPr>
            <p:cNvGrpSpPr/>
            <p:nvPr/>
          </p:nvGrpSpPr>
          <p:grpSpPr>
            <a:xfrm>
              <a:off x="1534318" y="3235172"/>
              <a:ext cx="1793462" cy="488706"/>
              <a:chOff x="12427583" y="2235444"/>
              <a:chExt cx="1793462" cy="488706"/>
            </a:xfrm>
          </p:grpSpPr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2F4C3403-2DFD-9BC5-7E34-F7C1C3429F75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62" name="Textfeld 61">
                <a:extLst>
                  <a:ext uri="{FF2B5EF4-FFF2-40B4-BE49-F238E27FC236}">
                    <a16:creationId xmlns:a16="http://schemas.microsoft.com/office/drawing/2014/main" id="{12F770C5-2746-693F-8B45-895B684EDAF9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Global ADAS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63" name="Textfeld 62">
                <a:extLst>
                  <a:ext uri="{FF2B5EF4-FFF2-40B4-BE49-F238E27FC236}">
                    <a16:creationId xmlns:a16="http://schemas.microsoft.com/office/drawing/2014/main" id="{EA4DE0B7-9BD6-C869-CD68-8D84AC4EC3A8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$37bn</a:t>
                </a:r>
              </a:p>
            </p:txBody>
          </p:sp>
          <p:sp>
            <p:nvSpPr>
              <p:cNvPr id="64" name="Textfeld 63">
                <a:extLst>
                  <a:ext uri="{FF2B5EF4-FFF2-40B4-BE49-F238E27FC236}">
                    <a16:creationId xmlns:a16="http://schemas.microsoft.com/office/drawing/2014/main" id="{8703BED1-A507-62FF-7A32-5DF6B207F1B4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385923" cy="242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550" dirty="0">
                    <a:solidFill>
                      <a:srgbClr val="3C00FF"/>
                    </a:solidFill>
                    <a:latin typeface="Work Sans" pitchFamily="2" charset="0"/>
                  </a:rPr>
                  <a:t>$80bn</a:t>
                </a:r>
              </a:p>
            </p:txBody>
          </p:sp>
          <p:sp>
            <p:nvSpPr>
              <p:cNvPr id="65" name="Textfeld 64">
                <a:extLst>
                  <a:ext uri="{FF2B5EF4-FFF2-40B4-BE49-F238E27FC236}">
                    <a16:creationId xmlns:a16="http://schemas.microsoft.com/office/drawing/2014/main" id="{E6077F37-49D9-0792-FCFB-D5470B1C99C7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$175bn</a:t>
                </a:r>
              </a:p>
            </p:txBody>
          </p:sp>
          <p:sp>
            <p:nvSpPr>
              <p:cNvPr id="66" name="Rechteck 65">
                <a:extLst>
                  <a:ext uri="{FF2B5EF4-FFF2-40B4-BE49-F238E27FC236}">
                    <a16:creationId xmlns:a16="http://schemas.microsoft.com/office/drawing/2014/main" id="{D56B1B7E-2F03-E5F4-3205-7E2B7AE1243A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67" name="Textfeld 66">
                <a:extLst>
                  <a:ext uri="{FF2B5EF4-FFF2-40B4-BE49-F238E27FC236}">
                    <a16:creationId xmlns:a16="http://schemas.microsoft.com/office/drawing/2014/main" id="{79FD0EF1-5AC7-3DB9-05F8-C7FAC446CC7C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16.5%</a:t>
                </a:r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A2EE8873-35D2-6273-A6F0-D49130DE3922}"/>
                </a:ext>
              </a:extLst>
            </p:cNvPr>
            <p:cNvGrpSpPr/>
            <p:nvPr/>
          </p:nvGrpSpPr>
          <p:grpSpPr>
            <a:xfrm>
              <a:off x="1534318" y="3745591"/>
              <a:ext cx="1793462" cy="488706"/>
              <a:chOff x="12427583" y="2235444"/>
              <a:chExt cx="1793462" cy="488706"/>
            </a:xfrm>
          </p:grpSpPr>
          <p:sp>
            <p:nvSpPr>
              <p:cNvPr id="69" name="Rechteck 68">
                <a:extLst>
                  <a:ext uri="{FF2B5EF4-FFF2-40B4-BE49-F238E27FC236}">
                    <a16:creationId xmlns:a16="http://schemas.microsoft.com/office/drawing/2014/main" id="{880506C9-B93F-C9B0-AE54-A82D7AABE1C6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70" name="Textfeld 69">
                <a:extLst>
                  <a:ext uri="{FF2B5EF4-FFF2-40B4-BE49-F238E27FC236}">
                    <a16:creationId xmlns:a16="http://schemas.microsoft.com/office/drawing/2014/main" id="{23592EBC-9FC2-F8C4-21FD-9A86ECD28F60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E/E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architecture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71" name="Textfeld 70">
                <a:extLst>
                  <a:ext uri="{FF2B5EF4-FFF2-40B4-BE49-F238E27FC236}">
                    <a16:creationId xmlns:a16="http://schemas.microsoft.com/office/drawing/2014/main" id="{34F46566-46FC-053B-0528-942826A18E67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$74bn</a:t>
                </a:r>
              </a:p>
            </p:txBody>
          </p:sp>
          <p:sp>
            <p:nvSpPr>
              <p:cNvPr id="72" name="Textfeld 71">
                <a:extLst>
                  <a:ext uri="{FF2B5EF4-FFF2-40B4-BE49-F238E27FC236}">
                    <a16:creationId xmlns:a16="http://schemas.microsoft.com/office/drawing/2014/main" id="{E638F27D-793A-85BB-DC64-E1C45A62C25D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$107bn</a:t>
                </a:r>
              </a:p>
            </p:txBody>
          </p:sp>
          <p:sp>
            <p:nvSpPr>
              <p:cNvPr id="73" name="Textfeld 72">
                <a:extLst>
                  <a:ext uri="{FF2B5EF4-FFF2-40B4-BE49-F238E27FC236}">
                    <a16:creationId xmlns:a16="http://schemas.microsoft.com/office/drawing/2014/main" id="{022D9A29-91E2-69FD-5B0B-5D602B53990D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$155bn</a:t>
                </a:r>
              </a:p>
            </p:txBody>
          </p:sp>
          <p:sp>
            <p:nvSpPr>
              <p:cNvPr id="74" name="Rechteck 73">
                <a:extLst>
                  <a:ext uri="{FF2B5EF4-FFF2-40B4-BE49-F238E27FC236}">
                    <a16:creationId xmlns:a16="http://schemas.microsoft.com/office/drawing/2014/main" id="{D096F002-B317-AFA0-330F-C2FA3EB942BE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75" name="Textfeld 74">
                <a:extLst>
                  <a:ext uri="{FF2B5EF4-FFF2-40B4-BE49-F238E27FC236}">
                    <a16:creationId xmlns:a16="http://schemas.microsoft.com/office/drawing/2014/main" id="{88278FEC-8967-5E87-D315-3E3D778CA48D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7.6%</a:t>
                </a:r>
              </a:p>
            </p:txBody>
          </p:sp>
        </p:grpSp>
        <p:grpSp>
          <p:nvGrpSpPr>
            <p:cNvPr id="76" name="Gruppieren 75">
              <a:extLst>
                <a:ext uri="{FF2B5EF4-FFF2-40B4-BE49-F238E27FC236}">
                  <a16:creationId xmlns:a16="http://schemas.microsoft.com/office/drawing/2014/main" id="{79B228FB-4414-6230-DB5E-63AC8ED87D11}"/>
                </a:ext>
              </a:extLst>
            </p:cNvPr>
            <p:cNvGrpSpPr/>
            <p:nvPr/>
          </p:nvGrpSpPr>
          <p:grpSpPr>
            <a:xfrm>
              <a:off x="3284243" y="2235444"/>
              <a:ext cx="1793462" cy="488706"/>
              <a:chOff x="12427583" y="2235444"/>
              <a:chExt cx="1793462" cy="488706"/>
            </a:xfrm>
          </p:grpSpPr>
          <p:sp>
            <p:nvSpPr>
              <p:cNvPr id="77" name="Rechteck 76">
                <a:extLst>
                  <a:ext uri="{FF2B5EF4-FFF2-40B4-BE49-F238E27FC236}">
                    <a16:creationId xmlns:a16="http://schemas.microsoft.com/office/drawing/2014/main" id="{34D66FE2-2F25-12C1-6706-9895B5856232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78" name="Textfeld 77">
                <a:extLst>
                  <a:ext uri="{FF2B5EF4-FFF2-40B4-BE49-F238E27FC236}">
                    <a16:creationId xmlns:a16="http://schemas.microsoft.com/office/drawing/2014/main" id="{4A398FA8-A304-7DAC-8764-0F0DD72CF456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Global in-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vehicle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apps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79" name="Textfeld 78">
                <a:extLst>
                  <a:ext uri="{FF2B5EF4-FFF2-40B4-BE49-F238E27FC236}">
                    <a16:creationId xmlns:a16="http://schemas.microsoft.com/office/drawing/2014/main" id="{1D804402-6882-2417-0884-4D4C99C2BF8F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$71bn</a:t>
                </a:r>
              </a:p>
            </p:txBody>
          </p:sp>
          <p:sp>
            <p:nvSpPr>
              <p:cNvPr id="80" name="Textfeld 79">
                <a:extLst>
                  <a:ext uri="{FF2B5EF4-FFF2-40B4-BE49-F238E27FC236}">
                    <a16:creationId xmlns:a16="http://schemas.microsoft.com/office/drawing/2014/main" id="{510AB85B-4E9C-1124-D2D7-CFB4C36F23A3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$106bn</a:t>
                </a:r>
              </a:p>
            </p:txBody>
          </p:sp>
          <p:sp>
            <p:nvSpPr>
              <p:cNvPr id="81" name="Textfeld 80">
                <a:extLst>
                  <a:ext uri="{FF2B5EF4-FFF2-40B4-BE49-F238E27FC236}">
                    <a16:creationId xmlns:a16="http://schemas.microsoft.com/office/drawing/2014/main" id="{D0AD6601-13D1-E38C-4FC3-E12290C498F8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$161bn</a:t>
                </a:r>
              </a:p>
            </p:txBody>
          </p:sp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FB78DD33-4B0B-6BE6-50A3-F90D02C915A4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83" name="Textfeld 82">
                <a:extLst>
                  <a:ext uri="{FF2B5EF4-FFF2-40B4-BE49-F238E27FC236}">
                    <a16:creationId xmlns:a16="http://schemas.microsoft.com/office/drawing/2014/main" id="{637B306E-31B5-4AC3-DEB3-BC1928B881F7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8.5%</a:t>
                </a:r>
              </a:p>
            </p:txBody>
          </p:sp>
        </p:grpSp>
        <p:grpSp>
          <p:nvGrpSpPr>
            <p:cNvPr id="84" name="Gruppieren 83">
              <a:extLst>
                <a:ext uri="{FF2B5EF4-FFF2-40B4-BE49-F238E27FC236}">
                  <a16:creationId xmlns:a16="http://schemas.microsoft.com/office/drawing/2014/main" id="{8FD20F00-A66E-8972-4B64-C059DEB7E4C8}"/>
                </a:ext>
              </a:extLst>
            </p:cNvPr>
            <p:cNvGrpSpPr/>
            <p:nvPr/>
          </p:nvGrpSpPr>
          <p:grpSpPr>
            <a:xfrm>
              <a:off x="3285933" y="2738230"/>
              <a:ext cx="1793462" cy="488706"/>
              <a:chOff x="12427583" y="2235444"/>
              <a:chExt cx="1793462" cy="488706"/>
            </a:xfrm>
            <a:solidFill>
              <a:srgbClr val="3C00FF"/>
            </a:solidFill>
          </p:grpSpPr>
          <p:sp>
            <p:nvSpPr>
              <p:cNvPr id="85" name="Rechteck 84">
                <a:extLst>
                  <a:ext uri="{FF2B5EF4-FFF2-40B4-BE49-F238E27FC236}">
                    <a16:creationId xmlns:a16="http://schemas.microsoft.com/office/drawing/2014/main" id="{6991E9E5-5596-B52F-E357-8A3EC2AB653D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86" name="Textfeld 85">
                <a:extLst>
                  <a:ext uri="{FF2B5EF4-FFF2-40B4-BE49-F238E27FC236}">
                    <a16:creationId xmlns:a16="http://schemas.microsoft.com/office/drawing/2014/main" id="{740054E8-4802-406A-8A65-4627A56DFF23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chemeClr val="bg1"/>
                    </a:solidFill>
                    <a:latin typeface="Work Sans" pitchFamily="2" charset="0"/>
                  </a:rPr>
                  <a:t>Automotive </a:t>
                </a:r>
                <a:r>
                  <a:rPr lang="de-DE" sz="800" b="1" dirty="0" err="1">
                    <a:solidFill>
                      <a:schemeClr val="bg1"/>
                    </a:solidFill>
                    <a:latin typeface="Work Sans" pitchFamily="2" charset="0"/>
                  </a:rPr>
                  <a:t>middleware</a:t>
                </a:r>
                <a:endParaRPr lang="de-DE" sz="800" b="1" dirty="0">
                  <a:solidFill>
                    <a:schemeClr val="bg1"/>
                  </a:solidFill>
                  <a:latin typeface="Work Sans" pitchFamily="2" charset="0"/>
                </a:endParaRPr>
              </a:p>
            </p:txBody>
          </p:sp>
          <p:sp>
            <p:nvSpPr>
              <p:cNvPr id="87" name="Textfeld 86">
                <a:extLst>
                  <a:ext uri="{FF2B5EF4-FFF2-40B4-BE49-F238E27FC236}">
                    <a16:creationId xmlns:a16="http://schemas.microsoft.com/office/drawing/2014/main" id="{D074A37F-8EFC-D875-3475-9F3C20D2E92E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chemeClr val="bg1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$2bn</a:t>
                </a:r>
              </a:p>
            </p:txBody>
          </p:sp>
          <p:sp>
            <p:nvSpPr>
              <p:cNvPr id="89" name="Textfeld 88">
                <a:extLst>
                  <a:ext uri="{FF2B5EF4-FFF2-40B4-BE49-F238E27FC236}">
                    <a16:creationId xmlns:a16="http://schemas.microsoft.com/office/drawing/2014/main" id="{13863C93-1690-7965-321A-F99EB3BEEF43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chemeClr val="bg1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$3.1bn</a:t>
                </a:r>
              </a:p>
            </p:txBody>
          </p:sp>
          <p:sp>
            <p:nvSpPr>
              <p:cNvPr id="90" name="Textfeld 89">
                <a:extLst>
                  <a:ext uri="{FF2B5EF4-FFF2-40B4-BE49-F238E27FC236}">
                    <a16:creationId xmlns:a16="http://schemas.microsoft.com/office/drawing/2014/main" id="{CBDC89A0-618E-C3FB-F12E-C5E371E2559A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chemeClr val="bg1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$4.8bn</a:t>
                </a:r>
              </a:p>
            </p:txBody>
          </p:sp>
          <p:sp>
            <p:nvSpPr>
              <p:cNvPr id="91" name="Rechteck 90">
                <a:extLst>
                  <a:ext uri="{FF2B5EF4-FFF2-40B4-BE49-F238E27FC236}">
                    <a16:creationId xmlns:a16="http://schemas.microsoft.com/office/drawing/2014/main" id="{C129AA1D-6C4A-EA5F-2D3C-A78D128A2F5E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92" name="Textfeld 91">
                <a:extLst>
                  <a:ext uri="{FF2B5EF4-FFF2-40B4-BE49-F238E27FC236}">
                    <a16:creationId xmlns:a16="http://schemas.microsoft.com/office/drawing/2014/main" id="{DFBF4493-4793-9CA8-944F-1D3B004A8D5D}"/>
                  </a:ext>
                </a:extLst>
              </p:cNvPr>
              <p:cNvSpPr txBox="1"/>
              <p:nvPr/>
            </p:nvSpPr>
            <p:spPr>
              <a:xfrm>
                <a:off x="13456068" y="2436522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rgbClr val="3C00FF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9.3%</a:t>
                </a:r>
              </a:p>
            </p:txBody>
          </p:sp>
        </p:grpSp>
        <p:grpSp>
          <p:nvGrpSpPr>
            <p:cNvPr id="93" name="Gruppieren 92">
              <a:extLst>
                <a:ext uri="{FF2B5EF4-FFF2-40B4-BE49-F238E27FC236}">
                  <a16:creationId xmlns:a16="http://schemas.microsoft.com/office/drawing/2014/main" id="{73E572A0-E09A-A546-E829-440A630A2FED}"/>
                </a:ext>
              </a:extLst>
            </p:cNvPr>
            <p:cNvGrpSpPr/>
            <p:nvPr/>
          </p:nvGrpSpPr>
          <p:grpSpPr>
            <a:xfrm>
              <a:off x="3282655" y="3238147"/>
              <a:ext cx="1793462" cy="488706"/>
              <a:chOff x="12427583" y="2235444"/>
              <a:chExt cx="1793462" cy="488706"/>
            </a:xfrm>
          </p:grpSpPr>
          <p:sp>
            <p:nvSpPr>
              <p:cNvPr id="94" name="Rechteck 93">
                <a:extLst>
                  <a:ext uri="{FF2B5EF4-FFF2-40B4-BE49-F238E27FC236}">
                    <a16:creationId xmlns:a16="http://schemas.microsoft.com/office/drawing/2014/main" id="{E0F53FFA-9399-4C96-A53A-1A9D36F03B74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95" name="Textfeld 94">
                <a:extLst>
                  <a:ext uri="{FF2B5EF4-FFF2-40B4-BE49-F238E27FC236}">
                    <a16:creationId xmlns:a16="http://schemas.microsoft.com/office/drawing/2014/main" id="{B880AB53-342A-8783-4F64-EFAB7E1151B5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ADAS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sensor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96" name="Textfeld 95">
                <a:extLst>
                  <a:ext uri="{FF2B5EF4-FFF2-40B4-BE49-F238E27FC236}">
                    <a16:creationId xmlns:a16="http://schemas.microsoft.com/office/drawing/2014/main" id="{6D1D9AEA-95D8-0D05-C12D-61102238DC67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550" dirty="0">
                    <a:solidFill>
                      <a:srgbClr val="3C00FF"/>
                    </a:solidFill>
                    <a:latin typeface="Work Sans" pitchFamily="2" charset="0"/>
                  </a:rPr>
                  <a:t>$29bn</a:t>
                </a:r>
              </a:p>
            </p:txBody>
          </p:sp>
          <p:sp>
            <p:nvSpPr>
              <p:cNvPr id="97" name="Textfeld 96">
                <a:extLst>
                  <a:ext uri="{FF2B5EF4-FFF2-40B4-BE49-F238E27FC236}">
                    <a16:creationId xmlns:a16="http://schemas.microsoft.com/office/drawing/2014/main" id="{5C856D53-83D7-0435-BB03-6028AB642AED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$49bn</a:t>
                </a:r>
              </a:p>
            </p:txBody>
          </p:sp>
          <p:sp>
            <p:nvSpPr>
              <p:cNvPr id="98" name="Textfeld 97">
                <a:extLst>
                  <a:ext uri="{FF2B5EF4-FFF2-40B4-BE49-F238E27FC236}">
                    <a16:creationId xmlns:a16="http://schemas.microsoft.com/office/drawing/2014/main" id="{9C702705-A890-27CB-B9DD-001472C3FC5F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$82bn</a:t>
                </a:r>
              </a:p>
            </p:txBody>
          </p:sp>
          <p:sp>
            <p:nvSpPr>
              <p:cNvPr id="99" name="Rechteck 98">
                <a:extLst>
                  <a:ext uri="{FF2B5EF4-FFF2-40B4-BE49-F238E27FC236}">
                    <a16:creationId xmlns:a16="http://schemas.microsoft.com/office/drawing/2014/main" id="{D9B74A19-BA3F-EC15-337D-51AE9D1D733F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00" name="Textfeld 99">
                <a:extLst>
                  <a:ext uri="{FF2B5EF4-FFF2-40B4-BE49-F238E27FC236}">
                    <a16:creationId xmlns:a16="http://schemas.microsoft.com/office/drawing/2014/main" id="{391FC51C-94AF-970B-5EE1-478BBC259F55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764977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14.1%</a:t>
                </a:r>
              </a:p>
            </p:txBody>
          </p:sp>
        </p:grpSp>
        <p:grpSp>
          <p:nvGrpSpPr>
            <p:cNvPr id="101" name="Gruppieren 100">
              <a:extLst>
                <a:ext uri="{FF2B5EF4-FFF2-40B4-BE49-F238E27FC236}">
                  <a16:creationId xmlns:a16="http://schemas.microsoft.com/office/drawing/2014/main" id="{4CF1D933-D223-DB56-9E85-EFD18F2DB5E5}"/>
                </a:ext>
              </a:extLst>
            </p:cNvPr>
            <p:cNvGrpSpPr/>
            <p:nvPr/>
          </p:nvGrpSpPr>
          <p:grpSpPr>
            <a:xfrm>
              <a:off x="3282655" y="3743802"/>
              <a:ext cx="1878865" cy="488706"/>
              <a:chOff x="12427583" y="2235444"/>
              <a:chExt cx="1878865" cy="488706"/>
            </a:xfrm>
          </p:grpSpPr>
          <p:sp>
            <p:nvSpPr>
              <p:cNvPr id="102" name="Rechteck 101">
                <a:extLst>
                  <a:ext uri="{FF2B5EF4-FFF2-40B4-BE49-F238E27FC236}">
                    <a16:creationId xmlns:a16="http://schemas.microsoft.com/office/drawing/2014/main" id="{B8FC2B9E-5DEA-FDB3-AFA9-D5FAC16FBAD9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rgbClr val="3C00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03" name="Textfeld 102">
                <a:extLst>
                  <a:ext uri="{FF2B5EF4-FFF2-40B4-BE49-F238E27FC236}">
                    <a16:creationId xmlns:a16="http://schemas.microsoft.com/office/drawing/2014/main" id="{2EC523A5-0A51-ABBD-7508-AC13F453B683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81243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Global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automotive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semiconductors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04" name="Textfeld 103">
                <a:extLst>
                  <a:ext uri="{FF2B5EF4-FFF2-40B4-BE49-F238E27FC236}">
                    <a16:creationId xmlns:a16="http://schemas.microsoft.com/office/drawing/2014/main" id="{963B0979-2B3B-4FC8-1B1F-8341916D95AE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385923" cy="242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550" dirty="0">
                    <a:solidFill>
                      <a:srgbClr val="3C00FF"/>
                    </a:solidFill>
                    <a:latin typeface="Work Sans" pitchFamily="2" charset="0"/>
                  </a:rPr>
                  <a:t>$70bn</a:t>
                </a:r>
              </a:p>
            </p:txBody>
          </p:sp>
          <p:sp>
            <p:nvSpPr>
              <p:cNvPr id="105" name="Textfeld 104">
                <a:extLst>
                  <a:ext uri="{FF2B5EF4-FFF2-40B4-BE49-F238E27FC236}">
                    <a16:creationId xmlns:a16="http://schemas.microsoft.com/office/drawing/2014/main" id="{7AD67A6E-C431-CF50-9CB4-DEFCEB51B017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$90bn</a:t>
                </a:r>
              </a:p>
            </p:txBody>
          </p:sp>
          <p:sp>
            <p:nvSpPr>
              <p:cNvPr id="106" name="Textfeld 105">
                <a:extLst>
                  <a:ext uri="{FF2B5EF4-FFF2-40B4-BE49-F238E27FC236}">
                    <a16:creationId xmlns:a16="http://schemas.microsoft.com/office/drawing/2014/main" id="{0A5AF538-B4BD-7277-3CEB-3FA05C8FA0BC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$120bn</a:t>
                </a:r>
              </a:p>
            </p:txBody>
          </p:sp>
          <p:sp>
            <p:nvSpPr>
              <p:cNvPr id="107" name="Rechteck 106">
                <a:extLst>
                  <a:ext uri="{FF2B5EF4-FFF2-40B4-BE49-F238E27FC236}">
                    <a16:creationId xmlns:a16="http://schemas.microsoft.com/office/drawing/2014/main" id="{DCE05BC9-2025-28C5-2848-47CE5E43EEE1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08" name="Textfeld 107">
                <a:extLst>
                  <a:ext uri="{FF2B5EF4-FFF2-40B4-BE49-F238E27FC236}">
                    <a16:creationId xmlns:a16="http://schemas.microsoft.com/office/drawing/2014/main" id="{63D48701-2245-BA0A-ED71-B8CF2D63CEB0}"/>
                  </a:ext>
                </a:extLst>
              </p:cNvPr>
              <p:cNvSpPr txBox="1"/>
              <p:nvPr/>
            </p:nvSpPr>
            <p:spPr>
              <a:xfrm>
                <a:off x="13456068" y="2433369"/>
                <a:ext cx="850380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5.7%</a:t>
                </a:r>
              </a:p>
            </p:txBody>
          </p:sp>
        </p:grpSp>
        <p:grpSp>
          <p:nvGrpSpPr>
            <p:cNvPr id="110" name="Gruppieren 109">
              <a:extLst>
                <a:ext uri="{FF2B5EF4-FFF2-40B4-BE49-F238E27FC236}">
                  <a16:creationId xmlns:a16="http://schemas.microsoft.com/office/drawing/2014/main" id="{41E2DD9E-747C-4EF6-94E8-4B406D74DA8E}"/>
                </a:ext>
              </a:extLst>
            </p:cNvPr>
            <p:cNvGrpSpPr/>
            <p:nvPr/>
          </p:nvGrpSpPr>
          <p:grpSpPr>
            <a:xfrm>
              <a:off x="5039436" y="2235444"/>
              <a:ext cx="1812051" cy="488706"/>
              <a:chOff x="12427583" y="2235444"/>
              <a:chExt cx="1812051" cy="488706"/>
            </a:xfrm>
          </p:grpSpPr>
          <p:sp>
            <p:nvSpPr>
              <p:cNvPr id="111" name="Rechteck 110">
                <a:extLst>
                  <a:ext uri="{FF2B5EF4-FFF2-40B4-BE49-F238E27FC236}">
                    <a16:creationId xmlns:a16="http://schemas.microsoft.com/office/drawing/2014/main" id="{40F87A5E-A761-2869-499B-FC9D971E928A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12" name="Textfeld 111">
                <a:extLst>
                  <a:ext uri="{FF2B5EF4-FFF2-40B4-BE49-F238E27FC236}">
                    <a16:creationId xmlns:a16="http://schemas.microsoft.com/office/drawing/2014/main" id="{1C93AF52-B5D9-6061-0C09-22FC7D08B171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OTA &amp; FOTA (inkl.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telematics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)</a:t>
                </a:r>
              </a:p>
            </p:txBody>
          </p:sp>
          <p:sp>
            <p:nvSpPr>
              <p:cNvPr id="113" name="Textfeld 112">
                <a:extLst>
                  <a:ext uri="{FF2B5EF4-FFF2-40B4-BE49-F238E27FC236}">
                    <a16:creationId xmlns:a16="http://schemas.microsoft.com/office/drawing/2014/main" id="{5B7F4F35-05E9-99F7-7269-B1C991815435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440588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$5.8bn</a:t>
                </a:r>
              </a:p>
            </p:txBody>
          </p:sp>
          <p:sp>
            <p:nvSpPr>
              <p:cNvPr id="114" name="Textfeld 113">
                <a:extLst>
                  <a:ext uri="{FF2B5EF4-FFF2-40B4-BE49-F238E27FC236}">
                    <a16:creationId xmlns:a16="http://schemas.microsoft.com/office/drawing/2014/main" id="{71C589DF-6270-967B-4194-E66E1D3DBF98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$14bn</a:t>
                </a:r>
              </a:p>
            </p:txBody>
          </p:sp>
          <p:sp>
            <p:nvSpPr>
              <p:cNvPr id="115" name="Textfeld 114">
                <a:extLst>
                  <a:ext uri="{FF2B5EF4-FFF2-40B4-BE49-F238E27FC236}">
                    <a16:creationId xmlns:a16="http://schemas.microsoft.com/office/drawing/2014/main" id="{FD6E1BD0-9427-B60F-068E-CF965389A091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$33bn</a:t>
                </a:r>
              </a:p>
            </p:txBody>
          </p:sp>
          <p:sp>
            <p:nvSpPr>
              <p:cNvPr id="116" name="Rechteck 115">
                <a:extLst>
                  <a:ext uri="{FF2B5EF4-FFF2-40B4-BE49-F238E27FC236}">
                    <a16:creationId xmlns:a16="http://schemas.microsoft.com/office/drawing/2014/main" id="{460DDAEA-8910-38B1-2945-8C7CBA4A15F4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17" name="Textfeld 116">
                <a:extLst>
                  <a:ext uri="{FF2B5EF4-FFF2-40B4-BE49-F238E27FC236}">
                    <a16:creationId xmlns:a16="http://schemas.microsoft.com/office/drawing/2014/main" id="{7F59DC59-1097-0AA8-E53D-E573251821EE}"/>
                  </a:ext>
                </a:extLst>
              </p:cNvPr>
              <p:cNvSpPr txBox="1"/>
              <p:nvPr/>
            </p:nvSpPr>
            <p:spPr>
              <a:xfrm>
                <a:off x="13462251" y="2433369"/>
                <a:ext cx="77738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19%</a:t>
                </a:r>
              </a:p>
            </p:txBody>
          </p:sp>
        </p:grpSp>
        <p:grpSp>
          <p:nvGrpSpPr>
            <p:cNvPr id="118" name="Gruppieren 117">
              <a:extLst>
                <a:ext uri="{FF2B5EF4-FFF2-40B4-BE49-F238E27FC236}">
                  <a16:creationId xmlns:a16="http://schemas.microsoft.com/office/drawing/2014/main" id="{173B6952-95A8-E99B-7489-24CCAD77937A}"/>
                </a:ext>
              </a:extLst>
            </p:cNvPr>
            <p:cNvGrpSpPr/>
            <p:nvPr/>
          </p:nvGrpSpPr>
          <p:grpSpPr>
            <a:xfrm>
              <a:off x="5039436" y="3743802"/>
              <a:ext cx="1812051" cy="488706"/>
              <a:chOff x="12427583" y="2235444"/>
              <a:chExt cx="1812051" cy="488706"/>
            </a:xfrm>
          </p:grpSpPr>
          <p:sp>
            <p:nvSpPr>
              <p:cNvPr id="119" name="Rechteck 118">
                <a:extLst>
                  <a:ext uri="{FF2B5EF4-FFF2-40B4-BE49-F238E27FC236}">
                    <a16:creationId xmlns:a16="http://schemas.microsoft.com/office/drawing/2014/main" id="{D24445AA-BDB7-8583-69A1-386AA3705413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rgbClr val="3C00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20" name="Textfeld 119">
                <a:extLst>
                  <a:ext uri="{FF2B5EF4-FFF2-40B4-BE49-F238E27FC236}">
                    <a16:creationId xmlns:a16="http://schemas.microsoft.com/office/drawing/2014/main" id="{4CCD3329-D364-5296-4501-CE56006D694D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809039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ADAS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domain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controller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21" name="Textfeld 120">
                <a:extLst>
                  <a:ext uri="{FF2B5EF4-FFF2-40B4-BE49-F238E27FC236}">
                    <a16:creationId xmlns:a16="http://schemas.microsoft.com/office/drawing/2014/main" id="{A73111B7-A750-75A1-C6EE-8FE44C038BA5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448851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$2.8bn</a:t>
                </a:r>
              </a:p>
            </p:txBody>
          </p:sp>
          <p:sp>
            <p:nvSpPr>
              <p:cNvPr id="122" name="Textfeld 121">
                <a:extLst>
                  <a:ext uri="{FF2B5EF4-FFF2-40B4-BE49-F238E27FC236}">
                    <a16:creationId xmlns:a16="http://schemas.microsoft.com/office/drawing/2014/main" id="{EA27A3A8-04C3-B3C8-5A4C-5788AC7FE151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$7.9bn</a:t>
                </a:r>
              </a:p>
            </p:txBody>
          </p:sp>
          <p:sp>
            <p:nvSpPr>
              <p:cNvPr id="123" name="Textfeld 122">
                <a:extLst>
                  <a:ext uri="{FF2B5EF4-FFF2-40B4-BE49-F238E27FC236}">
                    <a16:creationId xmlns:a16="http://schemas.microsoft.com/office/drawing/2014/main" id="{1EE9A570-A538-B59E-2E82-0573DBB6050E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$26bn</a:t>
                </a:r>
              </a:p>
            </p:txBody>
          </p:sp>
          <p:sp>
            <p:nvSpPr>
              <p:cNvPr id="124" name="Rechteck 123">
                <a:extLst>
                  <a:ext uri="{FF2B5EF4-FFF2-40B4-BE49-F238E27FC236}">
                    <a16:creationId xmlns:a16="http://schemas.microsoft.com/office/drawing/2014/main" id="{0B93FB6B-5CBE-D809-2412-AFC4CCE79794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25" name="Textfeld 124">
                <a:extLst>
                  <a:ext uri="{FF2B5EF4-FFF2-40B4-BE49-F238E27FC236}">
                    <a16:creationId xmlns:a16="http://schemas.microsoft.com/office/drawing/2014/main" id="{38639AA9-22C7-BA45-C63C-AEED218D8C07}"/>
                  </a:ext>
                </a:extLst>
              </p:cNvPr>
              <p:cNvSpPr txBox="1"/>
              <p:nvPr/>
            </p:nvSpPr>
            <p:spPr>
              <a:xfrm>
                <a:off x="13462251" y="2433369"/>
                <a:ext cx="777383" cy="250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25.1%</a:t>
                </a:r>
              </a:p>
            </p:txBody>
          </p:sp>
        </p:grpSp>
        <p:grpSp>
          <p:nvGrpSpPr>
            <p:cNvPr id="126" name="Gruppieren 125">
              <a:extLst>
                <a:ext uri="{FF2B5EF4-FFF2-40B4-BE49-F238E27FC236}">
                  <a16:creationId xmlns:a16="http://schemas.microsoft.com/office/drawing/2014/main" id="{73E2F4D2-C15C-E9B0-998E-D9C5ABEB03DD}"/>
                </a:ext>
              </a:extLst>
            </p:cNvPr>
            <p:cNvGrpSpPr/>
            <p:nvPr/>
          </p:nvGrpSpPr>
          <p:grpSpPr>
            <a:xfrm>
              <a:off x="5039436" y="2738230"/>
              <a:ext cx="1812051" cy="488706"/>
              <a:chOff x="12427583" y="2235444"/>
              <a:chExt cx="1812051" cy="488706"/>
            </a:xfrm>
          </p:grpSpPr>
          <p:sp>
            <p:nvSpPr>
              <p:cNvPr id="127" name="Rechteck 126">
                <a:extLst>
                  <a:ext uri="{FF2B5EF4-FFF2-40B4-BE49-F238E27FC236}">
                    <a16:creationId xmlns:a16="http://schemas.microsoft.com/office/drawing/2014/main" id="{E7519041-B7F4-DD96-C6C7-BBC1B65A3409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28" name="Textfeld 127">
                <a:extLst>
                  <a:ext uri="{FF2B5EF4-FFF2-40B4-BE49-F238E27FC236}">
                    <a16:creationId xmlns:a16="http://schemas.microsoft.com/office/drawing/2014/main" id="{037FBDC0-3D5E-F470-E0D7-076AE978DC78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Infotainment OS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29" name="Textfeld 128">
                <a:extLst>
                  <a:ext uri="{FF2B5EF4-FFF2-40B4-BE49-F238E27FC236}">
                    <a16:creationId xmlns:a16="http://schemas.microsoft.com/office/drawing/2014/main" id="{2CCE8923-EA8F-0F2F-FD23-8A21371C09ED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440588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$0.6bn</a:t>
                </a:r>
              </a:p>
            </p:txBody>
          </p:sp>
          <p:sp>
            <p:nvSpPr>
              <p:cNvPr id="130" name="Textfeld 129">
                <a:extLst>
                  <a:ext uri="{FF2B5EF4-FFF2-40B4-BE49-F238E27FC236}">
                    <a16:creationId xmlns:a16="http://schemas.microsoft.com/office/drawing/2014/main" id="{6F5919BE-4CB9-A84B-86C0-D1908AC56007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$0.9bn</a:t>
                </a:r>
              </a:p>
            </p:txBody>
          </p:sp>
          <p:sp>
            <p:nvSpPr>
              <p:cNvPr id="131" name="Textfeld 130">
                <a:extLst>
                  <a:ext uri="{FF2B5EF4-FFF2-40B4-BE49-F238E27FC236}">
                    <a16:creationId xmlns:a16="http://schemas.microsoft.com/office/drawing/2014/main" id="{81ED3B95-8747-0D5A-75B9-58952C1EB38C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$1.4bn</a:t>
                </a:r>
              </a:p>
            </p:txBody>
          </p:sp>
          <p:sp>
            <p:nvSpPr>
              <p:cNvPr id="132" name="Rechteck 131">
                <a:extLst>
                  <a:ext uri="{FF2B5EF4-FFF2-40B4-BE49-F238E27FC236}">
                    <a16:creationId xmlns:a16="http://schemas.microsoft.com/office/drawing/2014/main" id="{DE86894F-754E-E86B-C312-9A7A1123903B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33" name="Textfeld 132">
                <a:extLst>
                  <a:ext uri="{FF2B5EF4-FFF2-40B4-BE49-F238E27FC236}">
                    <a16:creationId xmlns:a16="http://schemas.microsoft.com/office/drawing/2014/main" id="{2FC40B39-F012-1A39-7376-8343EAD8D2BA}"/>
                  </a:ext>
                </a:extLst>
              </p:cNvPr>
              <p:cNvSpPr txBox="1"/>
              <p:nvPr/>
            </p:nvSpPr>
            <p:spPr>
              <a:xfrm>
                <a:off x="13462251" y="2433369"/>
                <a:ext cx="77738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8.6%</a:t>
                </a:r>
              </a:p>
            </p:txBody>
          </p:sp>
        </p:grpSp>
        <p:grpSp>
          <p:nvGrpSpPr>
            <p:cNvPr id="134" name="Gruppieren 133">
              <a:extLst>
                <a:ext uri="{FF2B5EF4-FFF2-40B4-BE49-F238E27FC236}">
                  <a16:creationId xmlns:a16="http://schemas.microsoft.com/office/drawing/2014/main" id="{A4B7F9BF-79C6-9D9A-24B5-659E49E38CBB}"/>
                </a:ext>
              </a:extLst>
            </p:cNvPr>
            <p:cNvGrpSpPr/>
            <p:nvPr/>
          </p:nvGrpSpPr>
          <p:grpSpPr>
            <a:xfrm>
              <a:off x="5039289" y="3238147"/>
              <a:ext cx="1812051" cy="488706"/>
              <a:chOff x="12427583" y="2235444"/>
              <a:chExt cx="1812051" cy="488706"/>
            </a:xfrm>
          </p:grpSpPr>
          <p:sp>
            <p:nvSpPr>
              <p:cNvPr id="135" name="Rechteck 134">
                <a:extLst>
                  <a:ext uri="{FF2B5EF4-FFF2-40B4-BE49-F238E27FC236}">
                    <a16:creationId xmlns:a16="http://schemas.microsoft.com/office/drawing/2014/main" id="{5DFE9AE0-856B-9420-62B3-5884F246C86A}"/>
                  </a:ext>
                </a:extLst>
              </p:cNvPr>
              <p:cNvSpPr/>
              <p:nvPr/>
            </p:nvSpPr>
            <p:spPr>
              <a:xfrm>
                <a:off x="12463303" y="2260021"/>
                <a:ext cx="1713072" cy="4641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36" name="Textfeld 135">
                <a:extLst>
                  <a:ext uri="{FF2B5EF4-FFF2-40B4-BE49-F238E27FC236}">
                    <a16:creationId xmlns:a16="http://schemas.microsoft.com/office/drawing/2014/main" id="{CBB3003D-0CBB-9B43-CDF9-B11EC87DE85D}"/>
                  </a:ext>
                </a:extLst>
              </p:cNvPr>
              <p:cNvSpPr txBox="1"/>
              <p:nvPr/>
            </p:nvSpPr>
            <p:spPr>
              <a:xfrm>
                <a:off x="12427583" y="2235444"/>
                <a:ext cx="1713071" cy="200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ADAS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software</a:t>
                </a:r>
                <a:r>
                  <a:rPr lang="de-DE" sz="800" b="1" dirty="0">
                    <a:solidFill>
                      <a:srgbClr val="3C00FF"/>
                    </a:solidFill>
                    <a:latin typeface="Work Sans" pitchFamily="2" charset="0"/>
                  </a:rPr>
                  <a:t> </a:t>
                </a:r>
                <a:r>
                  <a:rPr lang="de-DE" sz="800" b="1" dirty="0" err="1">
                    <a:solidFill>
                      <a:srgbClr val="3C00FF"/>
                    </a:solidFill>
                    <a:latin typeface="Work Sans" pitchFamily="2" charset="0"/>
                  </a:rPr>
                  <a:t>market</a:t>
                </a:r>
                <a:endParaRPr lang="de-DE" sz="800" b="1" dirty="0">
                  <a:solidFill>
                    <a:srgbClr val="3C00FF"/>
                  </a:solidFill>
                  <a:latin typeface="Work Sans" pitchFamily="2" charset="0"/>
                </a:endParaRPr>
              </a:p>
            </p:txBody>
          </p:sp>
          <p:sp>
            <p:nvSpPr>
              <p:cNvPr id="137" name="Textfeld 136">
                <a:extLst>
                  <a:ext uri="{FF2B5EF4-FFF2-40B4-BE49-F238E27FC236}">
                    <a16:creationId xmlns:a16="http://schemas.microsoft.com/office/drawing/2014/main" id="{2F882446-E815-E016-C657-74E2463FCADB}"/>
                  </a:ext>
                </a:extLst>
              </p:cNvPr>
              <p:cNvSpPr txBox="1"/>
              <p:nvPr/>
            </p:nvSpPr>
            <p:spPr>
              <a:xfrm>
                <a:off x="12427583" y="2433369"/>
                <a:ext cx="440588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2025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$2.2bn</a:t>
                </a:r>
              </a:p>
            </p:txBody>
          </p:sp>
          <p:sp>
            <p:nvSpPr>
              <p:cNvPr id="138" name="Textfeld 137">
                <a:extLst>
                  <a:ext uri="{FF2B5EF4-FFF2-40B4-BE49-F238E27FC236}">
                    <a16:creationId xmlns:a16="http://schemas.microsoft.com/office/drawing/2014/main" id="{D56E9BDF-9460-75E4-FA5B-BFEC5F53DE04}"/>
                  </a:ext>
                </a:extLst>
              </p:cNvPr>
              <p:cNvSpPr txBox="1"/>
              <p:nvPr/>
            </p:nvSpPr>
            <p:spPr>
              <a:xfrm>
                <a:off x="12776019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2030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$3.9bn</a:t>
                </a:r>
              </a:p>
            </p:txBody>
          </p:sp>
          <p:sp>
            <p:nvSpPr>
              <p:cNvPr id="139" name="Textfeld 138">
                <a:extLst>
                  <a:ext uri="{FF2B5EF4-FFF2-40B4-BE49-F238E27FC236}">
                    <a16:creationId xmlns:a16="http://schemas.microsoft.com/office/drawing/2014/main" id="{DCC7A00D-4AB8-E943-7273-956EFFCDAB3D}"/>
                  </a:ext>
                </a:extLst>
              </p:cNvPr>
              <p:cNvSpPr txBox="1"/>
              <p:nvPr/>
            </p:nvSpPr>
            <p:spPr>
              <a:xfrm>
                <a:off x="13114177" y="2433369"/>
                <a:ext cx="420514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600" b="1" dirty="0">
                    <a:solidFill>
                      <a:srgbClr val="3C00FF"/>
                    </a:solidFill>
                    <a:latin typeface="Work Sans" pitchFamily="2" charset="0"/>
                  </a:rPr>
                  <a:t>2035</a:t>
                </a:r>
              </a:p>
              <a:p>
                <a:r>
                  <a:rPr lang="de-DE" sz="600" dirty="0">
                    <a:solidFill>
                      <a:srgbClr val="3C00FF"/>
                    </a:solidFill>
                    <a:latin typeface="Work Sans" pitchFamily="2" charset="0"/>
                  </a:rPr>
                  <a:t>$7.1bn</a:t>
                </a:r>
              </a:p>
            </p:txBody>
          </p:sp>
          <p:sp>
            <p:nvSpPr>
              <p:cNvPr id="140" name="Rechteck 139">
                <a:extLst>
                  <a:ext uri="{FF2B5EF4-FFF2-40B4-BE49-F238E27FC236}">
                    <a16:creationId xmlns:a16="http://schemas.microsoft.com/office/drawing/2014/main" id="{0FACED6B-06CA-5792-26E9-9DF4931D7434}"/>
                  </a:ext>
                </a:extLst>
              </p:cNvPr>
              <p:cNvSpPr/>
              <p:nvPr/>
            </p:nvSpPr>
            <p:spPr>
              <a:xfrm>
                <a:off x="13510378" y="2452419"/>
                <a:ext cx="630276" cy="236139"/>
              </a:xfrm>
              <a:prstGeom prst="rect">
                <a:avLst/>
              </a:prstGeom>
              <a:solidFill>
                <a:srgbClr val="3C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Work Sans" pitchFamily="2" charset="0"/>
                </a:endParaRPr>
              </a:p>
            </p:txBody>
          </p:sp>
          <p:sp>
            <p:nvSpPr>
              <p:cNvPr id="141" name="Textfeld 140">
                <a:extLst>
                  <a:ext uri="{FF2B5EF4-FFF2-40B4-BE49-F238E27FC236}">
                    <a16:creationId xmlns:a16="http://schemas.microsoft.com/office/drawing/2014/main" id="{F5ACA1ED-2E09-3C18-44B1-B8016D15034A}"/>
                  </a:ext>
                </a:extLst>
              </p:cNvPr>
              <p:cNvSpPr txBox="1"/>
              <p:nvPr/>
            </p:nvSpPr>
            <p:spPr>
              <a:xfrm>
                <a:off x="13462251" y="2433369"/>
                <a:ext cx="777383" cy="257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de-DE" sz="550" b="1" dirty="0">
                    <a:solidFill>
                      <a:schemeClr val="bg1"/>
                    </a:solidFill>
                    <a:latin typeface="Work Sans" pitchFamily="2" charset="0"/>
                  </a:rPr>
                  <a:t>CAGR 2025-2035</a:t>
                </a:r>
              </a:p>
              <a:p>
                <a:r>
                  <a:rPr lang="de-DE" sz="600" dirty="0">
                    <a:solidFill>
                      <a:schemeClr val="bg1"/>
                    </a:solidFill>
                    <a:latin typeface="Work Sans" pitchFamily="2" charset="0"/>
                  </a:rPr>
                  <a:t>13%</a:t>
                </a:r>
              </a:p>
            </p:txBody>
          </p:sp>
        </p:grpSp>
        <p:sp>
          <p:nvSpPr>
            <p:cNvPr id="142" name="Rechteck 141">
              <a:extLst>
                <a:ext uri="{FF2B5EF4-FFF2-40B4-BE49-F238E27FC236}">
                  <a16:creationId xmlns:a16="http://schemas.microsoft.com/office/drawing/2014/main" id="{146F1C47-56A3-8563-B6DE-EFD45DB9C0E7}"/>
                </a:ext>
              </a:extLst>
            </p:cNvPr>
            <p:cNvSpPr/>
            <p:nvPr/>
          </p:nvSpPr>
          <p:spPr>
            <a:xfrm>
              <a:off x="629444" y="4271165"/>
              <a:ext cx="6161882" cy="490776"/>
            </a:xfrm>
            <a:prstGeom prst="rect">
              <a:avLst/>
            </a:prstGeom>
            <a:solidFill>
              <a:srgbClr val="3C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900" b="1" dirty="0" err="1">
                  <a:latin typeface="Work Sans" pitchFamily="2" charset="0"/>
                </a:rPr>
                <a:t>Suppliers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should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select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their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strategy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bets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dirty="0" err="1">
                  <a:latin typeface="Work Sans" pitchFamily="2" charset="0"/>
                </a:rPr>
                <a:t>for</a:t>
              </a:r>
              <a:r>
                <a:rPr lang="de-DE" sz="900" dirty="0">
                  <a:latin typeface="Work Sans" pitchFamily="2" charset="0"/>
                </a:rPr>
                <a:t> </a:t>
              </a:r>
              <a:r>
                <a:rPr lang="de-DE" sz="900" dirty="0" err="1">
                  <a:latin typeface="Work Sans" pitchFamily="2" charset="0"/>
                </a:rPr>
                <a:t>sustainable</a:t>
              </a:r>
              <a:r>
                <a:rPr lang="de-DE" sz="900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value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generation</a:t>
              </a:r>
              <a:r>
                <a:rPr lang="de-DE" sz="900" b="1" dirty="0">
                  <a:latin typeface="Work Sans" pitchFamily="2" charset="0"/>
                </a:rPr>
                <a:t>.</a:t>
              </a:r>
            </a:p>
            <a:p>
              <a:pPr algn="ctr"/>
              <a:r>
                <a:rPr lang="de-DE" sz="900" b="1" dirty="0">
                  <a:latin typeface="Work Sans" pitchFamily="2" charset="0"/>
                </a:rPr>
                <a:t>Relevant </a:t>
              </a:r>
              <a:r>
                <a:rPr lang="de-DE" sz="900" b="1" dirty="0" err="1">
                  <a:latin typeface="Work Sans" pitchFamily="2" charset="0"/>
                </a:rPr>
                <a:t>control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points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dirty="0" err="1">
                  <a:latin typeface="Work Sans" pitchFamily="2" charset="0"/>
                </a:rPr>
                <a:t>for</a:t>
              </a:r>
              <a:r>
                <a:rPr lang="de-DE" sz="900" dirty="0">
                  <a:latin typeface="Work Sans" pitchFamily="2" charset="0"/>
                </a:rPr>
                <a:t> SDVs and AI-</a:t>
              </a:r>
              <a:r>
                <a:rPr lang="de-DE" sz="900" dirty="0" err="1">
                  <a:latin typeface="Work Sans" pitchFamily="2" charset="0"/>
                </a:rPr>
                <a:t>enabled</a:t>
              </a:r>
              <a:r>
                <a:rPr lang="de-DE" sz="900" dirty="0">
                  <a:latin typeface="Work Sans" pitchFamily="2" charset="0"/>
                </a:rPr>
                <a:t> </a:t>
              </a:r>
              <a:r>
                <a:rPr lang="de-DE" sz="900" dirty="0" err="1">
                  <a:latin typeface="Work Sans" pitchFamily="2" charset="0"/>
                </a:rPr>
                <a:t>vehicles</a:t>
              </a:r>
              <a:r>
                <a:rPr lang="de-DE" sz="900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need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to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be</a:t>
              </a:r>
              <a:r>
                <a:rPr lang="de-DE" sz="900" b="1" dirty="0">
                  <a:latin typeface="Work Sans" pitchFamily="2" charset="0"/>
                </a:rPr>
                <a:t> </a:t>
              </a:r>
              <a:r>
                <a:rPr lang="de-DE" sz="900" b="1" dirty="0" err="1">
                  <a:latin typeface="Work Sans" pitchFamily="2" charset="0"/>
                </a:rPr>
                <a:t>known</a:t>
              </a:r>
              <a:r>
                <a:rPr lang="de-DE" sz="900" b="1" dirty="0">
                  <a:latin typeface="Work Sans" pitchFamily="2" charset="0"/>
                </a:rPr>
                <a:t> and </a:t>
              </a:r>
              <a:r>
                <a:rPr lang="de-DE" sz="900" b="1" dirty="0" err="1">
                  <a:latin typeface="Work Sans" pitchFamily="2" charset="0"/>
                </a:rPr>
                <a:t>owned</a:t>
              </a:r>
              <a:r>
                <a:rPr lang="de-DE" sz="900" b="1" dirty="0">
                  <a:latin typeface="Work Sans" pitchFamily="2" charset="0"/>
                </a:rPr>
                <a:t>.</a:t>
              </a:r>
            </a:p>
          </p:txBody>
        </p:sp>
      </p:grpSp>
      <p:grpSp>
        <p:nvGrpSpPr>
          <p:cNvPr id="144" name="Gruppieren 143">
            <a:extLst>
              <a:ext uri="{FF2B5EF4-FFF2-40B4-BE49-F238E27FC236}">
                <a16:creationId xmlns:a16="http://schemas.microsoft.com/office/drawing/2014/main" id="{61EE0E2E-73DC-C790-5B56-F12E313BEA90}"/>
              </a:ext>
            </a:extLst>
          </p:cNvPr>
          <p:cNvGrpSpPr/>
          <p:nvPr/>
        </p:nvGrpSpPr>
        <p:grpSpPr>
          <a:xfrm rot="16200000">
            <a:off x="4671502" y="1102799"/>
            <a:ext cx="2721454" cy="3632745"/>
            <a:chOff x="6908440" y="2036246"/>
            <a:chExt cx="1423361" cy="670113"/>
          </a:xfrm>
        </p:grpSpPr>
        <p:sp>
          <p:nvSpPr>
            <p:cNvPr id="145" name="Bogen 144">
              <a:extLst>
                <a:ext uri="{FF2B5EF4-FFF2-40B4-BE49-F238E27FC236}">
                  <a16:creationId xmlns:a16="http://schemas.microsoft.com/office/drawing/2014/main" id="{9A42CE04-F288-4161-0659-7E22952AADC6}"/>
                </a:ext>
              </a:extLst>
            </p:cNvPr>
            <p:cNvSpPr/>
            <p:nvPr/>
          </p:nvSpPr>
          <p:spPr>
            <a:xfrm>
              <a:off x="6908440" y="2036246"/>
              <a:ext cx="1423361" cy="670113"/>
            </a:xfrm>
            <a:prstGeom prst="arc">
              <a:avLst>
                <a:gd name="adj1" fmla="val 16230035"/>
                <a:gd name="adj2" fmla="val 2758862"/>
              </a:avLst>
            </a:prstGeom>
            <a:ln w="12700">
              <a:solidFill>
                <a:srgbClr val="3C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46" name="Gleichschenkliges Dreieck 145">
              <a:extLst>
                <a:ext uri="{FF2B5EF4-FFF2-40B4-BE49-F238E27FC236}">
                  <a16:creationId xmlns:a16="http://schemas.microsoft.com/office/drawing/2014/main" id="{A7252A09-EF33-624B-20B7-6276750CB051}"/>
                </a:ext>
              </a:extLst>
            </p:cNvPr>
            <p:cNvSpPr/>
            <p:nvPr/>
          </p:nvSpPr>
          <p:spPr>
            <a:xfrm rot="12821330">
              <a:off x="8112100" y="2564461"/>
              <a:ext cx="103760" cy="43085"/>
            </a:xfrm>
            <a:prstGeom prst="triangle">
              <a:avLst/>
            </a:prstGeom>
            <a:solidFill>
              <a:srgbClr val="3C00FF"/>
            </a:solidFill>
            <a:ln>
              <a:solidFill>
                <a:srgbClr val="3C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9559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DDCF5-56EA-24A9-56C7-21FDDFF1B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3BF352-6483-778E-5974-ABF108405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19" y="557358"/>
            <a:ext cx="11159997" cy="621746"/>
          </a:xfrm>
        </p:spPr>
        <p:txBody>
          <a:bodyPr vert="horz" rIns="0">
            <a:noAutofit/>
          </a:bodyPr>
          <a:lstStyle/>
          <a:p>
            <a:r>
              <a:rPr lang="en-US" sz="2400" noProof="0" dirty="0"/>
              <a:t>How Open Source Creates Commercial Value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D9EA0D-84AF-CFBE-29AF-B87E9BDE2154}"/>
              </a:ext>
            </a:extLst>
          </p:cNvPr>
          <p:cNvCxnSpPr>
            <a:cxnSpLocks/>
          </p:cNvCxnSpPr>
          <p:nvPr/>
        </p:nvCxnSpPr>
        <p:spPr>
          <a:xfrm>
            <a:off x="641350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4FD9FFB2-A23A-85C0-76A1-CA5C012B7A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9443" y="340031"/>
            <a:ext cx="10708257" cy="244682"/>
          </a:xfrm>
        </p:spPr>
        <p:txBody>
          <a:bodyPr/>
          <a:lstStyle/>
          <a:p>
            <a:r>
              <a:rPr lang="en-US" noProof="0" dirty="0"/>
              <a:t>THE COMMERCIAL MODEL</a:t>
            </a:r>
          </a:p>
        </p:txBody>
      </p:sp>
      <p:sp>
        <p:nvSpPr>
          <p:cNvPr id="2" name="masterSource">
            <a:extLst>
              <a:ext uri="{FF2B5EF4-FFF2-40B4-BE49-F238E27FC236}">
                <a16:creationId xmlns:a16="http://schemas.microsoft.com/office/drawing/2014/main" id="{01513229-3311-5B37-5B37-62082865A41C}"/>
              </a:ext>
            </a:extLst>
          </p:cNvPr>
          <p:cNvSpPr txBox="1"/>
          <p:nvPr/>
        </p:nvSpPr>
        <p:spPr>
          <a:xfrm>
            <a:off x="641350" y="6336949"/>
            <a:ext cx="0" cy="144000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A6EAA2-C897-FD77-0320-C590D6B5B8A4}"/>
              </a:ext>
            </a:extLst>
          </p:cNvPr>
          <p:cNvSpPr txBox="1"/>
          <p:nvPr/>
        </p:nvSpPr>
        <p:spPr>
          <a:xfrm rot="16200000">
            <a:off x="6408302" y="3075689"/>
            <a:ext cx="14950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800" b="1" i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stack </a:t>
            </a:r>
            <a:b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236BC024-0D3C-F4EA-319C-3436B684BFED}"/>
              </a:ext>
            </a:extLst>
          </p:cNvPr>
          <p:cNvSpPr/>
          <p:nvPr/>
        </p:nvSpPr>
        <p:spPr>
          <a:xfrm rot="5400000">
            <a:off x="4886379" y="3184699"/>
            <a:ext cx="408947" cy="126177"/>
          </a:xfrm>
          <a:prstGeom prst="triangle">
            <a:avLst/>
          </a:prstGeom>
          <a:solidFill>
            <a:srgbClr val="38FFF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51E3242-7D98-0870-19BF-27BBB9EF086F}"/>
              </a:ext>
            </a:extLst>
          </p:cNvPr>
          <p:cNvSpPr/>
          <p:nvPr/>
        </p:nvSpPr>
        <p:spPr>
          <a:xfrm>
            <a:off x="637038" y="1747961"/>
            <a:ext cx="1763202" cy="2628000"/>
          </a:xfrm>
          <a:prstGeom prst="roundRect">
            <a:avLst>
              <a:gd name="adj" fmla="val 0"/>
            </a:avLst>
          </a:prstGeom>
          <a:solidFill>
            <a:srgbClr val="FFCCF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/>
              <a:ea typeface="Verdana" pitchFamily="34" charset="0"/>
              <a:cs typeface="+mn-cs"/>
            </a:endParaRPr>
          </a:p>
        </p:txBody>
      </p:sp>
      <p:sp>
        <p:nvSpPr>
          <p:cNvPr id="31" name="Rounded Rectangle 4">
            <a:extLst>
              <a:ext uri="{FF2B5EF4-FFF2-40B4-BE49-F238E27FC236}">
                <a16:creationId xmlns:a16="http://schemas.microsoft.com/office/drawing/2014/main" id="{64B3DBF4-8AAB-7579-444F-26A2C8BAFF33}"/>
              </a:ext>
            </a:extLst>
          </p:cNvPr>
          <p:cNvSpPr/>
          <p:nvPr/>
        </p:nvSpPr>
        <p:spPr>
          <a:xfrm>
            <a:off x="2911258" y="1747961"/>
            <a:ext cx="1763202" cy="2628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CCFF"/>
              </a:gs>
              <a:gs pos="100000">
                <a:srgbClr val="00FFFF"/>
              </a:gs>
            </a:gsLst>
            <a:lin ang="0" scaled="0"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A001F741-FE32-502F-30CC-B077C9953685}"/>
              </a:ext>
            </a:extLst>
          </p:cNvPr>
          <p:cNvSpPr/>
          <p:nvPr/>
        </p:nvSpPr>
        <p:spPr>
          <a:xfrm>
            <a:off x="634819" y="1747962"/>
            <a:ext cx="1764000" cy="309146"/>
          </a:xfrm>
          <a:prstGeom prst="round2SameRect">
            <a:avLst>
              <a:gd name="adj1" fmla="val 37987"/>
              <a:gd name="adj2" fmla="val 0"/>
            </a:avLst>
          </a:prstGeom>
          <a:solidFill>
            <a:srgbClr val="FFCCF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/>
                <a:ea typeface="Verdana" pitchFamily="34" charset="0"/>
                <a:cs typeface="+mn-cs"/>
              </a:rPr>
              <a:t>Contribute</a:t>
            </a:r>
          </a:p>
        </p:txBody>
      </p:sp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id="{16F1798B-7D87-E3C2-B158-67A9BBE4636C}"/>
              </a:ext>
            </a:extLst>
          </p:cNvPr>
          <p:cNvSpPr/>
          <p:nvPr/>
        </p:nvSpPr>
        <p:spPr>
          <a:xfrm>
            <a:off x="2910859" y="1747962"/>
            <a:ext cx="1764000" cy="309146"/>
          </a:xfrm>
          <a:prstGeom prst="round2SameRect">
            <a:avLst>
              <a:gd name="adj1" fmla="val 36894"/>
              <a:gd name="adj2" fmla="val 0"/>
            </a:avLst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Maintain</a:t>
            </a: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89B342B0-27D3-CFD5-E687-054DA7BF7E72}"/>
              </a:ext>
            </a:extLst>
          </p:cNvPr>
          <p:cNvSpPr/>
          <p:nvPr/>
        </p:nvSpPr>
        <p:spPr>
          <a:xfrm rot="5400000">
            <a:off x="9241797" y="3397985"/>
            <a:ext cx="608400" cy="149512"/>
          </a:xfrm>
          <a:prstGeom prst="triangle">
            <a:avLst/>
          </a:prstGeom>
          <a:solidFill>
            <a:srgbClr val="B7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EA49613-5524-D37E-7ED1-4B81F1497027}"/>
              </a:ext>
            </a:extLst>
          </p:cNvPr>
          <p:cNvSpPr/>
          <p:nvPr/>
        </p:nvSpPr>
        <p:spPr>
          <a:xfrm rot="5400000">
            <a:off x="9241797" y="4001833"/>
            <a:ext cx="608400" cy="149512"/>
          </a:xfrm>
          <a:prstGeom prst="triangle">
            <a:avLst/>
          </a:prstGeom>
          <a:solidFill>
            <a:srgbClr val="B7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154FCA42-F990-CE13-3B5F-A8FE085BE1B3}"/>
              </a:ext>
            </a:extLst>
          </p:cNvPr>
          <p:cNvSpPr/>
          <p:nvPr/>
        </p:nvSpPr>
        <p:spPr>
          <a:xfrm rot="5400000">
            <a:off x="9241797" y="2189255"/>
            <a:ext cx="608400" cy="149512"/>
          </a:xfrm>
          <a:prstGeom prst="triangle">
            <a:avLst/>
          </a:prstGeom>
          <a:solidFill>
            <a:srgbClr val="B7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677EA933-7E0B-EA1A-18E6-2901BEB2FE38}"/>
              </a:ext>
            </a:extLst>
          </p:cNvPr>
          <p:cNvSpPr/>
          <p:nvPr/>
        </p:nvSpPr>
        <p:spPr>
          <a:xfrm rot="5400000">
            <a:off x="9241797" y="2793620"/>
            <a:ext cx="608400" cy="149512"/>
          </a:xfrm>
          <a:prstGeom prst="triangle">
            <a:avLst/>
          </a:prstGeom>
          <a:solidFill>
            <a:srgbClr val="B7F8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4D6A4C-D21B-4270-A489-5B7C314BDB5F}"/>
              </a:ext>
            </a:extLst>
          </p:cNvPr>
          <p:cNvSpPr/>
          <p:nvPr/>
        </p:nvSpPr>
        <p:spPr>
          <a:xfrm>
            <a:off x="911105" y="2699017"/>
            <a:ext cx="1217066" cy="19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EFBA20-53FE-DB93-C595-BF8F65640BBC}"/>
              </a:ext>
            </a:extLst>
          </p:cNvPr>
          <p:cNvSpPr txBox="1"/>
          <p:nvPr/>
        </p:nvSpPr>
        <p:spPr>
          <a:xfrm rot="16200000">
            <a:off x="4173463" y="3075690"/>
            <a:ext cx="1408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stack </a:t>
            </a:r>
            <a:b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middleware 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DB84B41-3738-96BB-F58E-31E155E42F19}"/>
              </a:ext>
            </a:extLst>
          </p:cNvPr>
          <p:cNvSpPr/>
          <p:nvPr/>
        </p:nvSpPr>
        <p:spPr>
          <a:xfrm>
            <a:off x="623888" y="1005657"/>
            <a:ext cx="3121261" cy="479056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Open-source software is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collaboratively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developed with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publicly accessible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code and is generally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monetized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through traditional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licensing models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BA54D93-72A1-77CA-A342-A094FFC5E3B9}"/>
              </a:ext>
            </a:extLst>
          </p:cNvPr>
          <p:cNvSpPr/>
          <p:nvPr/>
        </p:nvSpPr>
        <p:spPr>
          <a:xfrm>
            <a:off x="3881337" y="1005657"/>
            <a:ext cx="7923610" cy="48733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Closed-source software is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proprietary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vendor-controlled, allowing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Qorix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monetize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middleware stack for OEMs through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extensions and integration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top of an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open-source foundation.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9161026-6783-E589-5E2E-E118E1F43F5D}"/>
              </a:ext>
            </a:extLst>
          </p:cNvPr>
          <p:cNvGrpSpPr>
            <a:grpSpLocks noChangeAspect="1"/>
          </p:cNvGrpSpPr>
          <p:nvPr/>
        </p:nvGrpSpPr>
        <p:grpSpPr>
          <a:xfrm>
            <a:off x="1244925" y="2100623"/>
            <a:ext cx="549425" cy="549263"/>
            <a:chOff x="151579" y="3369296"/>
            <a:chExt cx="720096" cy="719887"/>
          </a:xfrm>
          <a:solidFill>
            <a:schemeClr val="tx1">
              <a:lumMod val="50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C9998C5-569C-89C3-C158-9366F651D083}"/>
                </a:ext>
              </a:extLst>
            </p:cNvPr>
            <p:cNvSpPr/>
            <p:nvPr/>
          </p:nvSpPr>
          <p:spPr>
            <a:xfrm>
              <a:off x="216793" y="3656544"/>
              <a:ext cx="185440" cy="185440"/>
            </a:xfrm>
            <a:custGeom>
              <a:avLst/>
              <a:gdLst>
                <a:gd name="csX0" fmla="*/ 0 w 185440"/>
                <a:gd name="csY0" fmla="*/ 92720 h 185440"/>
                <a:gd name="csX1" fmla="*/ 92720 w 185440"/>
                <a:gd name="csY1" fmla="*/ 185440 h 185440"/>
                <a:gd name="csX2" fmla="*/ 185440 w 185440"/>
                <a:gd name="csY2" fmla="*/ 92720 h 185440"/>
                <a:gd name="csX3" fmla="*/ 92720 w 185440"/>
                <a:gd name="csY3" fmla="*/ 0 h 185440"/>
                <a:gd name="csX4" fmla="*/ 0 w 185440"/>
                <a:gd name="csY4" fmla="*/ 92720 h 1854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5440" h="185440">
                  <a:moveTo>
                    <a:pt x="0" y="92720"/>
                  </a:moveTo>
                  <a:cubicBezTo>
                    <a:pt x="0" y="143843"/>
                    <a:pt x="41598" y="185440"/>
                    <a:pt x="92720" y="185440"/>
                  </a:cubicBezTo>
                  <a:cubicBezTo>
                    <a:pt x="143843" y="185440"/>
                    <a:pt x="185440" y="143843"/>
                    <a:pt x="185440" y="92720"/>
                  </a:cubicBezTo>
                  <a:cubicBezTo>
                    <a:pt x="185440" y="41598"/>
                    <a:pt x="143843" y="0"/>
                    <a:pt x="92720" y="0"/>
                  </a:cubicBezTo>
                  <a:cubicBezTo>
                    <a:pt x="41598" y="0"/>
                    <a:pt x="0" y="41598"/>
                    <a:pt x="0" y="9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3299E16-E439-0C2C-3852-5C08AEECBB7F}"/>
                </a:ext>
              </a:extLst>
            </p:cNvPr>
            <p:cNvSpPr/>
            <p:nvPr/>
          </p:nvSpPr>
          <p:spPr>
            <a:xfrm>
              <a:off x="151579" y="3894146"/>
              <a:ext cx="315847" cy="195037"/>
            </a:xfrm>
            <a:custGeom>
              <a:avLst/>
              <a:gdLst>
                <a:gd name="csX0" fmla="*/ 47842 w 315847"/>
                <a:gd name="csY0" fmla="*/ 66707 h 195037"/>
                <a:gd name="csX1" fmla="*/ 54725 w 315847"/>
                <a:gd name="csY1" fmla="*/ 59824 h 195037"/>
                <a:gd name="csX2" fmla="*/ 61608 w 315847"/>
                <a:gd name="csY2" fmla="*/ 66707 h 195037"/>
                <a:gd name="csX3" fmla="*/ 61608 w 315847"/>
                <a:gd name="csY3" fmla="*/ 195038 h 195037"/>
                <a:gd name="csX4" fmla="*/ 254233 w 315847"/>
                <a:gd name="csY4" fmla="*/ 195038 h 195037"/>
                <a:gd name="csX5" fmla="*/ 254233 w 315847"/>
                <a:gd name="csY5" fmla="*/ 66707 h 195037"/>
                <a:gd name="csX6" fmla="*/ 261116 w 315847"/>
                <a:gd name="csY6" fmla="*/ 59824 h 195037"/>
                <a:gd name="csX7" fmla="*/ 267999 w 315847"/>
                <a:gd name="csY7" fmla="*/ 66707 h 195037"/>
                <a:gd name="csX8" fmla="*/ 267999 w 315847"/>
                <a:gd name="csY8" fmla="*/ 195038 h 195037"/>
                <a:gd name="csX9" fmla="*/ 315847 w 315847"/>
                <a:gd name="csY9" fmla="*/ 195038 h 195037"/>
                <a:gd name="csX10" fmla="*/ 315847 w 315847"/>
                <a:gd name="csY10" fmla="*/ 66117 h 195037"/>
                <a:gd name="csX11" fmla="*/ 249730 w 315847"/>
                <a:gd name="csY11" fmla="*/ 0 h 195037"/>
                <a:gd name="csX12" fmla="*/ 66117 w 315847"/>
                <a:gd name="csY12" fmla="*/ 0 h 195037"/>
                <a:gd name="csX13" fmla="*/ 0 w 315847"/>
                <a:gd name="csY13" fmla="*/ 66117 h 195037"/>
                <a:gd name="csX14" fmla="*/ 0 w 315847"/>
                <a:gd name="csY14" fmla="*/ 195038 h 195037"/>
                <a:gd name="csX15" fmla="*/ 47848 w 315847"/>
                <a:gd name="csY15" fmla="*/ 195038 h 1950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315847" h="195037">
                  <a:moveTo>
                    <a:pt x="47842" y="66707"/>
                  </a:moveTo>
                  <a:cubicBezTo>
                    <a:pt x="47842" y="62912"/>
                    <a:pt x="50930" y="59824"/>
                    <a:pt x="54725" y="59824"/>
                  </a:cubicBezTo>
                  <a:cubicBezTo>
                    <a:pt x="58520" y="59824"/>
                    <a:pt x="61608" y="62912"/>
                    <a:pt x="61608" y="66707"/>
                  </a:cubicBezTo>
                  <a:lnTo>
                    <a:pt x="61608" y="195038"/>
                  </a:lnTo>
                  <a:lnTo>
                    <a:pt x="254233" y="195038"/>
                  </a:lnTo>
                  <a:lnTo>
                    <a:pt x="254233" y="66707"/>
                  </a:lnTo>
                  <a:cubicBezTo>
                    <a:pt x="254233" y="62912"/>
                    <a:pt x="257321" y="59824"/>
                    <a:pt x="261116" y="59824"/>
                  </a:cubicBezTo>
                  <a:cubicBezTo>
                    <a:pt x="264911" y="59824"/>
                    <a:pt x="267999" y="62912"/>
                    <a:pt x="267999" y="66707"/>
                  </a:cubicBezTo>
                  <a:lnTo>
                    <a:pt x="267999" y="195038"/>
                  </a:lnTo>
                  <a:lnTo>
                    <a:pt x="315847" y="195038"/>
                  </a:lnTo>
                  <a:lnTo>
                    <a:pt x="315847" y="66117"/>
                  </a:lnTo>
                  <a:cubicBezTo>
                    <a:pt x="315847" y="29654"/>
                    <a:pt x="286193" y="0"/>
                    <a:pt x="249730" y="0"/>
                  </a:cubicBezTo>
                  <a:lnTo>
                    <a:pt x="66117" y="0"/>
                  </a:lnTo>
                  <a:cubicBezTo>
                    <a:pt x="29654" y="0"/>
                    <a:pt x="0" y="29654"/>
                    <a:pt x="0" y="66117"/>
                  </a:cubicBezTo>
                  <a:lnTo>
                    <a:pt x="0" y="195038"/>
                  </a:lnTo>
                  <a:lnTo>
                    <a:pt x="47848" y="1950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7762F58-9B22-05F0-0F69-27BBE6949CB6}"/>
                </a:ext>
              </a:extLst>
            </p:cNvPr>
            <p:cNvSpPr/>
            <p:nvPr/>
          </p:nvSpPr>
          <p:spPr>
            <a:xfrm>
              <a:off x="193240" y="3369296"/>
              <a:ext cx="308672" cy="236563"/>
            </a:xfrm>
            <a:custGeom>
              <a:avLst/>
              <a:gdLst>
                <a:gd name="csX0" fmla="*/ 75161 w 308672"/>
                <a:gd name="csY0" fmla="*/ 189161 h 236563"/>
                <a:gd name="csX1" fmla="*/ 116274 w 308672"/>
                <a:gd name="csY1" fmla="*/ 236563 h 236563"/>
                <a:gd name="csX2" fmla="*/ 157425 w 308672"/>
                <a:gd name="csY2" fmla="*/ 189161 h 236563"/>
                <a:gd name="csX3" fmla="*/ 162634 w 308672"/>
                <a:gd name="csY3" fmla="*/ 186780 h 236563"/>
                <a:gd name="csX4" fmla="*/ 232658 w 308672"/>
                <a:gd name="csY4" fmla="*/ 186780 h 236563"/>
                <a:gd name="csX5" fmla="*/ 232658 w 308672"/>
                <a:gd name="csY5" fmla="*/ 136811 h 236563"/>
                <a:gd name="csX6" fmla="*/ 239542 w 308672"/>
                <a:gd name="csY6" fmla="*/ 129928 h 236563"/>
                <a:gd name="csX7" fmla="*/ 277344 w 308672"/>
                <a:gd name="csY7" fmla="*/ 129928 h 236563"/>
                <a:gd name="csX8" fmla="*/ 299520 w 308672"/>
                <a:gd name="csY8" fmla="*/ 120738 h 236563"/>
                <a:gd name="csX9" fmla="*/ 308672 w 308672"/>
                <a:gd name="csY9" fmla="*/ 93390 h 236563"/>
                <a:gd name="csX10" fmla="*/ 277344 w 308672"/>
                <a:gd name="csY10" fmla="*/ 56741 h 236563"/>
                <a:gd name="csX11" fmla="*/ 239541 w 308672"/>
                <a:gd name="csY11" fmla="*/ 56741 h 236563"/>
                <a:gd name="csX12" fmla="*/ 232658 w 308672"/>
                <a:gd name="csY12" fmla="*/ 49858 h 236563"/>
                <a:gd name="csX13" fmla="*/ 232658 w 308672"/>
                <a:gd name="csY13" fmla="*/ 0 h 236563"/>
                <a:gd name="csX14" fmla="*/ 0 w 308672"/>
                <a:gd name="csY14" fmla="*/ 0 h 236563"/>
                <a:gd name="csX15" fmla="*/ 0 w 308672"/>
                <a:gd name="csY15" fmla="*/ 186738 h 236563"/>
                <a:gd name="csX16" fmla="*/ 70024 w 308672"/>
                <a:gd name="csY16" fmla="*/ 186738 h 236563"/>
                <a:gd name="csX17" fmla="*/ 75233 w 308672"/>
                <a:gd name="csY17" fmla="*/ 189119 h 2365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308672" h="236563">
                  <a:moveTo>
                    <a:pt x="75161" y="189161"/>
                  </a:moveTo>
                  <a:lnTo>
                    <a:pt x="116274" y="236563"/>
                  </a:lnTo>
                  <a:lnTo>
                    <a:pt x="157425" y="189161"/>
                  </a:lnTo>
                  <a:cubicBezTo>
                    <a:pt x="158727" y="187673"/>
                    <a:pt x="160625" y="186780"/>
                    <a:pt x="162634" y="186780"/>
                  </a:cubicBezTo>
                  <a:lnTo>
                    <a:pt x="232658" y="186780"/>
                  </a:lnTo>
                  <a:lnTo>
                    <a:pt x="232658" y="136811"/>
                  </a:lnTo>
                  <a:cubicBezTo>
                    <a:pt x="232658" y="133016"/>
                    <a:pt x="235746" y="129928"/>
                    <a:pt x="239542" y="129928"/>
                  </a:cubicBezTo>
                  <a:lnTo>
                    <a:pt x="277344" y="129928"/>
                  </a:lnTo>
                  <a:cubicBezTo>
                    <a:pt x="285716" y="129928"/>
                    <a:pt x="293604" y="126653"/>
                    <a:pt x="299520" y="120738"/>
                  </a:cubicBezTo>
                  <a:cubicBezTo>
                    <a:pt x="305435" y="114822"/>
                    <a:pt x="308672" y="101762"/>
                    <a:pt x="308672" y="93390"/>
                  </a:cubicBezTo>
                  <a:cubicBezTo>
                    <a:pt x="308672" y="76126"/>
                    <a:pt x="294608" y="56741"/>
                    <a:pt x="277344" y="56741"/>
                  </a:cubicBezTo>
                  <a:lnTo>
                    <a:pt x="239541" y="56741"/>
                  </a:lnTo>
                  <a:cubicBezTo>
                    <a:pt x="235746" y="56741"/>
                    <a:pt x="232658" y="53653"/>
                    <a:pt x="232658" y="49858"/>
                  </a:cubicBezTo>
                  <a:lnTo>
                    <a:pt x="232658" y="0"/>
                  </a:lnTo>
                  <a:lnTo>
                    <a:pt x="0" y="0"/>
                  </a:lnTo>
                  <a:lnTo>
                    <a:pt x="0" y="186738"/>
                  </a:lnTo>
                  <a:lnTo>
                    <a:pt x="70024" y="186738"/>
                  </a:lnTo>
                  <a:cubicBezTo>
                    <a:pt x="72033" y="186738"/>
                    <a:pt x="73931" y="187593"/>
                    <a:pt x="75233" y="1891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7C357CD-C370-CFF5-A7D2-7DF1102F8675}"/>
                </a:ext>
              </a:extLst>
            </p:cNvPr>
            <p:cNvSpPr/>
            <p:nvPr/>
          </p:nvSpPr>
          <p:spPr>
            <a:xfrm>
              <a:off x="621045" y="3656543"/>
              <a:ext cx="185440" cy="185440"/>
            </a:xfrm>
            <a:custGeom>
              <a:avLst/>
              <a:gdLst>
                <a:gd name="csX0" fmla="*/ 0 w 185440"/>
                <a:gd name="csY0" fmla="*/ 92720 h 185440"/>
                <a:gd name="csX1" fmla="*/ 92720 w 185440"/>
                <a:gd name="csY1" fmla="*/ 185440 h 185440"/>
                <a:gd name="csX2" fmla="*/ 185440 w 185440"/>
                <a:gd name="csY2" fmla="*/ 92720 h 185440"/>
                <a:gd name="csX3" fmla="*/ 92720 w 185440"/>
                <a:gd name="csY3" fmla="*/ 0 h 185440"/>
                <a:gd name="csX4" fmla="*/ 0 w 185440"/>
                <a:gd name="csY4" fmla="*/ 92720 h 1854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5440" h="185440">
                  <a:moveTo>
                    <a:pt x="0" y="92720"/>
                  </a:moveTo>
                  <a:cubicBezTo>
                    <a:pt x="0" y="143843"/>
                    <a:pt x="41598" y="185440"/>
                    <a:pt x="92720" y="185440"/>
                  </a:cubicBezTo>
                  <a:cubicBezTo>
                    <a:pt x="143843" y="185440"/>
                    <a:pt x="185440" y="143843"/>
                    <a:pt x="185440" y="92720"/>
                  </a:cubicBezTo>
                  <a:cubicBezTo>
                    <a:pt x="185440" y="41598"/>
                    <a:pt x="143843" y="0"/>
                    <a:pt x="92720" y="0"/>
                  </a:cubicBezTo>
                  <a:cubicBezTo>
                    <a:pt x="41598" y="0"/>
                    <a:pt x="0" y="41598"/>
                    <a:pt x="0" y="9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C73D7E-3111-B7F0-4AD9-A38C07C28359}"/>
                </a:ext>
              </a:extLst>
            </p:cNvPr>
            <p:cNvSpPr/>
            <p:nvPr/>
          </p:nvSpPr>
          <p:spPr>
            <a:xfrm>
              <a:off x="555828" y="3894144"/>
              <a:ext cx="315847" cy="195037"/>
            </a:xfrm>
            <a:custGeom>
              <a:avLst/>
              <a:gdLst>
                <a:gd name="csX0" fmla="*/ 47842 w 315847"/>
                <a:gd name="csY0" fmla="*/ 66707 h 195037"/>
                <a:gd name="csX1" fmla="*/ 54725 w 315847"/>
                <a:gd name="csY1" fmla="*/ 59824 h 195037"/>
                <a:gd name="csX2" fmla="*/ 61608 w 315847"/>
                <a:gd name="csY2" fmla="*/ 66707 h 195037"/>
                <a:gd name="csX3" fmla="*/ 61608 w 315847"/>
                <a:gd name="csY3" fmla="*/ 195038 h 195037"/>
                <a:gd name="csX4" fmla="*/ 254233 w 315847"/>
                <a:gd name="csY4" fmla="*/ 195038 h 195037"/>
                <a:gd name="csX5" fmla="*/ 254233 w 315847"/>
                <a:gd name="csY5" fmla="*/ 66707 h 195037"/>
                <a:gd name="csX6" fmla="*/ 261116 w 315847"/>
                <a:gd name="csY6" fmla="*/ 59824 h 195037"/>
                <a:gd name="csX7" fmla="*/ 267999 w 315847"/>
                <a:gd name="csY7" fmla="*/ 66707 h 195037"/>
                <a:gd name="csX8" fmla="*/ 267999 w 315847"/>
                <a:gd name="csY8" fmla="*/ 195038 h 195037"/>
                <a:gd name="csX9" fmla="*/ 315847 w 315847"/>
                <a:gd name="csY9" fmla="*/ 195038 h 195037"/>
                <a:gd name="csX10" fmla="*/ 315847 w 315847"/>
                <a:gd name="csY10" fmla="*/ 66117 h 195037"/>
                <a:gd name="csX11" fmla="*/ 249730 w 315847"/>
                <a:gd name="csY11" fmla="*/ 0 h 195037"/>
                <a:gd name="csX12" fmla="*/ 66117 w 315847"/>
                <a:gd name="csY12" fmla="*/ 0 h 195037"/>
                <a:gd name="csX13" fmla="*/ 0 w 315847"/>
                <a:gd name="csY13" fmla="*/ 66117 h 195037"/>
                <a:gd name="csX14" fmla="*/ 0 w 315847"/>
                <a:gd name="csY14" fmla="*/ 195038 h 195037"/>
                <a:gd name="csX15" fmla="*/ 47848 w 315847"/>
                <a:gd name="csY15" fmla="*/ 195038 h 1950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315847" h="195037">
                  <a:moveTo>
                    <a:pt x="47842" y="66707"/>
                  </a:moveTo>
                  <a:cubicBezTo>
                    <a:pt x="47842" y="62912"/>
                    <a:pt x="50930" y="59824"/>
                    <a:pt x="54725" y="59824"/>
                  </a:cubicBezTo>
                  <a:cubicBezTo>
                    <a:pt x="58520" y="59824"/>
                    <a:pt x="61608" y="62912"/>
                    <a:pt x="61608" y="66707"/>
                  </a:cubicBezTo>
                  <a:lnTo>
                    <a:pt x="61608" y="195038"/>
                  </a:lnTo>
                  <a:lnTo>
                    <a:pt x="254233" y="195038"/>
                  </a:lnTo>
                  <a:lnTo>
                    <a:pt x="254233" y="66707"/>
                  </a:lnTo>
                  <a:cubicBezTo>
                    <a:pt x="254233" y="62912"/>
                    <a:pt x="257321" y="59824"/>
                    <a:pt x="261116" y="59824"/>
                  </a:cubicBezTo>
                  <a:cubicBezTo>
                    <a:pt x="264911" y="59824"/>
                    <a:pt x="267999" y="62912"/>
                    <a:pt x="267999" y="66707"/>
                  </a:cubicBezTo>
                  <a:lnTo>
                    <a:pt x="267999" y="195038"/>
                  </a:lnTo>
                  <a:lnTo>
                    <a:pt x="315847" y="195038"/>
                  </a:lnTo>
                  <a:lnTo>
                    <a:pt x="315847" y="66117"/>
                  </a:lnTo>
                  <a:cubicBezTo>
                    <a:pt x="315847" y="29654"/>
                    <a:pt x="286193" y="0"/>
                    <a:pt x="249730" y="0"/>
                  </a:cubicBezTo>
                  <a:lnTo>
                    <a:pt x="66117" y="0"/>
                  </a:lnTo>
                  <a:cubicBezTo>
                    <a:pt x="29654" y="0"/>
                    <a:pt x="0" y="29654"/>
                    <a:pt x="0" y="66117"/>
                  </a:cubicBezTo>
                  <a:lnTo>
                    <a:pt x="0" y="195038"/>
                  </a:lnTo>
                  <a:lnTo>
                    <a:pt x="47848" y="1950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2ABC493-D2AC-9BC5-3CB4-C3E326FD3CD5}"/>
                </a:ext>
              </a:extLst>
            </p:cNvPr>
            <p:cNvSpPr/>
            <p:nvPr/>
          </p:nvSpPr>
          <p:spPr>
            <a:xfrm>
              <a:off x="597418" y="3369336"/>
              <a:ext cx="232619" cy="236520"/>
            </a:xfrm>
            <a:custGeom>
              <a:avLst/>
              <a:gdLst>
                <a:gd name="csX0" fmla="*/ 75233 w 232619"/>
                <a:gd name="csY0" fmla="*/ 189119 h 236520"/>
                <a:gd name="csX1" fmla="*/ 116310 w 232619"/>
                <a:gd name="csY1" fmla="*/ 236521 h 236520"/>
                <a:gd name="csX2" fmla="*/ 157387 w 232619"/>
                <a:gd name="csY2" fmla="*/ 189119 h 236520"/>
                <a:gd name="csX3" fmla="*/ 162596 w 232619"/>
                <a:gd name="csY3" fmla="*/ 186738 h 236520"/>
                <a:gd name="csX4" fmla="*/ 232620 w 232619"/>
                <a:gd name="csY4" fmla="*/ 186738 h 236520"/>
                <a:gd name="csX5" fmla="*/ 232620 w 232619"/>
                <a:gd name="csY5" fmla="*/ 0 h 236520"/>
                <a:gd name="csX6" fmla="*/ 0 w 232619"/>
                <a:gd name="csY6" fmla="*/ 0 h 236520"/>
                <a:gd name="csX7" fmla="*/ 0 w 232619"/>
                <a:gd name="csY7" fmla="*/ 48257 h 236520"/>
                <a:gd name="csX8" fmla="*/ 30919 w 232619"/>
                <a:gd name="csY8" fmla="*/ 48257 h 236520"/>
                <a:gd name="csX9" fmla="*/ 76014 w 232619"/>
                <a:gd name="csY9" fmla="*/ 93353 h 236520"/>
                <a:gd name="csX10" fmla="*/ 62806 w 232619"/>
                <a:gd name="csY10" fmla="*/ 125239 h 236520"/>
                <a:gd name="csX11" fmla="*/ 30919 w 232619"/>
                <a:gd name="csY11" fmla="*/ 138448 h 236520"/>
                <a:gd name="csX12" fmla="*/ 0 w 232619"/>
                <a:gd name="csY12" fmla="*/ 138448 h 236520"/>
                <a:gd name="csX13" fmla="*/ 0 w 232619"/>
                <a:gd name="csY13" fmla="*/ 186705 h 236520"/>
                <a:gd name="csX14" fmla="*/ 70024 w 232619"/>
                <a:gd name="csY14" fmla="*/ 186705 h 236520"/>
                <a:gd name="csX15" fmla="*/ 75233 w 232619"/>
                <a:gd name="csY15" fmla="*/ 189086 h 236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232619" h="236520">
                  <a:moveTo>
                    <a:pt x="75233" y="189119"/>
                  </a:moveTo>
                  <a:lnTo>
                    <a:pt x="116310" y="236521"/>
                  </a:lnTo>
                  <a:lnTo>
                    <a:pt x="157387" y="189119"/>
                  </a:lnTo>
                  <a:cubicBezTo>
                    <a:pt x="158689" y="187593"/>
                    <a:pt x="160586" y="186738"/>
                    <a:pt x="162596" y="186738"/>
                  </a:cubicBezTo>
                  <a:lnTo>
                    <a:pt x="232620" y="186738"/>
                  </a:lnTo>
                  <a:lnTo>
                    <a:pt x="232620" y="0"/>
                  </a:lnTo>
                  <a:lnTo>
                    <a:pt x="0" y="0"/>
                  </a:lnTo>
                  <a:lnTo>
                    <a:pt x="0" y="48257"/>
                  </a:lnTo>
                  <a:lnTo>
                    <a:pt x="30919" y="48257"/>
                  </a:lnTo>
                  <a:cubicBezTo>
                    <a:pt x="55774" y="48257"/>
                    <a:pt x="76014" y="68498"/>
                    <a:pt x="76014" y="93353"/>
                  </a:cubicBezTo>
                  <a:cubicBezTo>
                    <a:pt x="76014" y="105407"/>
                    <a:pt x="71326" y="116718"/>
                    <a:pt x="62806" y="125239"/>
                  </a:cubicBezTo>
                  <a:cubicBezTo>
                    <a:pt x="54286" y="133760"/>
                    <a:pt x="42975" y="138448"/>
                    <a:pt x="30919" y="138448"/>
                  </a:cubicBezTo>
                  <a:lnTo>
                    <a:pt x="0" y="138448"/>
                  </a:lnTo>
                  <a:lnTo>
                    <a:pt x="0" y="186705"/>
                  </a:lnTo>
                  <a:lnTo>
                    <a:pt x="70024" y="186705"/>
                  </a:lnTo>
                  <a:cubicBezTo>
                    <a:pt x="72033" y="186705"/>
                    <a:pt x="73931" y="187561"/>
                    <a:pt x="75233" y="189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ABF216B-1408-EE3A-7680-B625F172F144}"/>
              </a:ext>
            </a:extLst>
          </p:cNvPr>
          <p:cNvSpPr/>
          <p:nvPr/>
        </p:nvSpPr>
        <p:spPr>
          <a:xfrm>
            <a:off x="697666" y="3015104"/>
            <a:ext cx="1643944" cy="1324938"/>
          </a:xfrm>
          <a:prstGeom prst="roundRect">
            <a:avLst>
              <a:gd name="adj" fmla="val 6602"/>
            </a:avLst>
          </a:prstGeom>
          <a:solidFill>
            <a:srgbClr val="FFFFFF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1190EB1-0DC4-C99B-3384-20BAF445D940}"/>
              </a:ext>
            </a:extLst>
          </p:cNvPr>
          <p:cNvSpPr txBox="1"/>
          <p:nvPr/>
        </p:nvSpPr>
        <p:spPr>
          <a:xfrm>
            <a:off x="697666" y="3015854"/>
            <a:ext cx="1639450" cy="1015663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Eclipse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foundation stewards the Eclipse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open-source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community, where contributors collaboratively develop the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S-CORE middleware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platform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C1C9E75-60F0-2C27-52C8-36DF8CC0F4E3}"/>
              </a:ext>
            </a:extLst>
          </p:cNvPr>
          <p:cNvSpPr/>
          <p:nvPr/>
        </p:nvSpPr>
        <p:spPr>
          <a:xfrm>
            <a:off x="3184326" y="2699017"/>
            <a:ext cx="1217066" cy="19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Maintainer</a:t>
            </a:r>
          </a:p>
        </p:txBody>
      </p:sp>
      <p:sp>
        <p:nvSpPr>
          <p:cNvPr id="59" name="Freeform 62">
            <a:extLst>
              <a:ext uri="{FF2B5EF4-FFF2-40B4-BE49-F238E27FC236}">
                <a16:creationId xmlns:a16="http://schemas.microsoft.com/office/drawing/2014/main" id="{4675E188-5357-7CAF-9135-C4EE7487268B}"/>
              </a:ext>
            </a:extLst>
          </p:cNvPr>
          <p:cNvSpPr>
            <a:spLocks noChangeAspect="1"/>
          </p:cNvSpPr>
          <p:nvPr/>
        </p:nvSpPr>
        <p:spPr>
          <a:xfrm>
            <a:off x="3517909" y="2100623"/>
            <a:ext cx="549901" cy="549913"/>
          </a:xfrm>
          <a:custGeom>
            <a:avLst/>
            <a:gdLst>
              <a:gd name="csX0" fmla="*/ 588731 w 901158"/>
              <a:gd name="csY0" fmla="*/ 92219 h 901177"/>
              <a:gd name="csX1" fmla="*/ 656373 w 901158"/>
              <a:gd name="csY1" fmla="*/ 120273 h 901177"/>
              <a:gd name="csX2" fmla="*/ 738080 w 901158"/>
              <a:gd name="csY2" fmla="*/ 71532 h 901177"/>
              <a:gd name="csX3" fmla="*/ 829647 w 901158"/>
              <a:gd name="csY3" fmla="*/ 163098 h 901177"/>
              <a:gd name="csX4" fmla="*/ 780905 w 901158"/>
              <a:gd name="csY4" fmla="*/ 244805 h 901177"/>
              <a:gd name="csX5" fmla="*/ 808959 w 901158"/>
              <a:gd name="csY5" fmla="*/ 312448 h 901177"/>
              <a:gd name="csX6" fmla="*/ 901158 w 901158"/>
              <a:gd name="csY6" fmla="*/ 335776 h 901177"/>
              <a:gd name="csX7" fmla="*/ 901158 w 901158"/>
              <a:gd name="csY7" fmla="*/ 465297 h 901177"/>
              <a:gd name="csX8" fmla="*/ 808959 w 901158"/>
              <a:gd name="csY8" fmla="*/ 488626 h 901177"/>
              <a:gd name="csX9" fmla="*/ 780905 w 901158"/>
              <a:gd name="csY9" fmla="*/ 556269 h 901177"/>
              <a:gd name="csX10" fmla="*/ 829647 w 901158"/>
              <a:gd name="csY10" fmla="*/ 637975 h 901177"/>
              <a:gd name="csX11" fmla="*/ 738080 w 901158"/>
              <a:gd name="csY11" fmla="*/ 729542 h 901177"/>
              <a:gd name="csX12" fmla="*/ 656373 w 901158"/>
              <a:gd name="csY12" fmla="*/ 680800 h 901177"/>
              <a:gd name="csX13" fmla="*/ 588731 w 901158"/>
              <a:gd name="csY13" fmla="*/ 708854 h 901177"/>
              <a:gd name="csX14" fmla="*/ 565402 w 901158"/>
              <a:gd name="csY14" fmla="*/ 801053 h 901177"/>
              <a:gd name="csX15" fmla="*/ 481575 w 901158"/>
              <a:gd name="csY15" fmla="*/ 801053 h 901177"/>
              <a:gd name="csX16" fmla="*/ 348929 w 901158"/>
              <a:gd name="csY16" fmla="*/ 661493 h 901177"/>
              <a:gd name="csX17" fmla="*/ 374342 w 901158"/>
              <a:gd name="csY17" fmla="*/ 617998 h 901177"/>
              <a:gd name="csX18" fmla="*/ 500663 w 901158"/>
              <a:gd name="csY18" fmla="*/ 652005 h 901177"/>
              <a:gd name="csX19" fmla="*/ 752104 w 901158"/>
              <a:gd name="csY19" fmla="*/ 400564 h 901177"/>
              <a:gd name="csX20" fmla="*/ 500663 w 901158"/>
              <a:gd name="csY20" fmla="*/ 149123 h 901177"/>
              <a:gd name="csX21" fmla="*/ 254089 w 901158"/>
              <a:gd name="csY21" fmla="*/ 351158 h 901177"/>
              <a:gd name="csX22" fmla="*/ 219635 w 901158"/>
              <a:gd name="csY22" fmla="*/ 351158 h 901177"/>
              <a:gd name="csX23" fmla="*/ 182429 w 901158"/>
              <a:gd name="csY23" fmla="*/ 368348 h 901177"/>
              <a:gd name="csX24" fmla="*/ 174727 w 901158"/>
              <a:gd name="csY24" fmla="*/ 380627 h 901177"/>
              <a:gd name="csX25" fmla="*/ 158095 w 901158"/>
              <a:gd name="csY25" fmla="*/ 390561 h 901177"/>
              <a:gd name="csX26" fmla="*/ 100201 w 901158"/>
              <a:gd name="csY26" fmla="*/ 452437 h 901177"/>
              <a:gd name="csX27" fmla="*/ 100164 w 901158"/>
              <a:gd name="csY27" fmla="*/ 335793 h 901177"/>
              <a:gd name="csX28" fmla="*/ 192363 w 901158"/>
              <a:gd name="csY28" fmla="*/ 312465 h 901177"/>
              <a:gd name="csX29" fmla="*/ 220417 w 901158"/>
              <a:gd name="csY29" fmla="*/ 244822 h 901177"/>
              <a:gd name="csX30" fmla="*/ 171676 w 901158"/>
              <a:gd name="csY30" fmla="*/ 163116 h 901177"/>
              <a:gd name="csX31" fmla="*/ 263242 w 901158"/>
              <a:gd name="csY31" fmla="*/ 71549 h 901177"/>
              <a:gd name="csX32" fmla="*/ 344949 w 901158"/>
              <a:gd name="csY32" fmla="*/ 120253 h 901177"/>
              <a:gd name="csX33" fmla="*/ 412592 w 901158"/>
              <a:gd name="csY33" fmla="*/ 92199 h 901177"/>
              <a:gd name="csX34" fmla="*/ 435920 w 901158"/>
              <a:gd name="csY34" fmla="*/ 0 h 901177"/>
              <a:gd name="csX35" fmla="*/ 565441 w 901158"/>
              <a:gd name="csY35" fmla="*/ 0 h 901177"/>
              <a:gd name="csX36" fmla="*/ 0 w 901158"/>
              <a:gd name="csY36" fmla="*/ 901177 h 901177"/>
              <a:gd name="csX37" fmla="*/ 473050 w 901158"/>
              <a:gd name="csY37" fmla="*/ 901177 h 901177"/>
              <a:gd name="csX38" fmla="*/ 327012 w 901158"/>
              <a:gd name="csY38" fmla="*/ 682588 h 901177"/>
              <a:gd name="csX39" fmla="*/ 146075 w 901158"/>
              <a:gd name="csY39" fmla="*/ 682588 h 901177"/>
              <a:gd name="csX40" fmla="*/ 0 w 901158"/>
              <a:gd name="csY40" fmla="*/ 901177 h 901177"/>
              <a:gd name="csX41" fmla="*/ 353054 w 901158"/>
              <a:gd name="csY41" fmla="*/ 590053 h 901177"/>
              <a:gd name="csX42" fmla="*/ 120025 w 901158"/>
              <a:gd name="csY42" fmla="*/ 590053 h 901177"/>
              <a:gd name="csX43" fmla="*/ 236553 w 901158"/>
              <a:gd name="csY43" fmla="*/ 685560 h 901177"/>
              <a:gd name="csX44" fmla="*/ 353044 w 901158"/>
              <a:gd name="csY44" fmla="*/ 590053 h 901177"/>
              <a:gd name="csX45" fmla="*/ 300555 w 901158"/>
              <a:gd name="csY45" fmla="*/ 414698 h 901177"/>
              <a:gd name="csX46" fmla="*/ 291141 w 901158"/>
              <a:gd name="csY46" fmla="*/ 472369 h 901177"/>
              <a:gd name="csX47" fmla="*/ 284444 w 901158"/>
              <a:gd name="csY47" fmla="*/ 490302 h 901177"/>
              <a:gd name="csX48" fmla="*/ 357445 w 901158"/>
              <a:gd name="csY48" fmla="*/ 490302 h 901177"/>
              <a:gd name="csX49" fmla="*/ 300555 w 901158"/>
              <a:gd name="csY49" fmla="*/ 414698 h 901177"/>
              <a:gd name="csX50" fmla="*/ 115636 w 901158"/>
              <a:gd name="csY50" fmla="*/ 490339 h 901177"/>
              <a:gd name="csX51" fmla="*/ 188637 w 901158"/>
              <a:gd name="csY51" fmla="*/ 490339 h 901177"/>
              <a:gd name="csX52" fmla="*/ 181940 w 901158"/>
              <a:gd name="csY52" fmla="*/ 472406 h 901177"/>
              <a:gd name="csX53" fmla="*/ 172526 w 901158"/>
              <a:gd name="csY53" fmla="*/ 414735 h 901177"/>
              <a:gd name="csX54" fmla="*/ 115636 w 901158"/>
              <a:gd name="csY54" fmla="*/ 490339 h 901177"/>
              <a:gd name="csX55" fmla="*/ 219630 w 901158"/>
              <a:gd name="csY55" fmla="*/ 379278 h 901177"/>
              <a:gd name="csX56" fmla="*/ 199167 w 901158"/>
              <a:gd name="csY56" fmla="*/ 403276 h 901177"/>
              <a:gd name="csX57" fmla="*/ 209734 w 901158"/>
              <a:gd name="csY57" fmla="*/ 467830 h 901177"/>
              <a:gd name="csX58" fmla="*/ 230197 w 901158"/>
              <a:gd name="csY58" fmla="*/ 485168 h 901177"/>
              <a:gd name="csX59" fmla="*/ 242922 w 901158"/>
              <a:gd name="csY59" fmla="*/ 485168 h 901177"/>
              <a:gd name="csX60" fmla="*/ 263385 w 901158"/>
              <a:gd name="csY60" fmla="*/ 467830 h 901177"/>
              <a:gd name="csX61" fmla="*/ 273952 w 901158"/>
              <a:gd name="csY61" fmla="*/ 403276 h 901177"/>
              <a:gd name="csX62" fmla="*/ 253489 w 901158"/>
              <a:gd name="csY62" fmla="*/ 379278 h 901177"/>
              <a:gd name="csX63" fmla="*/ 116008 w 901158"/>
              <a:gd name="csY63" fmla="*/ 518467 h 901177"/>
              <a:gd name="csX64" fmla="*/ 116008 w 901158"/>
              <a:gd name="csY64" fmla="*/ 561887 h 901177"/>
              <a:gd name="csX65" fmla="*/ 357038 w 901158"/>
              <a:gd name="csY65" fmla="*/ 561887 h 901177"/>
              <a:gd name="csX66" fmla="*/ 357038 w 901158"/>
              <a:gd name="csY66" fmla="*/ 518467 h 901177"/>
              <a:gd name="csX67" fmla="*/ 446221 w 901158"/>
              <a:gd name="csY67" fmla="*/ 556567 h 901177"/>
              <a:gd name="csX68" fmla="*/ 461959 w 901158"/>
              <a:gd name="csY68" fmla="*/ 478618 h 901177"/>
              <a:gd name="csX69" fmla="*/ 480749 w 901158"/>
              <a:gd name="csY69" fmla="*/ 459828 h 901177"/>
              <a:gd name="csX70" fmla="*/ 441384 w 901158"/>
              <a:gd name="csY70" fmla="*/ 420463 h 901177"/>
              <a:gd name="csX71" fmla="*/ 422594 w 901158"/>
              <a:gd name="csY71" fmla="*/ 439253 h 901177"/>
              <a:gd name="csX72" fmla="*/ 366002 w 901158"/>
              <a:gd name="csY72" fmla="*/ 440220 h 901177"/>
              <a:gd name="csX73" fmla="*/ 384717 w 901158"/>
              <a:gd name="csY73" fmla="*/ 483194 h 901177"/>
              <a:gd name="csX74" fmla="*/ 388921 w 901158"/>
              <a:gd name="csY74" fmla="*/ 499193 h 901177"/>
              <a:gd name="csX75" fmla="*/ 408826 w 901158"/>
              <a:gd name="csY75" fmla="*/ 519099 h 901177"/>
              <a:gd name="csX76" fmla="*/ 404213 w 901158"/>
              <a:gd name="csY76" fmla="*/ 523713 h 901177"/>
              <a:gd name="csX77" fmla="*/ 390595 w 901158"/>
              <a:gd name="csY77" fmla="*/ 577439 h 901177"/>
              <a:gd name="csX78" fmla="*/ 446219 w 901158"/>
              <a:gd name="csY78" fmla="*/ 556566 h 901177"/>
              <a:gd name="csX79" fmla="*/ 520560 w 901158"/>
              <a:gd name="csY79" fmla="*/ 341254 h 901177"/>
              <a:gd name="csX80" fmla="*/ 559925 w 901158"/>
              <a:gd name="csY80" fmla="*/ 380619 h 901177"/>
              <a:gd name="csX81" fmla="*/ 578715 w 901158"/>
              <a:gd name="csY81" fmla="*/ 361829 h 901177"/>
              <a:gd name="csX82" fmla="*/ 656664 w 901158"/>
              <a:gd name="csY82" fmla="*/ 346091 h 901177"/>
              <a:gd name="csX83" fmla="*/ 668235 w 901158"/>
              <a:gd name="csY83" fmla="*/ 259585 h 901177"/>
              <a:gd name="csX84" fmla="*/ 619196 w 901158"/>
              <a:gd name="csY84" fmla="*/ 308623 h 901177"/>
              <a:gd name="csX85" fmla="*/ 592519 w 901158"/>
              <a:gd name="csY85" fmla="*/ 281946 h 901177"/>
              <a:gd name="csX86" fmla="*/ 641557 w 901158"/>
              <a:gd name="csY86" fmla="*/ 232907 h 901177"/>
              <a:gd name="csX87" fmla="*/ 555051 w 901158"/>
              <a:gd name="csY87" fmla="*/ 244478 h 901177"/>
              <a:gd name="csX88" fmla="*/ 539313 w 901158"/>
              <a:gd name="csY88" fmla="*/ 322427 h 901177"/>
              <a:gd name="csX89" fmla="*/ 447114 w 901158"/>
              <a:gd name="csY89" fmla="*/ 245414 h 901177"/>
              <a:gd name="csX90" fmla="*/ 360608 w 901158"/>
              <a:gd name="csY90" fmla="*/ 233843 h 901177"/>
              <a:gd name="csX91" fmla="*/ 409646 w 901158"/>
              <a:gd name="csY91" fmla="*/ 282881 h 901177"/>
              <a:gd name="csX92" fmla="*/ 382969 w 901158"/>
              <a:gd name="csY92" fmla="*/ 309559 h 901177"/>
              <a:gd name="csX93" fmla="*/ 333930 w 901158"/>
              <a:gd name="csY93" fmla="*/ 260520 h 901177"/>
              <a:gd name="csX94" fmla="*/ 345501 w 901158"/>
              <a:gd name="csY94" fmla="*/ 347026 h 901177"/>
              <a:gd name="csX95" fmla="*/ 423450 w 901158"/>
              <a:gd name="csY95" fmla="*/ 362764 h 901177"/>
              <a:gd name="csX96" fmla="*/ 538417 w 901158"/>
              <a:gd name="csY96" fmla="*/ 477731 h 901177"/>
              <a:gd name="csX97" fmla="*/ 554155 w 901158"/>
              <a:gd name="csY97" fmla="*/ 555680 h 901177"/>
              <a:gd name="csX98" fmla="*/ 655768 w 901158"/>
              <a:gd name="csY98" fmla="*/ 555680 h 901177"/>
              <a:gd name="csX99" fmla="*/ 655768 w 901158"/>
              <a:gd name="csY99" fmla="*/ 454067 h 901177"/>
              <a:gd name="csX100" fmla="*/ 577819 w 901158"/>
              <a:gd name="csY100" fmla="*/ 438329 h 901177"/>
              <a:gd name="csX101" fmla="*/ 462814 w 901158"/>
              <a:gd name="csY101" fmla="*/ 323362 h 901177"/>
              <a:gd name="csX102" fmla="*/ 447113 w 901158"/>
              <a:gd name="csY102" fmla="*/ 245414 h 901177"/>
              <a:gd name="csX103" fmla="*/ 628422 w 901158"/>
              <a:gd name="csY103" fmla="*/ 481453 h 901177"/>
              <a:gd name="csX104" fmla="*/ 581541 w 901158"/>
              <a:gd name="csY104" fmla="*/ 481453 h 901177"/>
              <a:gd name="csX105" fmla="*/ 581541 w 901158"/>
              <a:gd name="csY105" fmla="*/ 528334 h 901177"/>
              <a:gd name="csX106" fmla="*/ 628422 w 901158"/>
              <a:gd name="csY106" fmla="*/ 528334 h 901177"/>
              <a:gd name="csX107" fmla="*/ 628422 w 901158"/>
              <a:gd name="csY107" fmla="*/ 481453 h 9011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</a:cxnLst>
            <a:rect l="l" t="t" r="r" b="b"/>
            <a:pathLst>
              <a:path w="901158" h="901177">
                <a:moveTo>
                  <a:pt x="588731" y="92219"/>
                </a:moveTo>
                <a:cubicBezTo>
                  <a:pt x="612506" y="98991"/>
                  <a:pt x="635165" y="108478"/>
                  <a:pt x="656373" y="120273"/>
                </a:cubicBezTo>
                <a:lnTo>
                  <a:pt x="738080" y="71532"/>
                </a:lnTo>
                <a:lnTo>
                  <a:pt x="829647" y="163098"/>
                </a:lnTo>
                <a:lnTo>
                  <a:pt x="780905" y="244805"/>
                </a:lnTo>
                <a:cubicBezTo>
                  <a:pt x="792700" y="265976"/>
                  <a:pt x="802151" y="288635"/>
                  <a:pt x="808959" y="312448"/>
                </a:cubicBezTo>
                <a:lnTo>
                  <a:pt x="901158" y="335776"/>
                </a:lnTo>
                <a:lnTo>
                  <a:pt x="901158" y="465297"/>
                </a:lnTo>
                <a:lnTo>
                  <a:pt x="808959" y="488626"/>
                </a:lnTo>
                <a:cubicBezTo>
                  <a:pt x="802188" y="512401"/>
                  <a:pt x="792700" y="535097"/>
                  <a:pt x="780905" y="556269"/>
                </a:cubicBezTo>
                <a:lnTo>
                  <a:pt x="829647" y="637975"/>
                </a:lnTo>
                <a:lnTo>
                  <a:pt x="738080" y="729542"/>
                </a:lnTo>
                <a:lnTo>
                  <a:pt x="656373" y="680800"/>
                </a:lnTo>
                <a:cubicBezTo>
                  <a:pt x="635202" y="692595"/>
                  <a:pt x="612543" y="702046"/>
                  <a:pt x="588731" y="708854"/>
                </a:cubicBezTo>
                <a:lnTo>
                  <a:pt x="565402" y="801053"/>
                </a:lnTo>
                <a:lnTo>
                  <a:pt x="481575" y="801053"/>
                </a:lnTo>
                <a:cubicBezTo>
                  <a:pt x="456794" y="740480"/>
                  <a:pt x="409988" y="690135"/>
                  <a:pt x="348929" y="661493"/>
                </a:cubicBezTo>
                <a:cubicBezTo>
                  <a:pt x="359719" y="648732"/>
                  <a:pt x="368352" y="634072"/>
                  <a:pt x="374342" y="617998"/>
                </a:cubicBezTo>
                <a:cubicBezTo>
                  <a:pt x="411474" y="639615"/>
                  <a:pt x="454598" y="652005"/>
                  <a:pt x="500663" y="652005"/>
                </a:cubicBezTo>
                <a:cubicBezTo>
                  <a:pt x="639518" y="652005"/>
                  <a:pt x="752104" y="539420"/>
                  <a:pt x="752104" y="400564"/>
                </a:cubicBezTo>
                <a:cubicBezTo>
                  <a:pt x="752104" y="261709"/>
                  <a:pt x="639518" y="149123"/>
                  <a:pt x="500663" y="149123"/>
                </a:cubicBezTo>
                <a:cubicBezTo>
                  <a:pt x="378695" y="149123"/>
                  <a:pt x="277044" y="235928"/>
                  <a:pt x="254089" y="351158"/>
                </a:cubicBezTo>
                <a:lnTo>
                  <a:pt x="219635" y="351158"/>
                </a:lnTo>
                <a:cubicBezTo>
                  <a:pt x="205088" y="351158"/>
                  <a:pt x="191841" y="357260"/>
                  <a:pt x="182429" y="368348"/>
                </a:cubicBezTo>
                <a:cubicBezTo>
                  <a:pt x="179192" y="372143"/>
                  <a:pt x="176624" y="376273"/>
                  <a:pt x="174727" y="380627"/>
                </a:cubicBezTo>
                <a:lnTo>
                  <a:pt x="158095" y="390561"/>
                </a:lnTo>
                <a:cubicBezTo>
                  <a:pt x="133241" y="405444"/>
                  <a:pt x="113187" y="426987"/>
                  <a:pt x="100201" y="452437"/>
                </a:cubicBezTo>
                <a:lnTo>
                  <a:pt x="100164" y="335793"/>
                </a:lnTo>
                <a:lnTo>
                  <a:pt x="192363" y="312465"/>
                </a:lnTo>
                <a:cubicBezTo>
                  <a:pt x="199135" y="288689"/>
                  <a:pt x="208622" y="266030"/>
                  <a:pt x="220417" y="244822"/>
                </a:cubicBezTo>
                <a:lnTo>
                  <a:pt x="171676" y="163116"/>
                </a:lnTo>
                <a:lnTo>
                  <a:pt x="263242" y="71549"/>
                </a:lnTo>
                <a:lnTo>
                  <a:pt x="344949" y="120253"/>
                </a:lnTo>
                <a:cubicBezTo>
                  <a:pt x="366120" y="108458"/>
                  <a:pt x="388779" y="98970"/>
                  <a:pt x="412592" y="92199"/>
                </a:cubicBezTo>
                <a:lnTo>
                  <a:pt x="435920" y="0"/>
                </a:lnTo>
                <a:lnTo>
                  <a:pt x="565441" y="0"/>
                </a:lnTo>
                <a:close/>
                <a:moveTo>
                  <a:pt x="0" y="901177"/>
                </a:moveTo>
                <a:lnTo>
                  <a:pt x="473050" y="901177"/>
                </a:lnTo>
                <a:cubicBezTo>
                  <a:pt x="473050" y="802613"/>
                  <a:pt x="412737" y="718116"/>
                  <a:pt x="327012" y="682588"/>
                </a:cubicBezTo>
                <a:cubicBezTo>
                  <a:pt x="273807" y="724149"/>
                  <a:pt x="199282" y="724149"/>
                  <a:pt x="146075" y="682588"/>
                </a:cubicBezTo>
                <a:cubicBezTo>
                  <a:pt x="60313" y="718121"/>
                  <a:pt x="0" y="802584"/>
                  <a:pt x="0" y="901177"/>
                </a:cubicBezTo>
                <a:close/>
                <a:moveTo>
                  <a:pt x="353054" y="590053"/>
                </a:moveTo>
                <a:lnTo>
                  <a:pt x="120025" y="590053"/>
                </a:lnTo>
                <a:cubicBezTo>
                  <a:pt x="130852" y="644524"/>
                  <a:pt x="178886" y="685560"/>
                  <a:pt x="236553" y="685560"/>
                </a:cubicBezTo>
                <a:cubicBezTo>
                  <a:pt x="294187" y="685597"/>
                  <a:pt x="342224" y="644521"/>
                  <a:pt x="353044" y="590053"/>
                </a:cubicBezTo>
                <a:close/>
                <a:moveTo>
                  <a:pt x="300555" y="414698"/>
                </a:moveTo>
                <a:lnTo>
                  <a:pt x="291141" y="472369"/>
                </a:lnTo>
                <a:cubicBezTo>
                  <a:pt x="290062" y="478917"/>
                  <a:pt x="287755" y="484982"/>
                  <a:pt x="284444" y="490302"/>
                </a:cubicBezTo>
                <a:lnTo>
                  <a:pt x="357445" y="490302"/>
                </a:lnTo>
                <a:cubicBezTo>
                  <a:pt x="349036" y="458304"/>
                  <a:pt x="328274" y="431292"/>
                  <a:pt x="300555" y="414698"/>
                </a:cubicBezTo>
                <a:close/>
                <a:moveTo>
                  <a:pt x="115636" y="490339"/>
                </a:moveTo>
                <a:lnTo>
                  <a:pt x="188637" y="490339"/>
                </a:lnTo>
                <a:cubicBezTo>
                  <a:pt x="185325" y="485019"/>
                  <a:pt x="182981" y="478954"/>
                  <a:pt x="181940" y="472406"/>
                </a:cubicBezTo>
                <a:lnTo>
                  <a:pt x="172526" y="414735"/>
                </a:lnTo>
                <a:cubicBezTo>
                  <a:pt x="144770" y="431292"/>
                  <a:pt x="124008" y="458304"/>
                  <a:pt x="115636" y="490339"/>
                </a:cubicBezTo>
                <a:close/>
                <a:moveTo>
                  <a:pt x="219630" y="379278"/>
                </a:moveTo>
                <a:cubicBezTo>
                  <a:pt x="206793" y="379278"/>
                  <a:pt x="197120" y="390626"/>
                  <a:pt x="199167" y="403276"/>
                </a:cubicBezTo>
                <a:lnTo>
                  <a:pt x="209734" y="467830"/>
                </a:lnTo>
                <a:cubicBezTo>
                  <a:pt x="211371" y="477913"/>
                  <a:pt x="219928" y="485168"/>
                  <a:pt x="230197" y="485168"/>
                </a:cubicBezTo>
                <a:lnTo>
                  <a:pt x="242922" y="485168"/>
                </a:lnTo>
                <a:cubicBezTo>
                  <a:pt x="253154" y="485168"/>
                  <a:pt x="261712" y="477913"/>
                  <a:pt x="263385" y="467830"/>
                </a:cubicBezTo>
                <a:lnTo>
                  <a:pt x="273952" y="403276"/>
                </a:lnTo>
                <a:cubicBezTo>
                  <a:pt x="276036" y="390626"/>
                  <a:pt x="266325" y="379278"/>
                  <a:pt x="253489" y="379278"/>
                </a:cubicBezTo>
                <a:close/>
                <a:moveTo>
                  <a:pt x="116008" y="518467"/>
                </a:moveTo>
                <a:cubicBezTo>
                  <a:pt x="87284" y="518467"/>
                  <a:pt x="87284" y="561887"/>
                  <a:pt x="116008" y="561887"/>
                </a:cubicBezTo>
                <a:lnTo>
                  <a:pt x="357038" y="561887"/>
                </a:lnTo>
                <a:cubicBezTo>
                  <a:pt x="385762" y="561887"/>
                  <a:pt x="385762" y="518467"/>
                  <a:pt x="357038" y="518467"/>
                </a:cubicBezTo>
                <a:close/>
                <a:moveTo>
                  <a:pt x="446221" y="556567"/>
                </a:moveTo>
                <a:cubicBezTo>
                  <a:pt x="467317" y="535471"/>
                  <a:pt x="472526" y="504589"/>
                  <a:pt x="461959" y="478618"/>
                </a:cubicBezTo>
                <a:lnTo>
                  <a:pt x="480749" y="459828"/>
                </a:lnTo>
                <a:lnTo>
                  <a:pt x="441384" y="420463"/>
                </a:lnTo>
                <a:lnTo>
                  <a:pt x="422594" y="439253"/>
                </a:lnTo>
                <a:cubicBezTo>
                  <a:pt x="404474" y="431849"/>
                  <a:pt x="383898" y="432184"/>
                  <a:pt x="366002" y="440220"/>
                </a:cubicBezTo>
                <a:cubicBezTo>
                  <a:pt x="374336" y="453392"/>
                  <a:pt x="380699" y="467865"/>
                  <a:pt x="384717" y="483194"/>
                </a:cubicBezTo>
                <a:lnTo>
                  <a:pt x="388921" y="499193"/>
                </a:lnTo>
                <a:lnTo>
                  <a:pt x="408826" y="519099"/>
                </a:lnTo>
                <a:lnTo>
                  <a:pt x="404213" y="523713"/>
                </a:lnTo>
                <a:cubicBezTo>
                  <a:pt x="410910" y="543395"/>
                  <a:pt x="404920" y="564454"/>
                  <a:pt x="390595" y="577439"/>
                </a:cubicBezTo>
                <a:cubicBezTo>
                  <a:pt x="410500" y="578779"/>
                  <a:pt x="430927" y="571821"/>
                  <a:pt x="446219" y="556566"/>
                </a:cubicBezTo>
                <a:close/>
                <a:moveTo>
                  <a:pt x="520560" y="341254"/>
                </a:moveTo>
                <a:lnTo>
                  <a:pt x="559925" y="380619"/>
                </a:lnTo>
                <a:lnTo>
                  <a:pt x="578715" y="361829"/>
                </a:lnTo>
                <a:cubicBezTo>
                  <a:pt x="604686" y="372433"/>
                  <a:pt x="635605" y="367187"/>
                  <a:pt x="656664" y="346091"/>
                </a:cubicBezTo>
                <a:cubicBezTo>
                  <a:pt x="680104" y="322651"/>
                  <a:pt x="683974" y="287043"/>
                  <a:pt x="668235" y="259585"/>
                </a:cubicBezTo>
                <a:lnTo>
                  <a:pt x="619196" y="308623"/>
                </a:lnTo>
                <a:lnTo>
                  <a:pt x="592519" y="281946"/>
                </a:lnTo>
                <a:lnTo>
                  <a:pt x="641557" y="232907"/>
                </a:lnTo>
                <a:cubicBezTo>
                  <a:pt x="614099" y="217169"/>
                  <a:pt x="578491" y="221038"/>
                  <a:pt x="555051" y="244478"/>
                </a:cubicBezTo>
                <a:cubicBezTo>
                  <a:pt x="533955" y="265574"/>
                  <a:pt x="528746" y="296456"/>
                  <a:pt x="539313" y="322427"/>
                </a:cubicBezTo>
                <a:close/>
                <a:moveTo>
                  <a:pt x="447114" y="245414"/>
                </a:moveTo>
                <a:cubicBezTo>
                  <a:pt x="423674" y="221973"/>
                  <a:pt x="388067" y="218103"/>
                  <a:pt x="360608" y="233843"/>
                </a:cubicBezTo>
                <a:lnTo>
                  <a:pt x="409646" y="282881"/>
                </a:lnTo>
                <a:lnTo>
                  <a:pt x="382969" y="309559"/>
                </a:lnTo>
                <a:lnTo>
                  <a:pt x="333930" y="260520"/>
                </a:lnTo>
                <a:cubicBezTo>
                  <a:pt x="318192" y="287979"/>
                  <a:pt x="322061" y="323586"/>
                  <a:pt x="345501" y="347026"/>
                </a:cubicBezTo>
                <a:cubicBezTo>
                  <a:pt x="366597" y="368122"/>
                  <a:pt x="397479" y="373331"/>
                  <a:pt x="423450" y="362764"/>
                </a:cubicBezTo>
                <a:lnTo>
                  <a:pt x="538417" y="477731"/>
                </a:lnTo>
                <a:cubicBezTo>
                  <a:pt x="527850" y="503702"/>
                  <a:pt x="533059" y="534621"/>
                  <a:pt x="554155" y="555680"/>
                </a:cubicBezTo>
                <a:cubicBezTo>
                  <a:pt x="582209" y="583734"/>
                  <a:pt x="627714" y="583734"/>
                  <a:pt x="655768" y="555680"/>
                </a:cubicBezTo>
                <a:cubicBezTo>
                  <a:pt x="683822" y="527626"/>
                  <a:pt x="683822" y="482121"/>
                  <a:pt x="655768" y="454067"/>
                </a:cubicBezTo>
                <a:cubicBezTo>
                  <a:pt x="634672" y="432971"/>
                  <a:pt x="603790" y="427762"/>
                  <a:pt x="577819" y="438329"/>
                </a:cubicBezTo>
                <a:lnTo>
                  <a:pt x="462814" y="323362"/>
                </a:lnTo>
                <a:cubicBezTo>
                  <a:pt x="473418" y="297391"/>
                  <a:pt x="468172" y="266472"/>
                  <a:pt x="447113" y="245414"/>
                </a:cubicBezTo>
                <a:close/>
                <a:moveTo>
                  <a:pt x="628422" y="481453"/>
                </a:moveTo>
                <a:cubicBezTo>
                  <a:pt x="615474" y="468504"/>
                  <a:pt x="594490" y="468504"/>
                  <a:pt x="581541" y="481453"/>
                </a:cubicBezTo>
                <a:cubicBezTo>
                  <a:pt x="568593" y="494401"/>
                  <a:pt x="568593" y="515385"/>
                  <a:pt x="581541" y="528334"/>
                </a:cubicBezTo>
                <a:cubicBezTo>
                  <a:pt x="594490" y="541282"/>
                  <a:pt x="615474" y="541282"/>
                  <a:pt x="628422" y="528334"/>
                </a:cubicBezTo>
                <a:cubicBezTo>
                  <a:pt x="641334" y="515385"/>
                  <a:pt x="641334" y="494401"/>
                  <a:pt x="628422" y="481453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626E380-A5E7-820F-B159-36C2913DC5B2}"/>
              </a:ext>
            </a:extLst>
          </p:cNvPr>
          <p:cNvSpPr/>
          <p:nvPr/>
        </p:nvSpPr>
        <p:spPr>
          <a:xfrm>
            <a:off x="2970259" y="3015173"/>
            <a:ext cx="1645200" cy="1324800"/>
          </a:xfrm>
          <a:prstGeom prst="roundRect">
            <a:avLst>
              <a:gd name="adj" fmla="val 6111"/>
            </a:avLst>
          </a:prstGeom>
          <a:solidFill>
            <a:srgbClr val="FFFFFF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5F6C676-2CF2-B385-8E9F-BCDDF1EFFDBC}"/>
              </a:ext>
            </a:extLst>
          </p:cNvPr>
          <p:cNvSpPr txBox="1"/>
          <p:nvPr/>
        </p:nvSpPr>
        <p:spPr>
          <a:xfrm rot="5400000" flipV="1">
            <a:off x="2083194" y="3075689"/>
            <a:ext cx="101398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r"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 middleware </a:t>
            </a:r>
          </a:p>
        </p:txBody>
      </p:sp>
      <p:sp>
        <p:nvSpPr>
          <p:cNvPr id="63" name="Rounded Rectangle 82">
            <a:extLst>
              <a:ext uri="{FF2B5EF4-FFF2-40B4-BE49-F238E27FC236}">
                <a16:creationId xmlns:a16="http://schemas.microsoft.com/office/drawing/2014/main" id="{885ACC0F-A6BD-4603-F09F-7FD0D19EDAAD}"/>
              </a:ext>
            </a:extLst>
          </p:cNvPr>
          <p:cNvSpPr/>
          <p:nvPr/>
        </p:nvSpPr>
        <p:spPr>
          <a:xfrm>
            <a:off x="5185277" y="1746160"/>
            <a:ext cx="1770437" cy="262800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38FFFA"/>
              </a:gs>
              <a:gs pos="100000">
                <a:srgbClr val="D7FF3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FB50780-09FA-48E2-5692-96AC918D92B3}"/>
              </a:ext>
            </a:extLst>
          </p:cNvPr>
          <p:cNvSpPr/>
          <p:nvPr/>
        </p:nvSpPr>
        <p:spPr>
          <a:xfrm>
            <a:off x="5247895" y="3015854"/>
            <a:ext cx="1645200" cy="1323439"/>
          </a:xfrm>
          <a:prstGeom prst="roundRect">
            <a:avLst>
              <a:gd name="adj" fmla="val 5697"/>
            </a:avLst>
          </a:prstGeom>
          <a:solidFill>
            <a:srgbClr val="FFFFFF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FF4B1CD-5E86-654C-6B47-48082897B5D6}"/>
              </a:ext>
            </a:extLst>
          </p:cNvPr>
          <p:cNvSpPr/>
          <p:nvPr/>
        </p:nvSpPr>
        <p:spPr>
          <a:xfrm>
            <a:off x="7463759" y="1746160"/>
            <a:ext cx="1971547" cy="2628003"/>
          </a:xfrm>
          <a:prstGeom prst="roundRect">
            <a:avLst>
              <a:gd name="adj" fmla="val 0"/>
            </a:avLst>
          </a:prstGeom>
          <a:solidFill>
            <a:srgbClr val="D7FF3C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ED8FBBA-F6F9-5D61-9FE3-FEE8A1BAC613}"/>
              </a:ext>
            </a:extLst>
          </p:cNvPr>
          <p:cNvSpPr txBox="1"/>
          <p:nvPr/>
        </p:nvSpPr>
        <p:spPr>
          <a:xfrm>
            <a:off x="7389094" y="2159579"/>
            <a:ext cx="1940400" cy="216000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Automotive</a:t>
            </a:r>
          </a:p>
        </p:txBody>
      </p:sp>
      <p:pic>
        <p:nvPicPr>
          <p:cNvPr id="67" name="Graphic 66" descr="Robot Hand outline">
            <a:extLst>
              <a:ext uri="{FF2B5EF4-FFF2-40B4-BE49-F238E27FC236}">
                <a16:creationId xmlns:a16="http://schemas.microsoft.com/office/drawing/2014/main" id="{DFAE435C-68F8-6262-B004-7125FB7BB4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8461" b="12505"/>
          <a:stretch>
            <a:fillRect/>
          </a:stretch>
        </p:blipFill>
        <p:spPr>
          <a:xfrm>
            <a:off x="8254308" y="2005669"/>
            <a:ext cx="343777" cy="271699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02E02399-40BA-0A58-3F96-9BC9E404601E}"/>
              </a:ext>
            </a:extLst>
          </p:cNvPr>
          <p:cNvSpPr txBox="1"/>
          <p:nvPr/>
        </p:nvSpPr>
        <p:spPr>
          <a:xfrm>
            <a:off x="5248210" y="3015854"/>
            <a:ext cx="1644571" cy="132343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Enriches stack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specific components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Customizes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 HW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Safety guarantee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certification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full stack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Adds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liability &amp; warranty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Delivers customized solution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towards OEM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41AC48C-D7D4-12B5-9422-E6E093126FDD}"/>
              </a:ext>
            </a:extLst>
          </p:cNvPr>
          <p:cNvSpPr txBox="1"/>
          <p:nvPr/>
        </p:nvSpPr>
        <p:spPr>
          <a:xfrm>
            <a:off x="7455996" y="2756121"/>
            <a:ext cx="1940400" cy="216000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Semiconductors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66DE60B-C387-5AB1-381A-BB9DD60CF484}"/>
              </a:ext>
            </a:extLst>
          </p:cNvPr>
          <p:cNvGrpSpPr>
            <a:grpSpLocks noChangeAspect="1"/>
          </p:cNvGrpSpPr>
          <p:nvPr/>
        </p:nvGrpSpPr>
        <p:grpSpPr>
          <a:xfrm>
            <a:off x="8305590" y="2643815"/>
            <a:ext cx="241213" cy="241213"/>
            <a:chOff x="12432006" y="2650320"/>
            <a:chExt cx="1219200" cy="1219200"/>
          </a:xfrm>
          <a:noFill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C2C0219-03EF-731D-4758-0938B6317D65}"/>
                </a:ext>
              </a:extLst>
            </p:cNvPr>
            <p:cNvSpPr/>
            <p:nvPr/>
          </p:nvSpPr>
          <p:spPr>
            <a:xfrm>
              <a:off x="12432006" y="2650320"/>
              <a:ext cx="1219200" cy="1219200"/>
            </a:xfrm>
            <a:custGeom>
              <a:avLst/>
              <a:gdLst>
                <a:gd name="csX0" fmla="*/ 1200150 w 1219200"/>
                <a:gd name="csY0" fmla="*/ 352425 h 1219200"/>
                <a:gd name="csX1" fmla="*/ 1219200 w 1219200"/>
                <a:gd name="csY1" fmla="*/ 333375 h 1219200"/>
                <a:gd name="csX2" fmla="*/ 1200150 w 1219200"/>
                <a:gd name="csY2" fmla="*/ 314325 h 1219200"/>
                <a:gd name="csX3" fmla="*/ 1104900 w 1219200"/>
                <a:gd name="csY3" fmla="*/ 314325 h 1219200"/>
                <a:gd name="csX4" fmla="*/ 1104900 w 1219200"/>
                <a:gd name="csY4" fmla="*/ 276225 h 1219200"/>
                <a:gd name="csX5" fmla="*/ 1085850 w 1219200"/>
                <a:gd name="csY5" fmla="*/ 257175 h 1219200"/>
                <a:gd name="csX6" fmla="*/ 1028700 w 1219200"/>
                <a:gd name="csY6" fmla="*/ 257175 h 1219200"/>
                <a:gd name="csX7" fmla="*/ 1028700 w 1219200"/>
                <a:gd name="csY7" fmla="*/ 247650 h 1219200"/>
                <a:gd name="csX8" fmla="*/ 971550 w 1219200"/>
                <a:gd name="csY8" fmla="*/ 190500 h 1219200"/>
                <a:gd name="csX9" fmla="*/ 962025 w 1219200"/>
                <a:gd name="csY9" fmla="*/ 190500 h 1219200"/>
                <a:gd name="csX10" fmla="*/ 962025 w 1219200"/>
                <a:gd name="csY10" fmla="*/ 133350 h 1219200"/>
                <a:gd name="csX11" fmla="*/ 942975 w 1219200"/>
                <a:gd name="csY11" fmla="*/ 114300 h 1219200"/>
                <a:gd name="csX12" fmla="*/ 904875 w 1219200"/>
                <a:gd name="csY12" fmla="*/ 114300 h 1219200"/>
                <a:gd name="csX13" fmla="*/ 904875 w 1219200"/>
                <a:gd name="csY13" fmla="*/ 19050 h 1219200"/>
                <a:gd name="csX14" fmla="*/ 885825 w 1219200"/>
                <a:gd name="csY14" fmla="*/ 0 h 1219200"/>
                <a:gd name="csX15" fmla="*/ 866775 w 1219200"/>
                <a:gd name="csY15" fmla="*/ 19050 h 1219200"/>
                <a:gd name="csX16" fmla="*/ 866775 w 1219200"/>
                <a:gd name="csY16" fmla="*/ 114300 h 1219200"/>
                <a:gd name="csX17" fmla="*/ 766763 w 1219200"/>
                <a:gd name="csY17" fmla="*/ 114300 h 1219200"/>
                <a:gd name="csX18" fmla="*/ 766763 w 1219200"/>
                <a:gd name="csY18" fmla="*/ 19050 h 1219200"/>
                <a:gd name="csX19" fmla="*/ 747713 w 1219200"/>
                <a:gd name="csY19" fmla="*/ 0 h 1219200"/>
                <a:gd name="csX20" fmla="*/ 728663 w 1219200"/>
                <a:gd name="csY20" fmla="*/ 19050 h 1219200"/>
                <a:gd name="csX21" fmla="*/ 728663 w 1219200"/>
                <a:gd name="csY21" fmla="*/ 114300 h 1219200"/>
                <a:gd name="csX22" fmla="*/ 628650 w 1219200"/>
                <a:gd name="csY22" fmla="*/ 114300 h 1219200"/>
                <a:gd name="csX23" fmla="*/ 628650 w 1219200"/>
                <a:gd name="csY23" fmla="*/ 19050 h 1219200"/>
                <a:gd name="csX24" fmla="*/ 609600 w 1219200"/>
                <a:gd name="csY24" fmla="*/ 0 h 1219200"/>
                <a:gd name="csX25" fmla="*/ 590550 w 1219200"/>
                <a:gd name="csY25" fmla="*/ 19050 h 1219200"/>
                <a:gd name="csX26" fmla="*/ 590550 w 1219200"/>
                <a:gd name="csY26" fmla="*/ 114300 h 1219200"/>
                <a:gd name="csX27" fmla="*/ 490538 w 1219200"/>
                <a:gd name="csY27" fmla="*/ 114300 h 1219200"/>
                <a:gd name="csX28" fmla="*/ 490538 w 1219200"/>
                <a:gd name="csY28" fmla="*/ 19050 h 1219200"/>
                <a:gd name="csX29" fmla="*/ 471488 w 1219200"/>
                <a:gd name="csY29" fmla="*/ 0 h 1219200"/>
                <a:gd name="csX30" fmla="*/ 452438 w 1219200"/>
                <a:gd name="csY30" fmla="*/ 19050 h 1219200"/>
                <a:gd name="csX31" fmla="*/ 452438 w 1219200"/>
                <a:gd name="csY31" fmla="*/ 114300 h 1219200"/>
                <a:gd name="csX32" fmla="*/ 352425 w 1219200"/>
                <a:gd name="csY32" fmla="*/ 114300 h 1219200"/>
                <a:gd name="csX33" fmla="*/ 352425 w 1219200"/>
                <a:gd name="csY33" fmla="*/ 19050 h 1219200"/>
                <a:gd name="csX34" fmla="*/ 333375 w 1219200"/>
                <a:gd name="csY34" fmla="*/ 0 h 1219200"/>
                <a:gd name="csX35" fmla="*/ 314325 w 1219200"/>
                <a:gd name="csY35" fmla="*/ 19050 h 1219200"/>
                <a:gd name="csX36" fmla="*/ 314325 w 1219200"/>
                <a:gd name="csY36" fmla="*/ 114300 h 1219200"/>
                <a:gd name="csX37" fmla="*/ 276225 w 1219200"/>
                <a:gd name="csY37" fmla="*/ 114300 h 1219200"/>
                <a:gd name="csX38" fmla="*/ 257175 w 1219200"/>
                <a:gd name="csY38" fmla="*/ 133350 h 1219200"/>
                <a:gd name="csX39" fmla="*/ 257175 w 1219200"/>
                <a:gd name="csY39" fmla="*/ 190500 h 1219200"/>
                <a:gd name="csX40" fmla="*/ 247650 w 1219200"/>
                <a:gd name="csY40" fmla="*/ 190500 h 1219200"/>
                <a:gd name="csX41" fmla="*/ 190500 w 1219200"/>
                <a:gd name="csY41" fmla="*/ 247650 h 1219200"/>
                <a:gd name="csX42" fmla="*/ 190500 w 1219200"/>
                <a:gd name="csY42" fmla="*/ 257175 h 1219200"/>
                <a:gd name="csX43" fmla="*/ 133350 w 1219200"/>
                <a:gd name="csY43" fmla="*/ 257175 h 1219200"/>
                <a:gd name="csX44" fmla="*/ 114300 w 1219200"/>
                <a:gd name="csY44" fmla="*/ 276225 h 1219200"/>
                <a:gd name="csX45" fmla="*/ 114300 w 1219200"/>
                <a:gd name="csY45" fmla="*/ 314325 h 1219200"/>
                <a:gd name="csX46" fmla="*/ 19050 w 1219200"/>
                <a:gd name="csY46" fmla="*/ 314325 h 1219200"/>
                <a:gd name="csX47" fmla="*/ 0 w 1219200"/>
                <a:gd name="csY47" fmla="*/ 333375 h 1219200"/>
                <a:gd name="csX48" fmla="*/ 19050 w 1219200"/>
                <a:gd name="csY48" fmla="*/ 352425 h 1219200"/>
                <a:gd name="csX49" fmla="*/ 114300 w 1219200"/>
                <a:gd name="csY49" fmla="*/ 352425 h 1219200"/>
                <a:gd name="csX50" fmla="*/ 114300 w 1219200"/>
                <a:gd name="csY50" fmla="*/ 452438 h 1219200"/>
                <a:gd name="csX51" fmla="*/ 19050 w 1219200"/>
                <a:gd name="csY51" fmla="*/ 452438 h 1219200"/>
                <a:gd name="csX52" fmla="*/ 0 w 1219200"/>
                <a:gd name="csY52" fmla="*/ 471488 h 1219200"/>
                <a:gd name="csX53" fmla="*/ 19050 w 1219200"/>
                <a:gd name="csY53" fmla="*/ 490538 h 1219200"/>
                <a:gd name="csX54" fmla="*/ 114300 w 1219200"/>
                <a:gd name="csY54" fmla="*/ 490538 h 1219200"/>
                <a:gd name="csX55" fmla="*/ 114300 w 1219200"/>
                <a:gd name="csY55" fmla="*/ 590550 h 1219200"/>
                <a:gd name="csX56" fmla="*/ 19050 w 1219200"/>
                <a:gd name="csY56" fmla="*/ 590550 h 1219200"/>
                <a:gd name="csX57" fmla="*/ 0 w 1219200"/>
                <a:gd name="csY57" fmla="*/ 609600 h 1219200"/>
                <a:gd name="csX58" fmla="*/ 19050 w 1219200"/>
                <a:gd name="csY58" fmla="*/ 628650 h 1219200"/>
                <a:gd name="csX59" fmla="*/ 114300 w 1219200"/>
                <a:gd name="csY59" fmla="*/ 628650 h 1219200"/>
                <a:gd name="csX60" fmla="*/ 114300 w 1219200"/>
                <a:gd name="csY60" fmla="*/ 728663 h 1219200"/>
                <a:gd name="csX61" fmla="*/ 19050 w 1219200"/>
                <a:gd name="csY61" fmla="*/ 728663 h 1219200"/>
                <a:gd name="csX62" fmla="*/ 0 w 1219200"/>
                <a:gd name="csY62" fmla="*/ 747713 h 1219200"/>
                <a:gd name="csX63" fmla="*/ 19050 w 1219200"/>
                <a:gd name="csY63" fmla="*/ 766763 h 1219200"/>
                <a:gd name="csX64" fmla="*/ 114300 w 1219200"/>
                <a:gd name="csY64" fmla="*/ 766763 h 1219200"/>
                <a:gd name="csX65" fmla="*/ 114300 w 1219200"/>
                <a:gd name="csY65" fmla="*/ 866775 h 1219200"/>
                <a:gd name="csX66" fmla="*/ 19050 w 1219200"/>
                <a:gd name="csY66" fmla="*/ 866775 h 1219200"/>
                <a:gd name="csX67" fmla="*/ 0 w 1219200"/>
                <a:gd name="csY67" fmla="*/ 885825 h 1219200"/>
                <a:gd name="csX68" fmla="*/ 19050 w 1219200"/>
                <a:gd name="csY68" fmla="*/ 904875 h 1219200"/>
                <a:gd name="csX69" fmla="*/ 114300 w 1219200"/>
                <a:gd name="csY69" fmla="*/ 904875 h 1219200"/>
                <a:gd name="csX70" fmla="*/ 114300 w 1219200"/>
                <a:gd name="csY70" fmla="*/ 942975 h 1219200"/>
                <a:gd name="csX71" fmla="*/ 133350 w 1219200"/>
                <a:gd name="csY71" fmla="*/ 962025 h 1219200"/>
                <a:gd name="csX72" fmla="*/ 190500 w 1219200"/>
                <a:gd name="csY72" fmla="*/ 962025 h 1219200"/>
                <a:gd name="csX73" fmla="*/ 190500 w 1219200"/>
                <a:gd name="csY73" fmla="*/ 971550 h 1219200"/>
                <a:gd name="csX74" fmla="*/ 247650 w 1219200"/>
                <a:gd name="csY74" fmla="*/ 1028700 h 1219200"/>
                <a:gd name="csX75" fmla="*/ 257175 w 1219200"/>
                <a:gd name="csY75" fmla="*/ 1028700 h 1219200"/>
                <a:gd name="csX76" fmla="*/ 257175 w 1219200"/>
                <a:gd name="csY76" fmla="*/ 1085850 h 1219200"/>
                <a:gd name="csX77" fmla="*/ 276225 w 1219200"/>
                <a:gd name="csY77" fmla="*/ 1104900 h 1219200"/>
                <a:gd name="csX78" fmla="*/ 314325 w 1219200"/>
                <a:gd name="csY78" fmla="*/ 1104900 h 1219200"/>
                <a:gd name="csX79" fmla="*/ 314325 w 1219200"/>
                <a:gd name="csY79" fmla="*/ 1200150 h 1219200"/>
                <a:gd name="csX80" fmla="*/ 333375 w 1219200"/>
                <a:gd name="csY80" fmla="*/ 1219200 h 1219200"/>
                <a:gd name="csX81" fmla="*/ 352425 w 1219200"/>
                <a:gd name="csY81" fmla="*/ 1200150 h 1219200"/>
                <a:gd name="csX82" fmla="*/ 352425 w 1219200"/>
                <a:gd name="csY82" fmla="*/ 1104900 h 1219200"/>
                <a:gd name="csX83" fmla="*/ 452438 w 1219200"/>
                <a:gd name="csY83" fmla="*/ 1104900 h 1219200"/>
                <a:gd name="csX84" fmla="*/ 452438 w 1219200"/>
                <a:gd name="csY84" fmla="*/ 1200150 h 1219200"/>
                <a:gd name="csX85" fmla="*/ 471488 w 1219200"/>
                <a:gd name="csY85" fmla="*/ 1219200 h 1219200"/>
                <a:gd name="csX86" fmla="*/ 490538 w 1219200"/>
                <a:gd name="csY86" fmla="*/ 1200150 h 1219200"/>
                <a:gd name="csX87" fmla="*/ 490538 w 1219200"/>
                <a:gd name="csY87" fmla="*/ 1104900 h 1219200"/>
                <a:gd name="csX88" fmla="*/ 590550 w 1219200"/>
                <a:gd name="csY88" fmla="*/ 1104900 h 1219200"/>
                <a:gd name="csX89" fmla="*/ 590550 w 1219200"/>
                <a:gd name="csY89" fmla="*/ 1200150 h 1219200"/>
                <a:gd name="csX90" fmla="*/ 609600 w 1219200"/>
                <a:gd name="csY90" fmla="*/ 1219200 h 1219200"/>
                <a:gd name="csX91" fmla="*/ 628650 w 1219200"/>
                <a:gd name="csY91" fmla="*/ 1200150 h 1219200"/>
                <a:gd name="csX92" fmla="*/ 628650 w 1219200"/>
                <a:gd name="csY92" fmla="*/ 1104900 h 1219200"/>
                <a:gd name="csX93" fmla="*/ 728663 w 1219200"/>
                <a:gd name="csY93" fmla="*/ 1104900 h 1219200"/>
                <a:gd name="csX94" fmla="*/ 728663 w 1219200"/>
                <a:gd name="csY94" fmla="*/ 1200150 h 1219200"/>
                <a:gd name="csX95" fmla="*/ 747713 w 1219200"/>
                <a:gd name="csY95" fmla="*/ 1219200 h 1219200"/>
                <a:gd name="csX96" fmla="*/ 766763 w 1219200"/>
                <a:gd name="csY96" fmla="*/ 1200150 h 1219200"/>
                <a:gd name="csX97" fmla="*/ 766763 w 1219200"/>
                <a:gd name="csY97" fmla="*/ 1104900 h 1219200"/>
                <a:gd name="csX98" fmla="*/ 866775 w 1219200"/>
                <a:gd name="csY98" fmla="*/ 1104900 h 1219200"/>
                <a:gd name="csX99" fmla="*/ 866775 w 1219200"/>
                <a:gd name="csY99" fmla="*/ 1200150 h 1219200"/>
                <a:gd name="csX100" fmla="*/ 885825 w 1219200"/>
                <a:gd name="csY100" fmla="*/ 1219200 h 1219200"/>
                <a:gd name="csX101" fmla="*/ 904875 w 1219200"/>
                <a:gd name="csY101" fmla="*/ 1200150 h 1219200"/>
                <a:gd name="csX102" fmla="*/ 904875 w 1219200"/>
                <a:gd name="csY102" fmla="*/ 1104900 h 1219200"/>
                <a:gd name="csX103" fmla="*/ 942975 w 1219200"/>
                <a:gd name="csY103" fmla="*/ 1104900 h 1219200"/>
                <a:gd name="csX104" fmla="*/ 962025 w 1219200"/>
                <a:gd name="csY104" fmla="*/ 1085850 h 1219200"/>
                <a:gd name="csX105" fmla="*/ 962025 w 1219200"/>
                <a:gd name="csY105" fmla="*/ 1028700 h 1219200"/>
                <a:gd name="csX106" fmla="*/ 971550 w 1219200"/>
                <a:gd name="csY106" fmla="*/ 1028700 h 1219200"/>
                <a:gd name="csX107" fmla="*/ 1028700 w 1219200"/>
                <a:gd name="csY107" fmla="*/ 971550 h 1219200"/>
                <a:gd name="csX108" fmla="*/ 1028700 w 1219200"/>
                <a:gd name="csY108" fmla="*/ 962025 h 1219200"/>
                <a:gd name="csX109" fmla="*/ 1085850 w 1219200"/>
                <a:gd name="csY109" fmla="*/ 962025 h 1219200"/>
                <a:gd name="csX110" fmla="*/ 1104900 w 1219200"/>
                <a:gd name="csY110" fmla="*/ 942975 h 1219200"/>
                <a:gd name="csX111" fmla="*/ 1104900 w 1219200"/>
                <a:gd name="csY111" fmla="*/ 904875 h 1219200"/>
                <a:gd name="csX112" fmla="*/ 1200150 w 1219200"/>
                <a:gd name="csY112" fmla="*/ 904875 h 1219200"/>
                <a:gd name="csX113" fmla="*/ 1219200 w 1219200"/>
                <a:gd name="csY113" fmla="*/ 885825 h 1219200"/>
                <a:gd name="csX114" fmla="*/ 1200150 w 1219200"/>
                <a:gd name="csY114" fmla="*/ 866775 h 1219200"/>
                <a:gd name="csX115" fmla="*/ 1104900 w 1219200"/>
                <a:gd name="csY115" fmla="*/ 866775 h 1219200"/>
                <a:gd name="csX116" fmla="*/ 1104900 w 1219200"/>
                <a:gd name="csY116" fmla="*/ 766763 h 1219200"/>
                <a:gd name="csX117" fmla="*/ 1200150 w 1219200"/>
                <a:gd name="csY117" fmla="*/ 766763 h 1219200"/>
                <a:gd name="csX118" fmla="*/ 1219200 w 1219200"/>
                <a:gd name="csY118" fmla="*/ 747713 h 1219200"/>
                <a:gd name="csX119" fmla="*/ 1200150 w 1219200"/>
                <a:gd name="csY119" fmla="*/ 728663 h 1219200"/>
                <a:gd name="csX120" fmla="*/ 1104900 w 1219200"/>
                <a:gd name="csY120" fmla="*/ 728663 h 1219200"/>
                <a:gd name="csX121" fmla="*/ 1104900 w 1219200"/>
                <a:gd name="csY121" fmla="*/ 628650 h 1219200"/>
                <a:gd name="csX122" fmla="*/ 1200150 w 1219200"/>
                <a:gd name="csY122" fmla="*/ 628650 h 1219200"/>
                <a:gd name="csX123" fmla="*/ 1219200 w 1219200"/>
                <a:gd name="csY123" fmla="*/ 609600 h 1219200"/>
                <a:gd name="csX124" fmla="*/ 1200150 w 1219200"/>
                <a:gd name="csY124" fmla="*/ 590550 h 1219200"/>
                <a:gd name="csX125" fmla="*/ 1104900 w 1219200"/>
                <a:gd name="csY125" fmla="*/ 590550 h 1219200"/>
                <a:gd name="csX126" fmla="*/ 1104900 w 1219200"/>
                <a:gd name="csY126" fmla="*/ 490538 h 1219200"/>
                <a:gd name="csX127" fmla="*/ 1200150 w 1219200"/>
                <a:gd name="csY127" fmla="*/ 490538 h 1219200"/>
                <a:gd name="csX128" fmla="*/ 1219200 w 1219200"/>
                <a:gd name="csY128" fmla="*/ 471488 h 1219200"/>
                <a:gd name="csX129" fmla="*/ 1200150 w 1219200"/>
                <a:gd name="csY129" fmla="*/ 452438 h 1219200"/>
                <a:gd name="csX130" fmla="*/ 1104900 w 1219200"/>
                <a:gd name="csY130" fmla="*/ 452438 h 1219200"/>
                <a:gd name="csX131" fmla="*/ 1104900 w 1219200"/>
                <a:gd name="csY131" fmla="*/ 352425 h 1219200"/>
                <a:gd name="csX132" fmla="*/ 190500 w 1219200"/>
                <a:gd name="csY132" fmla="*/ 923925 h 1219200"/>
                <a:gd name="csX133" fmla="*/ 152400 w 1219200"/>
                <a:gd name="csY133" fmla="*/ 923925 h 1219200"/>
                <a:gd name="csX134" fmla="*/ 152400 w 1219200"/>
                <a:gd name="csY134" fmla="*/ 295275 h 1219200"/>
                <a:gd name="csX135" fmla="*/ 190500 w 1219200"/>
                <a:gd name="csY135" fmla="*/ 295275 h 1219200"/>
                <a:gd name="csX136" fmla="*/ 295275 w 1219200"/>
                <a:gd name="csY136" fmla="*/ 152400 h 1219200"/>
                <a:gd name="csX137" fmla="*/ 923925 w 1219200"/>
                <a:gd name="csY137" fmla="*/ 152400 h 1219200"/>
                <a:gd name="csX138" fmla="*/ 923925 w 1219200"/>
                <a:gd name="csY138" fmla="*/ 190500 h 1219200"/>
                <a:gd name="csX139" fmla="*/ 295275 w 1219200"/>
                <a:gd name="csY139" fmla="*/ 190500 h 1219200"/>
                <a:gd name="csX140" fmla="*/ 923925 w 1219200"/>
                <a:gd name="csY140" fmla="*/ 1066800 h 1219200"/>
                <a:gd name="csX141" fmla="*/ 295275 w 1219200"/>
                <a:gd name="csY141" fmla="*/ 1066800 h 1219200"/>
                <a:gd name="csX142" fmla="*/ 295275 w 1219200"/>
                <a:gd name="csY142" fmla="*/ 1028700 h 1219200"/>
                <a:gd name="csX143" fmla="*/ 923925 w 1219200"/>
                <a:gd name="csY143" fmla="*/ 1028700 h 1219200"/>
                <a:gd name="csX144" fmla="*/ 990600 w 1219200"/>
                <a:gd name="csY144" fmla="*/ 971550 h 1219200"/>
                <a:gd name="csX145" fmla="*/ 971550 w 1219200"/>
                <a:gd name="csY145" fmla="*/ 990600 h 1219200"/>
                <a:gd name="csX146" fmla="*/ 247650 w 1219200"/>
                <a:gd name="csY146" fmla="*/ 990600 h 1219200"/>
                <a:gd name="csX147" fmla="*/ 228600 w 1219200"/>
                <a:gd name="csY147" fmla="*/ 971550 h 1219200"/>
                <a:gd name="csX148" fmla="*/ 228600 w 1219200"/>
                <a:gd name="csY148" fmla="*/ 247650 h 1219200"/>
                <a:gd name="csX149" fmla="*/ 247650 w 1219200"/>
                <a:gd name="csY149" fmla="*/ 228600 h 1219200"/>
                <a:gd name="csX150" fmla="*/ 971550 w 1219200"/>
                <a:gd name="csY150" fmla="*/ 228600 h 1219200"/>
                <a:gd name="csX151" fmla="*/ 990600 w 1219200"/>
                <a:gd name="csY151" fmla="*/ 247650 h 1219200"/>
                <a:gd name="csX152" fmla="*/ 1066800 w 1219200"/>
                <a:gd name="csY152" fmla="*/ 923925 h 1219200"/>
                <a:gd name="csX153" fmla="*/ 1028700 w 1219200"/>
                <a:gd name="csY153" fmla="*/ 923925 h 1219200"/>
                <a:gd name="csX154" fmla="*/ 1028700 w 1219200"/>
                <a:gd name="csY154" fmla="*/ 295275 h 1219200"/>
                <a:gd name="csX155" fmla="*/ 1066800 w 1219200"/>
                <a:gd name="csY155" fmla="*/ 295275 h 1219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</a:cxnLst>
              <a:rect l="l" t="t" r="r" b="b"/>
              <a:pathLst>
                <a:path w="1219200" h="1219200">
                  <a:moveTo>
                    <a:pt x="1200150" y="352425"/>
                  </a:moveTo>
                  <a:cubicBezTo>
                    <a:pt x="1210671" y="352425"/>
                    <a:pt x="1219200" y="343896"/>
                    <a:pt x="1219200" y="333375"/>
                  </a:cubicBezTo>
                  <a:cubicBezTo>
                    <a:pt x="1219200" y="322854"/>
                    <a:pt x="1210671" y="314325"/>
                    <a:pt x="1200150" y="314325"/>
                  </a:cubicBezTo>
                  <a:lnTo>
                    <a:pt x="1104900" y="314325"/>
                  </a:lnTo>
                  <a:lnTo>
                    <a:pt x="1104900" y="276225"/>
                  </a:lnTo>
                  <a:cubicBezTo>
                    <a:pt x="1104900" y="265704"/>
                    <a:pt x="1096371" y="257176"/>
                    <a:pt x="1085850" y="257175"/>
                  </a:cubicBezTo>
                  <a:lnTo>
                    <a:pt x="1028700" y="257175"/>
                  </a:lnTo>
                  <a:lnTo>
                    <a:pt x="1028700" y="247650"/>
                  </a:lnTo>
                  <a:cubicBezTo>
                    <a:pt x="1028666" y="216101"/>
                    <a:pt x="1003099" y="190534"/>
                    <a:pt x="971550" y="190500"/>
                  </a:cubicBezTo>
                  <a:lnTo>
                    <a:pt x="962025" y="190500"/>
                  </a:lnTo>
                  <a:lnTo>
                    <a:pt x="962025" y="133350"/>
                  </a:lnTo>
                  <a:cubicBezTo>
                    <a:pt x="962025" y="122829"/>
                    <a:pt x="953496" y="114301"/>
                    <a:pt x="942975" y="114300"/>
                  </a:cubicBezTo>
                  <a:lnTo>
                    <a:pt x="904875" y="114300"/>
                  </a:lnTo>
                  <a:lnTo>
                    <a:pt x="904875" y="19050"/>
                  </a:lnTo>
                  <a:cubicBezTo>
                    <a:pt x="904875" y="8529"/>
                    <a:pt x="896346" y="0"/>
                    <a:pt x="885825" y="0"/>
                  </a:cubicBezTo>
                  <a:cubicBezTo>
                    <a:pt x="875304" y="0"/>
                    <a:pt x="866775" y="8529"/>
                    <a:pt x="866775" y="19050"/>
                  </a:cubicBezTo>
                  <a:lnTo>
                    <a:pt x="866775" y="114300"/>
                  </a:lnTo>
                  <a:lnTo>
                    <a:pt x="766763" y="114300"/>
                  </a:lnTo>
                  <a:lnTo>
                    <a:pt x="766763" y="19050"/>
                  </a:lnTo>
                  <a:cubicBezTo>
                    <a:pt x="766763" y="8529"/>
                    <a:pt x="758234" y="0"/>
                    <a:pt x="747713" y="0"/>
                  </a:cubicBezTo>
                  <a:cubicBezTo>
                    <a:pt x="737192" y="0"/>
                    <a:pt x="728663" y="8529"/>
                    <a:pt x="728663" y="19050"/>
                  </a:cubicBezTo>
                  <a:lnTo>
                    <a:pt x="728663" y="114300"/>
                  </a:lnTo>
                  <a:lnTo>
                    <a:pt x="628650" y="114300"/>
                  </a:lnTo>
                  <a:lnTo>
                    <a:pt x="628650" y="19050"/>
                  </a:lnTo>
                  <a:cubicBezTo>
                    <a:pt x="628650" y="8529"/>
                    <a:pt x="620121" y="0"/>
                    <a:pt x="609600" y="0"/>
                  </a:cubicBezTo>
                  <a:cubicBezTo>
                    <a:pt x="599079" y="0"/>
                    <a:pt x="590550" y="8529"/>
                    <a:pt x="590550" y="19050"/>
                  </a:cubicBezTo>
                  <a:lnTo>
                    <a:pt x="590550" y="114300"/>
                  </a:lnTo>
                  <a:lnTo>
                    <a:pt x="490538" y="114300"/>
                  </a:lnTo>
                  <a:lnTo>
                    <a:pt x="490538" y="19050"/>
                  </a:lnTo>
                  <a:cubicBezTo>
                    <a:pt x="490538" y="8529"/>
                    <a:pt x="482009" y="0"/>
                    <a:pt x="471488" y="0"/>
                  </a:cubicBezTo>
                  <a:cubicBezTo>
                    <a:pt x="460967" y="0"/>
                    <a:pt x="452438" y="8529"/>
                    <a:pt x="452438" y="19050"/>
                  </a:cubicBezTo>
                  <a:lnTo>
                    <a:pt x="452438" y="114300"/>
                  </a:lnTo>
                  <a:lnTo>
                    <a:pt x="352425" y="114300"/>
                  </a:lnTo>
                  <a:lnTo>
                    <a:pt x="352425" y="19050"/>
                  </a:lnTo>
                  <a:cubicBezTo>
                    <a:pt x="352425" y="8529"/>
                    <a:pt x="343896" y="0"/>
                    <a:pt x="333375" y="0"/>
                  </a:cubicBezTo>
                  <a:cubicBezTo>
                    <a:pt x="322854" y="0"/>
                    <a:pt x="314325" y="8529"/>
                    <a:pt x="314325" y="19050"/>
                  </a:cubicBezTo>
                  <a:lnTo>
                    <a:pt x="314325" y="114300"/>
                  </a:lnTo>
                  <a:lnTo>
                    <a:pt x="276225" y="114300"/>
                  </a:lnTo>
                  <a:cubicBezTo>
                    <a:pt x="265704" y="114301"/>
                    <a:pt x="257176" y="122829"/>
                    <a:pt x="257175" y="133350"/>
                  </a:cubicBezTo>
                  <a:lnTo>
                    <a:pt x="257175" y="190500"/>
                  </a:lnTo>
                  <a:lnTo>
                    <a:pt x="247650" y="190500"/>
                  </a:lnTo>
                  <a:cubicBezTo>
                    <a:pt x="216101" y="190534"/>
                    <a:pt x="190534" y="216101"/>
                    <a:pt x="190500" y="247650"/>
                  </a:cubicBezTo>
                  <a:lnTo>
                    <a:pt x="190500" y="257175"/>
                  </a:lnTo>
                  <a:lnTo>
                    <a:pt x="133350" y="257175"/>
                  </a:lnTo>
                  <a:cubicBezTo>
                    <a:pt x="122829" y="257176"/>
                    <a:pt x="114301" y="265704"/>
                    <a:pt x="114300" y="276225"/>
                  </a:cubicBezTo>
                  <a:lnTo>
                    <a:pt x="114300" y="314325"/>
                  </a:lnTo>
                  <a:lnTo>
                    <a:pt x="19050" y="314325"/>
                  </a:lnTo>
                  <a:cubicBezTo>
                    <a:pt x="8529" y="314325"/>
                    <a:pt x="0" y="322854"/>
                    <a:pt x="0" y="333375"/>
                  </a:cubicBezTo>
                  <a:cubicBezTo>
                    <a:pt x="0" y="343896"/>
                    <a:pt x="8529" y="352425"/>
                    <a:pt x="19050" y="352425"/>
                  </a:cubicBezTo>
                  <a:lnTo>
                    <a:pt x="114300" y="352425"/>
                  </a:lnTo>
                  <a:lnTo>
                    <a:pt x="114300" y="452438"/>
                  </a:lnTo>
                  <a:lnTo>
                    <a:pt x="19050" y="452438"/>
                  </a:lnTo>
                  <a:cubicBezTo>
                    <a:pt x="8529" y="452438"/>
                    <a:pt x="0" y="460967"/>
                    <a:pt x="0" y="471488"/>
                  </a:cubicBezTo>
                  <a:cubicBezTo>
                    <a:pt x="0" y="482009"/>
                    <a:pt x="8529" y="490538"/>
                    <a:pt x="19050" y="490538"/>
                  </a:cubicBezTo>
                  <a:lnTo>
                    <a:pt x="114300" y="490538"/>
                  </a:lnTo>
                  <a:lnTo>
                    <a:pt x="114300" y="590550"/>
                  </a:lnTo>
                  <a:lnTo>
                    <a:pt x="19050" y="590550"/>
                  </a:lnTo>
                  <a:cubicBezTo>
                    <a:pt x="8529" y="590550"/>
                    <a:pt x="0" y="599079"/>
                    <a:pt x="0" y="609600"/>
                  </a:cubicBezTo>
                  <a:cubicBezTo>
                    <a:pt x="0" y="620121"/>
                    <a:pt x="8529" y="628650"/>
                    <a:pt x="19050" y="628650"/>
                  </a:cubicBezTo>
                  <a:lnTo>
                    <a:pt x="114300" y="628650"/>
                  </a:lnTo>
                  <a:lnTo>
                    <a:pt x="114300" y="728663"/>
                  </a:lnTo>
                  <a:lnTo>
                    <a:pt x="19050" y="728663"/>
                  </a:lnTo>
                  <a:cubicBezTo>
                    <a:pt x="8529" y="728663"/>
                    <a:pt x="0" y="737192"/>
                    <a:pt x="0" y="747713"/>
                  </a:cubicBezTo>
                  <a:cubicBezTo>
                    <a:pt x="0" y="758234"/>
                    <a:pt x="8529" y="766763"/>
                    <a:pt x="19050" y="766763"/>
                  </a:cubicBezTo>
                  <a:lnTo>
                    <a:pt x="114300" y="766763"/>
                  </a:lnTo>
                  <a:lnTo>
                    <a:pt x="114300" y="866775"/>
                  </a:lnTo>
                  <a:lnTo>
                    <a:pt x="19050" y="866775"/>
                  </a:lnTo>
                  <a:cubicBezTo>
                    <a:pt x="8529" y="866775"/>
                    <a:pt x="0" y="875304"/>
                    <a:pt x="0" y="885825"/>
                  </a:cubicBezTo>
                  <a:cubicBezTo>
                    <a:pt x="0" y="896346"/>
                    <a:pt x="8529" y="904875"/>
                    <a:pt x="19050" y="904875"/>
                  </a:cubicBezTo>
                  <a:lnTo>
                    <a:pt x="114300" y="904875"/>
                  </a:lnTo>
                  <a:lnTo>
                    <a:pt x="114300" y="942975"/>
                  </a:lnTo>
                  <a:cubicBezTo>
                    <a:pt x="114301" y="953496"/>
                    <a:pt x="122829" y="962025"/>
                    <a:pt x="133350" y="962025"/>
                  </a:cubicBezTo>
                  <a:lnTo>
                    <a:pt x="190500" y="962025"/>
                  </a:lnTo>
                  <a:lnTo>
                    <a:pt x="190500" y="971550"/>
                  </a:lnTo>
                  <a:cubicBezTo>
                    <a:pt x="190534" y="1003099"/>
                    <a:pt x="216101" y="1028666"/>
                    <a:pt x="247650" y="1028700"/>
                  </a:cubicBezTo>
                  <a:lnTo>
                    <a:pt x="257175" y="1028700"/>
                  </a:lnTo>
                  <a:lnTo>
                    <a:pt x="257175" y="1085850"/>
                  </a:lnTo>
                  <a:cubicBezTo>
                    <a:pt x="257176" y="1096371"/>
                    <a:pt x="265704" y="1104900"/>
                    <a:pt x="276225" y="1104900"/>
                  </a:cubicBezTo>
                  <a:lnTo>
                    <a:pt x="314325" y="1104900"/>
                  </a:lnTo>
                  <a:lnTo>
                    <a:pt x="314325" y="1200150"/>
                  </a:lnTo>
                  <a:cubicBezTo>
                    <a:pt x="314325" y="1210671"/>
                    <a:pt x="322854" y="1219200"/>
                    <a:pt x="333375" y="1219200"/>
                  </a:cubicBezTo>
                  <a:cubicBezTo>
                    <a:pt x="343896" y="1219200"/>
                    <a:pt x="352425" y="1210671"/>
                    <a:pt x="352425" y="1200150"/>
                  </a:cubicBezTo>
                  <a:lnTo>
                    <a:pt x="352425" y="1104900"/>
                  </a:lnTo>
                  <a:lnTo>
                    <a:pt x="452438" y="1104900"/>
                  </a:lnTo>
                  <a:lnTo>
                    <a:pt x="452438" y="1200150"/>
                  </a:lnTo>
                  <a:cubicBezTo>
                    <a:pt x="452438" y="1210671"/>
                    <a:pt x="460967" y="1219200"/>
                    <a:pt x="471488" y="1219200"/>
                  </a:cubicBezTo>
                  <a:cubicBezTo>
                    <a:pt x="482009" y="1219200"/>
                    <a:pt x="490538" y="1210671"/>
                    <a:pt x="490538" y="1200150"/>
                  </a:cubicBezTo>
                  <a:lnTo>
                    <a:pt x="490538" y="1104900"/>
                  </a:lnTo>
                  <a:lnTo>
                    <a:pt x="590550" y="1104900"/>
                  </a:lnTo>
                  <a:lnTo>
                    <a:pt x="590550" y="1200150"/>
                  </a:lnTo>
                  <a:cubicBezTo>
                    <a:pt x="590550" y="1210671"/>
                    <a:pt x="599079" y="1219200"/>
                    <a:pt x="609600" y="1219200"/>
                  </a:cubicBezTo>
                  <a:cubicBezTo>
                    <a:pt x="620121" y="1219200"/>
                    <a:pt x="628650" y="1210671"/>
                    <a:pt x="628650" y="1200150"/>
                  </a:cubicBezTo>
                  <a:lnTo>
                    <a:pt x="628650" y="1104900"/>
                  </a:lnTo>
                  <a:lnTo>
                    <a:pt x="728663" y="1104900"/>
                  </a:lnTo>
                  <a:lnTo>
                    <a:pt x="728663" y="1200150"/>
                  </a:lnTo>
                  <a:cubicBezTo>
                    <a:pt x="728663" y="1210671"/>
                    <a:pt x="737192" y="1219200"/>
                    <a:pt x="747713" y="1219200"/>
                  </a:cubicBezTo>
                  <a:cubicBezTo>
                    <a:pt x="758234" y="1219200"/>
                    <a:pt x="766763" y="1210671"/>
                    <a:pt x="766763" y="1200150"/>
                  </a:cubicBezTo>
                  <a:lnTo>
                    <a:pt x="766763" y="1104900"/>
                  </a:lnTo>
                  <a:lnTo>
                    <a:pt x="866775" y="1104900"/>
                  </a:lnTo>
                  <a:lnTo>
                    <a:pt x="866775" y="1200150"/>
                  </a:lnTo>
                  <a:cubicBezTo>
                    <a:pt x="866775" y="1210671"/>
                    <a:pt x="875304" y="1219200"/>
                    <a:pt x="885825" y="1219200"/>
                  </a:cubicBezTo>
                  <a:cubicBezTo>
                    <a:pt x="896346" y="1219200"/>
                    <a:pt x="904875" y="1210671"/>
                    <a:pt x="904875" y="1200150"/>
                  </a:cubicBezTo>
                  <a:lnTo>
                    <a:pt x="904875" y="1104900"/>
                  </a:lnTo>
                  <a:lnTo>
                    <a:pt x="942975" y="1104900"/>
                  </a:lnTo>
                  <a:cubicBezTo>
                    <a:pt x="953496" y="1104900"/>
                    <a:pt x="962025" y="1096371"/>
                    <a:pt x="962025" y="1085850"/>
                  </a:cubicBezTo>
                  <a:lnTo>
                    <a:pt x="962025" y="1028700"/>
                  </a:lnTo>
                  <a:lnTo>
                    <a:pt x="971550" y="1028700"/>
                  </a:lnTo>
                  <a:cubicBezTo>
                    <a:pt x="1003099" y="1028666"/>
                    <a:pt x="1028666" y="1003099"/>
                    <a:pt x="1028700" y="971550"/>
                  </a:cubicBezTo>
                  <a:lnTo>
                    <a:pt x="1028700" y="962025"/>
                  </a:lnTo>
                  <a:lnTo>
                    <a:pt x="1085850" y="962025"/>
                  </a:lnTo>
                  <a:cubicBezTo>
                    <a:pt x="1096371" y="962025"/>
                    <a:pt x="1104900" y="953496"/>
                    <a:pt x="1104900" y="942975"/>
                  </a:cubicBezTo>
                  <a:lnTo>
                    <a:pt x="1104900" y="904875"/>
                  </a:lnTo>
                  <a:lnTo>
                    <a:pt x="1200150" y="904875"/>
                  </a:lnTo>
                  <a:cubicBezTo>
                    <a:pt x="1210671" y="904875"/>
                    <a:pt x="1219200" y="896346"/>
                    <a:pt x="1219200" y="885825"/>
                  </a:cubicBezTo>
                  <a:cubicBezTo>
                    <a:pt x="1219200" y="875304"/>
                    <a:pt x="1210671" y="866775"/>
                    <a:pt x="1200150" y="866775"/>
                  </a:cubicBezTo>
                  <a:lnTo>
                    <a:pt x="1104900" y="866775"/>
                  </a:lnTo>
                  <a:lnTo>
                    <a:pt x="1104900" y="766763"/>
                  </a:lnTo>
                  <a:lnTo>
                    <a:pt x="1200150" y="766763"/>
                  </a:lnTo>
                  <a:cubicBezTo>
                    <a:pt x="1210671" y="766763"/>
                    <a:pt x="1219200" y="758234"/>
                    <a:pt x="1219200" y="747713"/>
                  </a:cubicBezTo>
                  <a:cubicBezTo>
                    <a:pt x="1219200" y="737192"/>
                    <a:pt x="1210671" y="728663"/>
                    <a:pt x="1200150" y="728663"/>
                  </a:cubicBezTo>
                  <a:lnTo>
                    <a:pt x="1104900" y="728663"/>
                  </a:lnTo>
                  <a:lnTo>
                    <a:pt x="1104900" y="628650"/>
                  </a:lnTo>
                  <a:lnTo>
                    <a:pt x="1200150" y="628650"/>
                  </a:lnTo>
                  <a:cubicBezTo>
                    <a:pt x="1210671" y="628650"/>
                    <a:pt x="1219200" y="620121"/>
                    <a:pt x="1219200" y="609600"/>
                  </a:cubicBezTo>
                  <a:cubicBezTo>
                    <a:pt x="1219200" y="599079"/>
                    <a:pt x="1210671" y="590550"/>
                    <a:pt x="1200150" y="590550"/>
                  </a:cubicBezTo>
                  <a:lnTo>
                    <a:pt x="1104900" y="590550"/>
                  </a:lnTo>
                  <a:lnTo>
                    <a:pt x="1104900" y="490538"/>
                  </a:lnTo>
                  <a:lnTo>
                    <a:pt x="1200150" y="490538"/>
                  </a:lnTo>
                  <a:cubicBezTo>
                    <a:pt x="1210671" y="490538"/>
                    <a:pt x="1219200" y="482009"/>
                    <a:pt x="1219200" y="471488"/>
                  </a:cubicBezTo>
                  <a:cubicBezTo>
                    <a:pt x="1219200" y="460967"/>
                    <a:pt x="1210671" y="452438"/>
                    <a:pt x="1200150" y="452438"/>
                  </a:cubicBezTo>
                  <a:lnTo>
                    <a:pt x="1104900" y="452438"/>
                  </a:lnTo>
                  <a:lnTo>
                    <a:pt x="1104900" y="352425"/>
                  </a:lnTo>
                  <a:close/>
                  <a:moveTo>
                    <a:pt x="190500" y="923925"/>
                  </a:moveTo>
                  <a:lnTo>
                    <a:pt x="152400" y="923925"/>
                  </a:lnTo>
                  <a:lnTo>
                    <a:pt x="152400" y="295275"/>
                  </a:lnTo>
                  <a:lnTo>
                    <a:pt x="190500" y="295275"/>
                  </a:lnTo>
                  <a:close/>
                  <a:moveTo>
                    <a:pt x="295275" y="152400"/>
                  </a:moveTo>
                  <a:lnTo>
                    <a:pt x="923925" y="152400"/>
                  </a:lnTo>
                  <a:lnTo>
                    <a:pt x="923925" y="190500"/>
                  </a:lnTo>
                  <a:lnTo>
                    <a:pt x="295275" y="190500"/>
                  </a:lnTo>
                  <a:close/>
                  <a:moveTo>
                    <a:pt x="923925" y="1066800"/>
                  </a:moveTo>
                  <a:lnTo>
                    <a:pt x="295275" y="1066800"/>
                  </a:lnTo>
                  <a:lnTo>
                    <a:pt x="295275" y="1028700"/>
                  </a:lnTo>
                  <a:lnTo>
                    <a:pt x="923925" y="1028700"/>
                  </a:lnTo>
                  <a:close/>
                  <a:moveTo>
                    <a:pt x="990600" y="971550"/>
                  </a:moveTo>
                  <a:cubicBezTo>
                    <a:pt x="990588" y="982066"/>
                    <a:pt x="982066" y="990588"/>
                    <a:pt x="971550" y="990600"/>
                  </a:cubicBezTo>
                  <a:lnTo>
                    <a:pt x="247650" y="990600"/>
                  </a:lnTo>
                  <a:cubicBezTo>
                    <a:pt x="237134" y="990588"/>
                    <a:pt x="228612" y="982066"/>
                    <a:pt x="228600" y="971550"/>
                  </a:cubicBezTo>
                  <a:lnTo>
                    <a:pt x="228600" y="247650"/>
                  </a:lnTo>
                  <a:cubicBezTo>
                    <a:pt x="228612" y="237134"/>
                    <a:pt x="237134" y="228612"/>
                    <a:pt x="247650" y="228600"/>
                  </a:cubicBezTo>
                  <a:lnTo>
                    <a:pt x="971550" y="228600"/>
                  </a:lnTo>
                  <a:cubicBezTo>
                    <a:pt x="982066" y="228612"/>
                    <a:pt x="990588" y="237134"/>
                    <a:pt x="990600" y="247650"/>
                  </a:cubicBezTo>
                  <a:close/>
                  <a:moveTo>
                    <a:pt x="1066800" y="923925"/>
                  </a:moveTo>
                  <a:lnTo>
                    <a:pt x="1028700" y="923925"/>
                  </a:lnTo>
                  <a:lnTo>
                    <a:pt x="1028700" y="295275"/>
                  </a:lnTo>
                  <a:lnTo>
                    <a:pt x="1066800" y="2952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79A1171-B262-7BAF-C897-4F6C03C37FC9}"/>
                </a:ext>
              </a:extLst>
            </p:cNvPr>
            <p:cNvSpPr/>
            <p:nvPr/>
          </p:nvSpPr>
          <p:spPr>
            <a:xfrm>
              <a:off x="12735699" y="2954013"/>
              <a:ext cx="611814" cy="611814"/>
            </a:xfrm>
            <a:custGeom>
              <a:avLst/>
              <a:gdLst>
                <a:gd name="csX0" fmla="*/ 592764 w 611813"/>
                <a:gd name="csY0" fmla="*/ 0 h 611813"/>
                <a:gd name="csX1" fmla="*/ 478017 w 611813"/>
                <a:gd name="csY1" fmla="*/ 0 h 611813"/>
                <a:gd name="csX2" fmla="*/ 458967 w 611813"/>
                <a:gd name="csY2" fmla="*/ 19050 h 611813"/>
                <a:gd name="csX3" fmla="*/ 458967 w 611813"/>
                <a:gd name="csY3" fmla="*/ 57369 h 611813"/>
                <a:gd name="csX4" fmla="*/ 382330 w 611813"/>
                <a:gd name="csY4" fmla="*/ 57369 h 611813"/>
                <a:gd name="csX5" fmla="*/ 382330 w 611813"/>
                <a:gd name="csY5" fmla="*/ 19050 h 611813"/>
                <a:gd name="csX6" fmla="*/ 363280 w 611813"/>
                <a:gd name="csY6" fmla="*/ 0 h 611813"/>
                <a:gd name="csX7" fmla="*/ 248534 w 611813"/>
                <a:gd name="csY7" fmla="*/ 0 h 611813"/>
                <a:gd name="csX8" fmla="*/ 229484 w 611813"/>
                <a:gd name="csY8" fmla="*/ 19050 h 611813"/>
                <a:gd name="csX9" fmla="*/ 229484 w 611813"/>
                <a:gd name="csY9" fmla="*/ 57369 h 611813"/>
                <a:gd name="csX10" fmla="*/ 152846 w 611813"/>
                <a:gd name="csY10" fmla="*/ 57369 h 611813"/>
                <a:gd name="csX11" fmla="*/ 152846 w 611813"/>
                <a:gd name="csY11" fmla="*/ 19050 h 611813"/>
                <a:gd name="csX12" fmla="*/ 133796 w 611813"/>
                <a:gd name="csY12" fmla="*/ 0 h 611813"/>
                <a:gd name="csX13" fmla="*/ 19050 w 611813"/>
                <a:gd name="csY13" fmla="*/ 0 h 611813"/>
                <a:gd name="csX14" fmla="*/ 0 w 611813"/>
                <a:gd name="csY14" fmla="*/ 19050 h 611813"/>
                <a:gd name="csX15" fmla="*/ 0 w 611813"/>
                <a:gd name="csY15" fmla="*/ 133792 h 611813"/>
                <a:gd name="csX16" fmla="*/ 19050 w 611813"/>
                <a:gd name="csY16" fmla="*/ 152842 h 611813"/>
                <a:gd name="csX17" fmla="*/ 57373 w 611813"/>
                <a:gd name="csY17" fmla="*/ 152842 h 611813"/>
                <a:gd name="csX18" fmla="*/ 57373 w 611813"/>
                <a:gd name="csY18" fmla="*/ 229484 h 611813"/>
                <a:gd name="csX19" fmla="*/ 19050 w 611813"/>
                <a:gd name="csY19" fmla="*/ 229484 h 611813"/>
                <a:gd name="csX20" fmla="*/ 0 w 611813"/>
                <a:gd name="csY20" fmla="*/ 248534 h 611813"/>
                <a:gd name="csX21" fmla="*/ 0 w 611813"/>
                <a:gd name="csY21" fmla="*/ 363280 h 611813"/>
                <a:gd name="csX22" fmla="*/ 19050 w 611813"/>
                <a:gd name="csY22" fmla="*/ 382330 h 611813"/>
                <a:gd name="csX23" fmla="*/ 57373 w 611813"/>
                <a:gd name="csY23" fmla="*/ 382330 h 611813"/>
                <a:gd name="csX24" fmla="*/ 57373 w 611813"/>
                <a:gd name="csY24" fmla="*/ 458972 h 611813"/>
                <a:gd name="csX25" fmla="*/ 19050 w 611813"/>
                <a:gd name="csY25" fmla="*/ 458972 h 611813"/>
                <a:gd name="csX26" fmla="*/ 0 w 611813"/>
                <a:gd name="csY26" fmla="*/ 478022 h 611813"/>
                <a:gd name="csX27" fmla="*/ 0 w 611813"/>
                <a:gd name="csY27" fmla="*/ 592764 h 611813"/>
                <a:gd name="csX28" fmla="*/ 19050 w 611813"/>
                <a:gd name="csY28" fmla="*/ 611814 h 611813"/>
                <a:gd name="csX29" fmla="*/ 133796 w 611813"/>
                <a:gd name="csY29" fmla="*/ 611814 h 611813"/>
                <a:gd name="csX30" fmla="*/ 152846 w 611813"/>
                <a:gd name="csY30" fmla="*/ 592764 h 611813"/>
                <a:gd name="csX31" fmla="*/ 152846 w 611813"/>
                <a:gd name="csY31" fmla="*/ 554445 h 611813"/>
                <a:gd name="csX32" fmla="*/ 229484 w 611813"/>
                <a:gd name="csY32" fmla="*/ 554445 h 611813"/>
                <a:gd name="csX33" fmla="*/ 229484 w 611813"/>
                <a:gd name="csY33" fmla="*/ 592764 h 611813"/>
                <a:gd name="csX34" fmla="*/ 248534 w 611813"/>
                <a:gd name="csY34" fmla="*/ 611814 h 611813"/>
                <a:gd name="csX35" fmla="*/ 363280 w 611813"/>
                <a:gd name="csY35" fmla="*/ 611814 h 611813"/>
                <a:gd name="csX36" fmla="*/ 382330 w 611813"/>
                <a:gd name="csY36" fmla="*/ 592764 h 611813"/>
                <a:gd name="csX37" fmla="*/ 382330 w 611813"/>
                <a:gd name="csY37" fmla="*/ 554445 h 611813"/>
                <a:gd name="csX38" fmla="*/ 458967 w 611813"/>
                <a:gd name="csY38" fmla="*/ 554445 h 611813"/>
                <a:gd name="csX39" fmla="*/ 458967 w 611813"/>
                <a:gd name="csY39" fmla="*/ 592764 h 611813"/>
                <a:gd name="csX40" fmla="*/ 478017 w 611813"/>
                <a:gd name="csY40" fmla="*/ 611814 h 611813"/>
                <a:gd name="csX41" fmla="*/ 592764 w 611813"/>
                <a:gd name="csY41" fmla="*/ 611814 h 611813"/>
                <a:gd name="csX42" fmla="*/ 611814 w 611813"/>
                <a:gd name="csY42" fmla="*/ 592764 h 611813"/>
                <a:gd name="csX43" fmla="*/ 611814 w 611813"/>
                <a:gd name="csY43" fmla="*/ 478022 h 611813"/>
                <a:gd name="csX44" fmla="*/ 592764 w 611813"/>
                <a:gd name="csY44" fmla="*/ 458972 h 611813"/>
                <a:gd name="csX45" fmla="*/ 554441 w 611813"/>
                <a:gd name="csY45" fmla="*/ 458972 h 611813"/>
                <a:gd name="csX46" fmla="*/ 554441 w 611813"/>
                <a:gd name="csY46" fmla="*/ 382330 h 611813"/>
                <a:gd name="csX47" fmla="*/ 592764 w 611813"/>
                <a:gd name="csY47" fmla="*/ 382330 h 611813"/>
                <a:gd name="csX48" fmla="*/ 611814 w 611813"/>
                <a:gd name="csY48" fmla="*/ 363280 h 611813"/>
                <a:gd name="csX49" fmla="*/ 611814 w 611813"/>
                <a:gd name="csY49" fmla="*/ 248534 h 611813"/>
                <a:gd name="csX50" fmla="*/ 592764 w 611813"/>
                <a:gd name="csY50" fmla="*/ 229484 h 611813"/>
                <a:gd name="csX51" fmla="*/ 554441 w 611813"/>
                <a:gd name="csY51" fmla="*/ 229484 h 611813"/>
                <a:gd name="csX52" fmla="*/ 554441 w 611813"/>
                <a:gd name="csY52" fmla="*/ 152842 h 611813"/>
                <a:gd name="csX53" fmla="*/ 592764 w 611813"/>
                <a:gd name="csY53" fmla="*/ 152842 h 611813"/>
                <a:gd name="csX54" fmla="*/ 611814 w 611813"/>
                <a:gd name="csY54" fmla="*/ 133792 h 611813"/>
                <a:gd name="csX55" fmla="*/ 611814 w 611813"/>
                <a:gd name="csY55" fmla="*/ 19050 h 611813"/>
                <a:gd name="csX56" fmla="*/ 592764 w 611813"/>
                <a:gd name="csY56" fmla="*/ 0 h 611813"/>
                <a:gd name="csX57" fmla="*/ 573714 w 611813"/>
                <a:gd name="csY57" fmla="*/ 114742 h 611813"/>
                <a:gd name="csX58" fmla="*/ 535391 w 611813"/>
                <a:gd name="csY58" fmla="*/ 114742 h 611813"/>
                <a:gd name="csX59" fmla="*/ 516341 w 611813"/>
                <a:gd name="csY59" fmla="*/ 133792 h 611813"/>
                <a:gd name="csX60" fmla="*/ 516341 w 611813"/>
                <a:gd name="csY60" fmla="*/ 248534 h 611813"/>
                <a:gd name="csX61" fmla="*/ 535391 w 611813"/>
                <a:gd name="csY61" fmla="*/ 267584 h 611813"/>
                <a:gd name="csX62" fmla="*/ 573714 w 611813"/>
                <a:gd name="csY62" fmla="*/ 267584 h 611813"/>
                <a:gd name="csX63" fmla="*/ 573714 w 611813"/>
                <a:gd name="csY63" fmla="*/ 344230 h 611813"/>
                <a:gd name="csX64" fmla="*/ 535391 w 611813"/>
                <a:gd name="csY64" fmla="*/ 344230 h 611813"/>
                <a:gd name="csX65" fmla="*/ 516341 w 611813"/>
                <a:gd name="csY65" fmla="*/ 363280 h 611813"/>
                <a:gd name="csX66" fmla="*/ 516341 w 611813"/>
                <a:gd name="csY66" fmla="*/ 478022 h 611813"/>
                <a:gd name="csX67" fmla="*/ 535391 w 611813"/>
                <a:gd name="csY67" fmla="*/ 497072 h 611813"/>
                <a:gd name="csX68" fmla="*/ 573714 w 611813"/>
                <a:gd name="csY68" fmla="*/ 497072 h 611813"/>
                <a:gd name="csX69" fmla="*/ 573714 w 611813"/>
                <a:gd name="csY69" fmla="*/ 573714 h 611813"/>
                <a:gd name="csX70" fmla="*/ 497067 w 611813"/>
                <a:gd name="csY70" fmla="*/ 573714 h 611813"/>
                <a:gd name="csX71" fmla="*/ 497067 w 611813"/>
                <a:gd name="csY71" fmla="*/ 535395 h 611813"/>
                <a:gd name="csX72" fmla="*/ 478017 w 611813"/>
                <a:gd name="csY72" fmla="*/ 516345 h 611813"/>
                <a:gd name="csX73" fmla="*/ 363280 w 611813"/>
                <a:gd name="csY73" fmla="*/ 516345 h 611813"/>
                <a:gd name="csX74" fmla="*/ 344230 w 611813"/>
                <a:gd name="csY74" fmla="*/ 535395 h 611813"/>
                <a:gd name="csX75" fmla="*/ 344230 w 611813"/>
                <a:gd name="csY75" fmla="*/ 573714 h 611813"/>
                <a:gd name="csX76" fmla="*/ 267584 w 611813"/>
                <a:gd name="csY76" fmla="*/ 573714 h 611813"/>
                <a:gd name="csX77" fmla="*/ 267584 w 611813"/>
                <a:gd name="csY77" fmla="*/ 535395 h 611813"/>
                <a:gd name="csX78" fmla="*/ 248534 w 611813"/>
                <a:gd name="csY78" fmla="*/ 516345 h 611813"/>
                <a:gd name="csX79" fmla="*/ 133796 w 611813"/>
                <a:gd name="csY79" fmla="*/ 516345 h 611813"/>
                <a:gd name="csX80" fmla="*/ 114746 w 611813"/>
                <a:gd name="csY80" fmla="*/ 535395 h 611813"/>
                <a:gd name="csX81" fmla="*/ 114746 w 611813"/>
                <a:gd name="csY81" fmla="*/ 573714 h 611813"/>
                <a:gd name="csX82" fmla="*/ 38100 w 611813"/>
                <a:gd name="csY82" fmla="*/ 573714 h 611813"/>
                <a:gd name="csX83" fmla="*/ 38100 w 611813"/>
                <a:gd name="csY83" fmla="*/ 497072 h 611813"/>
                <a:gd name="csX84" fmla="*/ 76423 w 611813"/>
                <a:gd name="csY84" fmla="*/ 497072 h 611813"/>
                <a:gd name="csX85" fmla="*/ 95473 w 611813"/>
                <a:gd name="csY85" fmla="*/ 478022 h 611813"/>
                <a:gd name="csX86" fmla="*/ 95473 w 611813"/>
                <a:gd name="csY86" fmla="*/ 363280 h 611813"/>
                <a:gd name="csX87" fmla="*/ 76423 w 611813"/>
                <a:gd name="csY87" fmla="*/ 344230 h 611813"/>
                <a:gd name="csX88" fmla="*/ 38100 w 611813"/>
                <a:gd name="csY88" fmla="*/ 344230 h 611813"/>
                <a:gd name="csX89" fmla="*/ 38100 w 611813"/>
                <a:gd name="csY89" fmla="*/ 267584 h 611813"/>
                <a:gd name="csX90" fmla="*/ 76423 w 611813"/>
                <a:gd name="csY90" fmla="*/ 267584 h 611813"/>
                <a:gd name="csX91" fmla="*/ 95473 w 611813"/>
                <a:gd name="csY91" fmla="*/ 248534 h 611813"/>
                <a:gd name="csX92" fmla="*/ 95473 w 611813"/>
                <a:gd name="csY92" fmla="*/ 133792 h 611813"/>
                <a:gd name="csX93" fmla="*/ 76423 w 611813"/>
                <a:gd name="csY93" fmla="*/ 114742 h 611813"/>
                <a:gd name="csX94" fmla="*/ 38100 w 611813"/>
                <a:gd name="csY94" fmla="*/ 114742 h 611813"/>
                <a:gd name="csX95" fmla="*/ 38100 w 611813"/>
                <a:gd name="csY95" fmla="*/ 38100 h 611813"/>
                <a:gd name="csX96" fmla="*/ 114747 w 611813"/>
                <a:gd name="csY96" fmla="*/ 38100 h 611813"/>
                <a:gd name="csX97" fmla="*/ 114747 w 611813"/>
                <a:gd name="csY97" fmla="*/ 76419 h 611813"/>
                <a:gd name="csX98" fmla="*/ 133797 w 611813"/>
                <a:gd name="csY98" fmla="*/ 95469 h 611813"/>
                <a:gd name="csX99" fmla="*/ 248534 w 611813"/>
                <a:gd name="csY99" fmla="*/ 95469 h 611813"/>
                <a:gd name="csX100" fmla="*/ 267584 w 611813"/>
                <a:gd name="csY100" fmla="*/ 76419 h 611813"/>
                <a:gd name="csX101" fmla="*/ 267584 w 611813"/>
                <a:gd name="csY101" fmla="*/ 38100 h 611813"/>
                <a:gd name="csX102" fmla="*/ 344230 w 611813"/>
                <a:gd name="csY102" fmla="*/ 38100 h 611813"/>
                <a:gd name="csX103" fmla="*/ 344230 w 611813"/>
                <a:gd name="csY103" fmla="*/ 76419 h 611813"/>
                <a:gd name="csX104" fmla="*/ 363280 w 611813"/>
                <a:gd name="csY104" fmla="*/ 95469 h 611813"/>
                <a:gd name="csX105" fmla="*/ 478017 w 611813"/>
                <a:gd name="csY105" fmla="*/ 95469 h 611813"/>
                <a:gd name="csX106" fmla="*/ 497067 w 611813"/>
                <a:gd name="csY106" fmla="*/ 76419 h 611813"/>
                <a:gd name="csX107" fmla="*/ 497067 w 611813"/>
                <a:gd name="csY107" fmla="*/ 38100 h 611813"/>
                <a:gd name="csX108" fmla="*/ 573714 w 611813"/>
                <a:gd name="csY108" fmla="*/ 38100 h 6118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</a:cxnLst>
              <a:rect l="l" t="t" r="r" b="b"/>
              <a:pathLst>
                <a:path w="611813" h="611813">
                  <a:moveTo>
                    <a:pt x="592764" y="0"/>
                  </a:moveTo>
                  <a:lnTo>
                    <a:pt x="478017" y="0"/>
                  </a:lnTo>
                  <a:cubicBezTo>
                    <a:pt x="467497" y="1"/>
                    <a:pt x="458968" y="8529"/>
                    <a:pt x="458967" y="19050"/>
                  </a:cubicBezTo>
                  <a:lnTo>
                    <a:pt x="458967" y="57369"/>
                  </a:lnTo>
                  <a:lnTo>
                    <a:pt x="382330" y="57369"/>
                  </a:lnTo>
                  <a:lnTo>
                    <a:pt x="382330" y="19050"/>
                  </a:lnTo>
                  <a:cubicBezTo>
                    <a:pt x="382330" y="8529"/>
                    <a:pt x="373801" y="1"/>
                    <a:pt x="363280" y="0"/>
                  </a:cubicBezTo>
                  <a:lnTo>
                    <a:pt x="248534" y="0"/>
                  </a:lnTo>
                  <a:cubicBezTo>
                    <a:pt x="238013" y="1"/>
                    <a:pt x="229484" y="8529"/>
                    <a:pt x="229484" y="19050"/>
                  </a:cubicBezTo>
                  <a:lnTo>
                    <a:pt x="229484" y="57369"/>
                  </a:lnTo>
                  <a:lnTo>
                    <a:pt x="152846" y="57369"/>
                  </a:lnTo>
                  <a:lnTo>
                    <a:pt x="152846" y="19050"/>
                  </a:lnTo>
                  <a:cubicBezTo>
                    <a:pt x="152846" y="8529"/>
                    <a:pt x="144317" y="1"/>
                    <a:pt x="133796" y="0"/>
                  </a:cubicBezTo>
                  <a:lnTo>
                    <a:pt x="19050" y="0"/>
                  </a:lnTo>
                  <a:cubicBezTo>
                    <a:pt x="8529" y="1"/>
                    <a:pt x="1" y="8529"/>
                    <a:pt x="0" y="19050"/>
                  </a:cubicBezTo>
                  <a:lnTo>
                    <a:pt x="0" y="133792"/>
                  </a:lnTo>
                  <a:cubicBezTo>
                    <a:pt x="1" y="144313"/>
                    <a:pt x="8529" y="152841"/>
                    <a:pt x="19050" y="152842"/>
                  </a:cubicBezTo>
                  <a:lnTo>
                    <a:pt x="57373" y="152842"/>
                  </a:lnTo>
                  <a:lnTo>
                    <a:pt x="57373" y="229484"/>
                  </a:lnTo>
                  <a:lnTo>
                    <a:pt x="19050" y="229484"/>
                  </a:lnTo>
                  <a:cubicBezTo>
                    <a:pt x="8529" y="229484"/>
                    <a:pt x="1" y="238013"/>
                    <a:pt x="0" y="248534"/>
                  </a:cubicBezTo>
                  <a:lnTo>
                    <a:pt x="0" y="363280"/>
                  </a:lnTo>
                  <a:cubicBezTo>
                    <a:pt x="1" y="373801"/>
                    <a:pt x="8529" y="382330"/>
                    <a:pt x="19050" y="382330"/>
                  </a:cubicBezTo>
                  <a:lnTo>
                    <a:pt x="57373" y="382330"/>
                  </a:lnTo>
                  <a:lnTo>
                    <a:pt x="57373" y="458972"/>
                  </a:lnTo>
                  <a:lnTo>
                    <a:pt x="19050" y="458972"/>
                  </a:lnTo>
                  <a:cubicBezTo>
                    <a:pt x="8529" y="458973"/>
                    <a:pt x="1" y="467501"/>
                    <a:pt x="0" y="478022"/>
                  </a:cubicBezTo>
                  <a:lnTo>
                    <a:pt x="0" y="592764"/>
                  </a:lnTo>
                  <a:cubicBezTo>
                    <a:pt x="1" y="603285"/>
                    <a:pt x="8529" y="611813"/>
                    <a:pt x="19050" y="611814"/>
                  </a:cubicBezTo>
                  <a:lnTo>
                    <a:pt x="133796" y="611814"/>
                  </a:lnTo>
                  <a:cubicBezTo>
                    <a:pt x="144317" y="611813"/>
                    <a:pt x="152846" y="603285"/>
                    <a:pt x="152846" y="592764"/>
                  </a:cubicBezTo>
                  <a:lnTo>
                    <a:pt x="152846" y="554445"/>
                  </a:lnTo>
                  <a:lnTo>
                    <a:pt x="229484" y="554445"/>
                  </a:lnTo>
                  <a:lnTo>
                    <a:pt x="229484" y="592764"/>
                  </a:lnTo>
                  <a:cubicBezTo>
                    <a:pt x="229484" y="603285"/>
                    <a:pt x="238013" y="611813"/>
                    <a:pt x="248534" y="611814"/>
                  </a:cubicBezTo>
                  <a:lnTo>
                    <a:pt x="363280" y="611814"/>
                  </a:lnTo>
                  <a:cubicBezTo>
                    <a:pt x="373801" y="611813"/>
                    <a:pt x="382330" y="603285"/>
                    <a:pt x="382330" y="592764"/>
                  </a:cubicBezTo>
                  <a:lnTo>
                    <a:pt x="382330" y="554445"/>
                  </a:lnTo>
                  <a:lnTo>
                    <a:pt x="458967" y="554445"/>
                  </a:lnTo>
                  <a:lnTo>
                    <a:pt x="458967" y="592764"/>
                  </a:lnTo>
                  <a:cubicBezTo>
                    <a:pt x="458968" y="603285"/>
                    <a:pt x="467497" y="611813"/>
                    <a:pt x="478017" y="611814"/>
                  </a:cubicBezTo>
                  <a:lnTo>
                    <a:pt x="592764" y="611814"/>
                  </a:lnTo>
                  <a:cubicBezTo>
                    <a:pt x="603285" y="611813"/>
                    <a:pt x="611813" y="603285"/>
                    <a:pt x="611814" y="592764"/>
                  </a:cubicBezTo>
                  <a:lnTo>
                    <a:pt x="611814" y="478022"/>
                  </a:lnTo>
                  <a:cubicBezTo>
                    <a:pt x="611813" y="467501"/>
                    <a:pt x="603285" y="458972"/>
                    <a:pt x="592764" y="458972"/>
                  </a:cubicBezTo>
                  <a:lnTo>
                    <a:pt x="554441" y="458972"/>
                  </a:lnTo>
                  <a:lnTo>
                    <a:pt x="554441" y="382330"/>
                  </a:lnTo>
                  <a:lnTo>
                    <a:pt x="592764" y="382330"/>
                  </a:lnTo>
                  <a:cubicBezTo>
                    <a:pt x="603285" y="382330"/>
                    <a:pt x="611813" y="373801"/>
                    <a:pt x="611814" y="363280"/>
                  </a:cubicBezTo>
                  <a:lnTo>
                    <a:pt x="611814" y="248534"/>
                  </a:lnTo>
                  <a:cubicBezTo>
                    <a:pt x="611813" y="238013"/>
                    <a:pt x="603285" y="229484"/>
                    <a:pt x="592764" y="229484"/>
                  </a:cubicBezTo>
                  <a:lnTo>
                    <a:pt x="554441" y="229484"/>
                  </a:lnTo>
                  <a:lnTo>
                    <a:pt x="554441" y="152842"/>
                  </a:lnTo>
                  <a:lnTo>
                    <a:pt x="592764" y="152842"/>
                  </a:lnTo>
                  <a:cubicBezTo>
                    <a:pt x="603285" y="152841"/>
                    <a:pt x="611813" y="144313"/>
                    <a:pt x="611814" y="133792"/>
                  </a:cubicBezTo>
                  <a:lnTo>
                    <a:pt x="611814" y="19050"/>
                  </a:lnTo>
                  <a:cubicBezTo>
                    <a:pt x="611813" y="8529"/>
                    <a:pt x="603285" y="1"/>
                    <a:pt x="592764" y="0"/>
                  </a:cubicBezTo>
                  <a:close/>
                  <a:moveTo>
                    <a:pt x="573714" y="114742"/>
                  </a:moveTo>
                  <a:lnTo>
                    <a:pt x="535391" y="114742"/>
                  </a:lnTo>
                  <a:cubicBezTo>
                    <a:pt x="524870" y="114742"/>
                    <a:pt x="516341" y="123271"/>
                    <a:pt x="516341" y="133792"/>
                  </a:cubicBezTo>
                  <a:lnTo>
                    <a:pt x="516341" y="248534"/>
                  </a:lnTo>
                  <a:cubicBezTo>
                    <a:pt x="516341" y="259054"/>
                    <a:pt x="524870" y="267583"/>
                    <a:pt x="535391" y="267584"/>
                  </a:cubicBezTo>
                  <a:lnTo>
                    <a:pt x="573714" y="267584"/>
                  </a:lnTo>
                  <a:lnTo>
                    <a:pt x="573714" y="344230"/>
                  </a:lnTo>
                  <a:lnTo>
                    <a:pt x="535391" y="344230"/>
                  </a:lnTo>
                  <a:cubicBezTo>
                    <a:pt x="524870" y="344231"/>
                    <a:pt x="516341" y="352759"/>
                    <a:pt x="516341" y="363280"/>
                  </a:cubicBezTo>
                  <a:lnTo>
                    <a:pt x="516341" y="478022"/>
                  </a:lnTo>
                  <a:cubicBezTo>
                    <a:pt x="516341" y="488543"/>
                    <a:pt x="524870" y="497071"/>
                    <a:pt x="535391" y="497072"/>
                  </a:cubicBezTo>
                  <a:lnTo>
                    <a:pt x="573714" y="497072"/>
                  </a:lnTo>
                  <a:lnTo>
                    <a:pt x="573714" y="573714"/>
                  </a:lnTo>
                  <a:lnTo>
                    <a:pt x="497067" y="573714"/>
                  </a:lnTo>
                  <a:lnTo>
                    <a:pt x="497067" y="535395"/>
                  </a:lnTo>
                  <a:cubicBezTo>
                    <a:pt x="497067" y="524874"/>
                    <a:pt x="488538" y="516346"/>
                    <a:pt x="478017" y="516345"/>
                  </a:cubicBezTo>
                  <a:lnTo>
                    <a:pt x="363280" y="516345"/>
                  </a:lnTo>
                  <a:cubicBezTo>
                    <a:pt x="352759" y="516346"/>
                    <a:pt x="344231" y="524874"/>
                    <a:pt x="344230" y="535395"/>
                  </a:cubicBezTo>
                  <a:lnTo>
                    <a:pt x="344230" y="573714"/>
                  </a:lnTo>
                  <a:lnTo>
                    <a:pt x="267584" y="573714"/>
                  </a:lnTo>
                  <a:lnTo>
                    <a:pt x="267584" y="535395"/>
                  </a:lnTo>
                  <a:cubicBezTo>
                    <a:pt x="267583" y="524874"/>
                    <a:pt x="259054" y="516346"/>
                    <a:pt x="248534" y="516345"/>
                  </a:cubicBezTo>
                  <a:lnTo>
                    <a:pt x="133796" y="516345"/>
                  </a:lnTo>
                  <a:cubicBezTo>
                    <a:pt x="123276" y="516346"/>
                    <a:pt x="114747" y="524874"/>
                    <a:pt x="114746" y="535395"/>
                  </a:cubicBezTo>
                  <a:lnTo>
                    <a:pt x="114746" y="573714"/>
                  </a:lnTo>
                  <a:lnTo>
                    <a:pt x="38100" y="573714"/>
                  </a:lnTo>
                  <a:lnTo>
                    <a:pt x="38100" y="497072"/>
                  </a:lnTo>
                  <a:lnTo>
                    <a:pt x="76423" y="497072"/>
                  </a:lnTo>
                  <a:cubicBezTo>
                    <a:pt x="86944" y="497071"/>
                    <a:pt x="95473" y="488543"/>
                    <a:pt x="95473" y="478022"/>
                  </a:cubicBezTo>
                  <a:lnTo>
                    <a:pt x="95473" y="363280"/>
                  </a:lnTo>
                  <a:cubicBezTo>
                    <a:pt x="95473" y="352759"/>
                    <a:pt x="86944" y="344231"/>
                    <a:pt x="76423" y="344230"/>
                  </a:cubicBezTo>
                  <a:lnTo>
                    <a:pt x="38100" y="344230"/>
                  </a:lnTo>
                  <a:lnTo>
                    <a:pt x="38100" y="267584"/>
                  </a:lnTo>
                  <a:lnTo>
                    <a:pt x="76423" y="267584"/>
                  </a:lnTo>
                  <a:cubicBezTo>
                    <a:pt x="86944" y="267583"/>
                    <a:pt x="95473" y="259054"/>
                    <a:pt x="95473" y="248534"/>
                  </a:cubicBezTo>
                  <a:lnTo>
                    <a:pt x="95473" y="133792"/>
                  </a:lnTo>
                  <a:cubicBezTo>
                    <a:pt x="95473" y="123271"/>
                    <a:pt x="86944" y="114742"/>
                    <a:pt x="76423" y="114742"/>
                  </a:cubicBezTo>
                  <a:lnTo>
                    <a:pt x="38100" y="114742"/>
                  </a:lnTo>
                  <a:lnTo>
                    <a:pt x="38100" y="38100"/>
                  </a:lnTo>
                  <a:lnTo>
                    <a:pt x="114747" y="38100"/>
                  </a:lnTo>
                  <a:lnTo>
                    <a:pt x="114747" y="76419"/>
                  </a:lnTo>
                  <a:cubicBezTo>
                    <a:pt x="114747" y="86939"/>
                    <a:pt x="123276" y="95468"/>
                    <a:pt x="133797" y="95469"/>
                  </a:cubicBezTo>
                  <a:lnTo>
                    <a:pt x="248534" y="95469"/>
                  </a:lnTo>
                  <a:cubicBezTo>
                    <a:pt x="259055" y="95468"/>
                    <a:pt x="267583" y="86939"/>
                    <a:pt x="267584" y="76419"/>
                  </a:cubicBezTo>
                  <a:lnTo>
                    <a:pt x="267584" y="38100"/>
                  </a:lnTo>
                  <a:lnTo>
                    <a:pt x="344230" y="38100"/>
                  </a:lnTo>
                  <a:lnTo>
                    <a:pt x="344230" y="76419"/>
                  </a:lnTo>
                  <a:cubicBezTo>
                    <a:pt x="344231" y="86939"/>
                    <a:pt x="352760" y="95468"/>
                    <a:pt x="363280" y="95469"/>
                  </a:cubicBezTo>
                  <a:lnTo>
                    <a:pt x="478017" y="95469"/>
                  </a:lnTo>
                  <a:cubicBezTo>
                    <a:pt x="488538" y="95468"/>
                    <a:pt x="497067" y="86939"/>
                    <a:pt x="497067" y="76419"/>
                  </a:cubicBezTo>
                  <a:lnTo>
                    <a:pt x="497067" y="38100"/>
                  </a:lnTo>
                  <a:lnTo>
                    <a:pt x="573714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C12FC09-8C3D-1572-2CCF-D3AF8CE4EC5B}"/>
                </a:ext>
              </a:extLst>
            </p:cNvPr>
            <p:cNvSpPr/>
            <p:nvPr/>
          </p:nvSpPr>
          <p:spPr>
            <a:xfrm>
              <a:off x="12889205" y="3107519"/>
              <a:ext cx="304802" cy="304802"/>
            </a:xfrm>
            <a:custGeom>
              <a:avLst/>
              <a:gdLst>
                <a:gd name="csX0" fmla="*/ 285750 w 304800"/>
                <a:gd name="csY0" fmla="*/ 0 h 304800"/>
                <a:gd name="csX1" fmla="*/ 19050 w 304800"/>
                <a:gd name="csY1" fmla="*/ 0 h 304800"/>
                <a:gd name="csX2" fmla="*/ 0 w 304800"/>
                <a:gd name="csY2" fmla="*/ 19050 h 304800"/>
                <a:gd name="csX3" fmla="*/ 0 w 304800"/>
                <a:gd name="csY3" fmla="*/ 285750 h 304800"/>
                <a:gd name="csX4" fmla="*/ 19050 w 304800"/>
                <a:gd name="csY4" fmla="*/ 304800 h 304800"/>
                <a:gd name="csX5" fmla="*/ 285750 w 304800"/>
                <a:gd name="csY5" fmla="*/ 304800 h 304800"/>
                <a:gd name="csX6" fmla="*/ 304800 w 304800"/>
                <a:gd name="csY6" fmla="*/ 285750 h 304800"/>
                <a:gd name="csX7" fmla="*/ 304800 w 304800"/>
                <a:gd name="csY7" fmla="*/ 19050 h 304800"/>
                <a:gd name="csX8" fmla="*/ 285750 w 304800"/>
                <a:gd name="csY8" fmla="*/ 0 h 304800"/>
                <a:gd name="csX9" fmla="*/ 266700 w 304800"/>
                <a:gd name="csY9" fmla="*/ 266700 h 304800"/>
                <a:gd name="csX10" fmla="*/ 38100 w 304800"/>
                <a:gd name="csY10" fmla="*/ 266700 h 304800"/>
                <a:gd name="csX11" fmla="*/ 38100 w 304800"/>
                <a:gd name="csY11" fmla="*/ 38100 h 304800"/>
                <a:gd name="csX12" fmla="*/ 266700 w 304800"/>
                <a:gd name="csY12" fmla="*/ 38100 h 3048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304800" h="304800">
                  <a:moveTo>
                    <a:pt x="285750" y="0"/>
                  </a:moveTo>
                  <a:lnTo>
                    <a:pt x="19050" y="0"/>
                  </a:lnTo>
                  <a:cubicBezTo>
                    <a:pt x="8529" y="1"/>
                    <a:pt x="1" y="8529"/>
                    <a:pt x="0" y="19050"/>
                  </a:cubicBezTo>
                  <a:lnTo>
                    <a:pt x="0" y="285750"/>
                  </a:lnTo>
                  <a:cubicBezTo>
                    <a:pt x="1" y="296271"/>
                    <a:pt x="8529" y="304800"/>
                    <a:pt x="19050" y="304800"/>
                  </a:cubicBezTo>
                  <a:lnTo>
                    <a:pt x="285750" y="304800"/>
                  </a:lnTo>
                  <a:cubicBezTo>
                    <a:pt x="296271" y="304800"/>
                    <a:pt x="304800" y="296271"/>
                    <a:pt x="304800" y="285750"/>
                  </a:cubicBezTo>
                  <a:lnTo>
                    <a:pt x="304800" y="19050"/>
                  </a:lnTo>
                  <a:cubicBezTo>
                    <a:pt x="304800" y="8529"/>
                    <a:pt x="296271" y="1"/>
                    <a:pt x="285750" y="0"/>
                  </a:cubicBezTo>
                  <a:close/>
                  <a:moveTo>
                    <a:pt x="266700" y="266700"/>
                  </a:moveTo>
                  <a:lnTo>
                    <a:pt x="38100" y="266700"/>
                  </a:lnTo>
                  <a:lnTo>
                    <a:pt x="38100" y="38100"/>
                  </a:lnTo>
                  <a:lnTo>
                    <a:pt x="26670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2A7A76A1-C064-10E8-2F22-E25014EA60DC}"/>
              </a:ext>
            </a:extLst>
          </p:cNvPr>
          <p:cNvSpPr txBox="1"/>
          <p:nvPr/>
        </p:nvSpPr>
        <p:spPr>
          <a:xfrm>
            <a:off x="7444812" y="3362553"/>
            <a:ext cx="1940400" cy="216000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Robotics</a:t>
            </a:r>
          </a:p>
        </p:txBody>
      </p:sp>
      <p:grpSp>
        <p:nvGrpSpPr>
          <p:cNvPr id="75" name="Graphic 172">
            <a:extLst>
              <a:ext uri="{FF2B5EF4-FFF2-40B4-BE49-F238E27FC236}">
                <a16:creationId xmlns:a16="http://schemas.microsoft.com/office/drawing/2014/main" id="{FD482AE6-BAAE-3A7D-2380-E579468C09DF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300971" y="3247473"/>
            <a:ext cx="250450" cy="250450"/>
            <a:chOff x="12507217" y="3929131"/>
            <a:chExt cx="590550" cy="590550"/>
          </a:xfrm>
          <a:noFill/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DCC812-FC77-46BD-03CE-F8AC9FD02BC9}"/>
                </a:ext>
              </a:extLst>
            </p:cNvPr>
            <p:cNvSpPr/>
            <p:nvPr/>
          </p:nvSpPr>
          <p:spPr>
            <a:xfrm>
              <a:off x="12535792" y="3957706"/>
              <a:ext cx="57150" cy="57150"/>
            </a:xfrm>
            <a:custGeom>
              <a:avLst/>
              <a:gdLst>
                <a:gd name="csX0" fmla="*/ 28575 w 57150"/>
                <a:gd name="csY0" fmla="*/ 0 h 57150"/>
                <a:gd name="csX1" fmla="*/ 0 w 57150"/>
                <a:gd name="csY1" fmla="*/ 28575 h 57150"/>
                <a:gd name="csX2" fmla="*/ 28575 w 57150"/>
                <a:gd name="csY2" fmla="*/ 57150 h 57150"/>
                <a:gd name="csX3" fmla="*/ 57150 w 57150"/>
                <a:gd name="csY3" fmla="*/ 28575 h 57150"/>
                <a:gd name="csX4" fmla="*/ 28575 w 57150"/>
                <a:gd name="csY4" fmla="*/ 0 h 57150"/>
                <a:gd name="csX5" fmla="*/ 28575 w 57150"/>
                <a:gd name="csY5" fmla="*/ 38100 h 57150"/>
                <a:gd name="csX6" fmla="*/ 19050 w 57150"/>
                <a:gd name="csY6" fmla="*/ 28575 h 57150"/>
                <a:gd name="csX7" fmla="*/ 28575 w 57150"/>
                <a:gd name="csY7" fmla="*/ 19050 h 57150"/>
                <a:gd name="csX8" fmla="*/ 38100 w 57150"/>
                <a:gd name="csY8" fmla="*/ 28575 h 57150"/>
                <a:gd name="csX9" fmla="*/ 28575 w 57150"/>
                <a:gd name="csY9" fmla="*/ 38100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57150" h="57150">
                  <a:moveTo>
                    <a:pt x="28575" y="0"/>
                  </a:moveTo>
                  <a:cubicBezTo>
                    <a:pt x="12821" y="0"/>
                    <a:pt x="0" y="12821"/>
                    <a:pt x="0" y="28575"/>
                  </a:cubicBezTo>
                  <a:cubicBezTo>
                    <a:pt x="0" y="44329"/>
                    <a:pt x="12821" y="57150"/>
                    <a:pt x="28575" y="57150"/>
                  </a:cubicBezTo>
                  <a:cubicBezTo>
                    <a:pt x="44329" y="57150"/>
                    <a:pt x="57150" y="44329"/>
                    <a:pt x="57150" y="28575"/>
                  </a:cubicBezTo>
                  <a:cubicBezTo>
                    <a:pt x="57150" y="12821"/>
                    <a:pt x="44329" y="0"/>
                    <a:pt x="28575" y="0"/>
                  </a:cubicBezTo>
                  <a:close/>
                  <a:moveTo>
                    <a:pt x="28575" y="38100"/>
                  </a:moveTo>
                  <a:cubicBezTo>
                    <a:pt x="23327" y="38100"/>
                    <a:pt x="19050" y="33823"/>
                    <a:pt x="19050" y="28575"/>
                  </a:cubicBezTo>
                  <a:cubicBezTo>
                    <a:pt x="19050" y="23327"/>
                    <a:pt x="23327" y="19050"/>
                    <a:pt x="28575" y="19050"/>
                  </a:cubicBezTo>
                  <a:cubicBezTo>
                    <a:pt x="33823" y="19050"/>
                    <a:pt x="38100" y="23327"/>
                    <a:pt x="38100" y="28575"/>
                  </a:cubicBezTo>
                  <a:cubicBezTo>
                    <a:pt x="38100" y="33823"/>
                    <a:pt x="33823" y="38100"/>
                    <a:pt x="28575" y="38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70DAD20-1A0C-2AAB-A44D-A4060C604D52}"/>
                </a:ext>
              </a:extLst>
            </p:cNvPr>
            <p:cNvSpPr/>
            <p:nvPr/>
          </p:nvSpPr>
          <p:spPr>
            <a:xfrm>
              <a:off x="12611992" y="3957706"/>
              <a:ext cx="57150" cy="57150"/>
            </a:xfrm>
            <a:custGeom>
              <a:avLst/>
              <a:gdLst>
                <a:gd name="csX0" fmla="*/ 28575 w 57150"/>
                <a:gd name="csY0" fmla="*/ 0 h 57150"/>
                <a:gd name="csX1" fmla="*/ 0 w 57150"/>
                <a:gd name="csY1" fmla="*/ 28575 h 57150"/>
                <a:gd name="csX2" fmla="*/ 28575 w 57150"/>
                <a:gd name="csY2" fmla="*/ 57150 h 57150"/>
                <a:gd name="csX3" fmla="*/ 57150 w 57150"/>
                <a:gd name="csY3" fmla="*/ 28575 h 57150"/>
                <a:gd name="csX4" fmla="*/ 28575 w 57150"/>
                <a:gd name="csY4" fmla="*/ 0 h 57150"/>
                <a:gd name="csX5" fmla="*/ 28575 w 57150"/>
                <a:gd name="csY5" fmla="*/ 38100 h 57150"/>
                <a:gd name="csX6" fmla="*/ 19050 w 57150"/>
                <a:gd name="csY6" fmla="*/ 28575 h 57150"/>
                <a:gd name="csX7" fmla="*/ 28575 w 57150"/>
                <a:gd name="csY7" fmla="*/ 19050 h 57150"/>
                <a:gd name="csX8" fmla="*/ 38100 w 57150"/>
                <a:gd name="csY8" fmla="*/ 28575 h 57150"/>
                <a:gd name="csX9" fmla="*/ 28575 w 57150"/>
                <a:gd name="csY9" fmla="*/ 38100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57150" h="57150">
                  <a:moveTo>
                    <a:pt x="28575" y="0"/>
                  </a:moveTo>
                  <a:cubicBezTo>
                    <a:pt x="12821" y="0"/>
                    <a:pt x="0" y="12821"/>
                    <a:pt x="0" y="28575"/>
                  </a:cubicBezTo>
                  <a:cubicBezTo>
                    <a:pt x="0" y="44329"/>
                    <a:pt x="12821" y="57150"/>
                    <a:pt x="28575" y="57150"/>
                  </a:cubicBezTo>
                  <a:cubicBezTo>
                    <a:pt x="44329" y="57150"/>
                    <a:pt x="57150" y="44329"/>
                    <a:pt x="57150" y="28575"/>
                  </a:cubicBezTo>
                  <a:cubicBezTo>
                    <a:pt x="57150" y="12821"/>
                    <a:pt x="44329" y="0"/>
                    <a:pt x="28575" y="0"/>
                  </a:cubicBezTo>
                  <a:close/>
                  <a:moveTo>
                    <a:pt x="28575" y="38100"/>
                  </a:moveTo>
                  <a:cubicBezTo>
                    <a:pt x="23327" y="38100"/>
                    <a:pt x="19050" y="33823"/>
                    <a:pt x="19050" y="28575"/>
                  </a:cubicBezTo>
                  <a:cubicBezTo>
                    <a:pt x="19050" y="23327"/>
                    <a:pt x="23327" y="19050"/>
                    <a:pt x="28575" y="19050"/>
                  </a:cubicBezTo>
                  <a:cubicBezTo>
                    <a:pt x="33823" y="19050"/>
                    <a:pt x="38100" y="23327"/>
                    <a:pt x="38100" y="28575"/>
                  </a:cubicBezTo>
                  <a:cubicBezTo>
                    <a:pt x="38100" y="33823"/>
                    <a:pt x="33823" y="38100"/>
                    <a:pt x="28575" y="38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A7250DD-08DA-FC6E-AD18-3273CD627521}"/>
                </a:ext>
              </a:extLst>
            </p:cNvPr>
            <p:cNvSpPr/>
            <p:nvPr/>
          </p:nvSpPr>
          <p:spPr>
            <a:xfrm>
              <a:off x="12688192" y="3957706"/>
              <a:ext cx="57150" cy="57150"/>
            </a:xfrm>
            <a:custGeom>
              <a:avLst/>
              <a:gdLst>
                <a:gd name="csX0" fmla="*/ 28575 w 57150"/>
                <a:gd name="csY0" fmla="*/ 0 h 57150"/>
                <a:gd name="csX1" fmla="*/ 0 w 57150"/>
                <a:gd name="csY1" fmla="*/ 28575 h 57150"/>
                <a:gd name="csX2" fmla="*/ 28575 w 57150"/>
                <a:gd name="csY2" fmla="*/ 57150 h 57150"/>
                <a:gd name="csX3" fmla="*/ 57150 w 57150"/>
                <a:gd name="csY3" fmla="*/ 28575 h 57150"/>
                <a:gd name="csX4" fmla="*/ 28575 w 57150"/>
                <a:gd name="csY4" fmla="*/ 0 h 57150"/>
                <a:gd name="csX5" fmla="*/ 28575 w 57150"/>
                <a:gd name="csY5" fmla="*/ 38100 h 57150"/>
                <a:gd name="csX6" fmla="*/ 19050 w 57150"/>
                <a:gd name="csY6" fmla="*/ 28575 h 57150"/>
                <a:gd name="csX7" fmla="*/ 28575 w 57150"/>
                <a:gd name="csY7" fmla="*/ 19050 h 57150"/>
                <a:gd name="csX8" fmla="*/ 38100 w 57150"/>
                <a:gd name="csY8" fmla="*/ 28575 h 57150"/>
                <a:gd name="csX9" fmla="*/ 28575 w 57150"/>
                <a:gd name="csY9" fmla="*/ 38100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57150" h="57150">
                  <a:moveTo>
                    <a:pt x="28575" y="0"/>
                  </a:moveTo>
                  <a:cubicBezTo>
                    <a:pt x="12821" y="0"/>
                    <a:pt x="0" y="12821"/>
                    <a:pt x="0" y="28575"/>
                  </a:cubicBezTo>
                  <a:cubicBezTo>
                    <a:pt x="0" y="44329"/>
                    <a:pt x="12821" y="57150"/>
                    <a:pt x="28575" y="57150"/>
                  </a:cubicBezTo>
                  <a:cubicBezTo>
                    <a:pt x="44329" y="57150"/>
                    <a:pt x="57150" y="44329"/>
                    <a:pt x="57150" y="28575"/>
                  </a:cubicBezTo>
                  <a:cubicBezTo>
                    <a:pt x="57150" y="12821"/>
                    <a:pt x="44329" y="0"/>
                    <a:pt x="28575" y="0"/>
                  </a:cubicBezTo>
                  <a:close/>
                  <a:moveTo>
                    <a:pt x="28575" y="38100"/>
                  </a:moveTo>
                  <a:cubicBezTo>
                    <a:pt x="23327" y="38100"/>
                    <a:pt x="19050" y="33823"/>
                    <a:pt x="19050" y="28575"/>
                  </a:cubicBezTo>
                  <a:cubicBezTo>
                    <a:pt x="19050" y="23327"/>
                    <a:pt x="23327" y="19050"/>
                    <a:pt x="28575" y="19050"/>
                  </a:cubicBezTo>
                  <a:cubicBezTo>
                    <a:pt x="33823" y="19050"/>
                    <a:pt x="38100" y="23327"/>
                    <a:pt x="38100" y="28575"/>
                  </a:cubicBezTo>
                  <a:cubicBezTo>
                    <a:pt x="38100" y="33823"/>
                    <a:pt x="33823" y="38100"/>
                    <a:pt x="28575" y="38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2DA0214-64C8-5D77-AA0D-60A9856A1481}"/>
                </a:ext>
              </a:extLst>
            </p:cNvPr>
            <p:cNvSpPr/>
            <p:nvPr/>
          </p:nvSpPr>
          <p:spPr>
            <a:xfrm>
              <a:off x="12621517" y="4386331"/>
              <a:ext cx="76200" cy="76200"/>
            </a:xfrm>
            <a:custGeom>
              <a:avLst/>
              <a:gdLst>
                <a:gd name="csX0" fmla="*/ 76200 w 76200"/>
                <a:gd name="csY0" fmla="*/ 38100 h 76200"/>
                <a:gd name="csX1" fmla="*/ 38100 w 76200"/>
                <a:gd name="csY1" fmla="*/ 0 h 76200"/>
                <a:gd name="csX2" fmla="*/ 0 w 76200"/>
                <a:gd name="csY2" fmla="*/ 38100 h 76200"/>
                <a:gd name="csX3" fmla="*/ 38100 w 76200"/>
                <a:gd name="csY3" fmla="*/ 76200 h 76200"/>
                <a:gd name="csX4" fmla="*/ 76200 w 76200"/>
                <a:gd name="csY4" fmla="*/ 38100 h 76200"/>
                <a:gd name="csX5" fmla="*/ 38100 w 76200"/>
                <a:gd name="csY5" fmla="*/ 57150 h 76200"/>
                <a:gd name="csX6" fmla="*/ 19050 w 76200"/>
                <a:gd name="csY6" fmla="*/ 38100 h 76200"/>
                <a:gd name="csX7" fmla="*/ 38100 w 76200"/>
                <a:gd name="csY7" fmla="*/ 19050 h 76200"/>
                <a:gd name="csX8" fmla="*/ 57150 w 76200"/>
                <a:gd name="csY8" fmla="*/ 38100 h 76200"/>
                <a:gd name="csX9" fmla="*/ 38100 w 76200"/>
                <a:gd name="csY9" fmla="*/ 57150 h 76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76200" h="76200">
                  <a:moveTo>
                    <a:pt x="76200" y="38100"/>
                  </a:moveTo>
                  <a:cubicBezTo>
                    <a:pt x="76200" y="17088"/>
                    <a:pt x="59112" y="0"/>
                    <a:pt x="38100" y="0"/>
                  </a:cubicBezTo>
                  <a:cubicBezTo>
                    <a:pt x="17088" y="0"/>
                    <a:pt x="0" y="17088"/>
                    <a:pt x="0" y="38100"/>
                  </a:cubicBezTo>
                  <a:cubicBezTo>
                    <a:pt x="0" y="59112"/>
                    <a:pt x="17088" y="76200"/>
                    <a:pt x="38100" y="76200"/>
                  </a:cubicBezTo>
                  <a:cubicBezTo>
                    <a:pt x="59112" y="76200"/>
                    <a:pt x="76200" y="59112"/>
                    <a:pt x="76200" y="38100"/>
                  </a:cubicBezTo>
                  <a:close/>
                  <a:moveTo>
                    <a:pt x="38100" y="57150"/>
                  </a:moveTo>
                  <a:cubicBezTo>
                    <a:pt x="27594" y="57150"/>
                    <a:pt x="19050" y="48606"/>
                    <a:pt x="19050" y="38100"/>
                  </a:cubicBezTo>
                  <a:cubicBezTo>
                    <a:pt x="19050" y="27594"/>
                    <a:pt x="27594" y="19050"/>
                    <a:pt x="38100" y="19050"/>
                  </a:cubicBezTo>
                  <a:cubicBezTo>
                    <a:pt x="48606" y="19050"/>
                    <a:pt x="57150" y="27594"/>
                    <a:pt x="57150" y="38100"/>
                  </a:cubicBezTo>
                  <a:cubicBezTo>
                    <a:pt x="57150" y="48606"/>
                    <a:pt x="48606" y="57150"/>
                    <a:pt x="38100" y="571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11B3669-A824-BCBF-5DC7-919BC8A724AF}"/>
                </a:ext>
              </a:extLst>
            </p:cNvPr>
            <p:cNvSpPr/>
            <p:nvPr/>
          </p:nvSpPr>
          <p:spPr>
            <a:xfrm>
              <a:off x="12907267" y="4386331"/>
              <a:ext cx="76200" cy="76200"/>
            </a:xfrm>
            <a:custGeom>
              <a:avLst/>
              <a:gdLst>
                <a:gd name="csX0" fmla="*/ 76200 w 76200"/>
                <a:gd name="csY0" fmla="*/ 38100 h 76200"/>
                <a:gd name="csX1" fmla="*/ 38100 w 76200"/>
                <a:gd name="csY1" fmla="*/ 0 h 76200"/>
                <a:gd name="csX2" fmla="*/ 0 w 76200"/>
                <a:gd name="csY2" fmla="*/ 38100 h 76200"/>
                <a:gd name="csX3" fmla="*/ 38100 w 76200"/>
                <a:gd name="csY3" fmla="*/ 76200 h 76200"/>
                <a:gd name="csX4" fmla="*/ 76200 w 76200"/>
                <a:gd name="csY4" fmla="*/ 38100 h 76200"/>
                <a:gd name="csX5" fmla="*/ 38100 w 76200"/>
                <a:gd name="csY5" fmla="*/ 57150 h 76200"/>
                <a:gd name="csX6" fmla="*/ 19050 w 76200"/>
                <a:gd name="csY6" fmla="*/ 38100 h 76200"/>
                <a:gd name="csX7" fmla="*/ 38100 w 76200"/>
                <a:gd name="csY7" fmla="*/ 19050 h 76200"/>
                <a:gd name="csX8" fmla="*/ 57150 w 76200"/>
                <a:gd name="csY8" fmla="*/ 38100 h 76200"/>
                <a:gd name="csX9" fmla="*/ 38100 w 76200"/>
                <a:gd name="csY9" fmla="*/ 57150 h 76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76200" h="76200">
                  <a:moveTo>
                    <a:pt x="76200" y="38100"/>
                  </a:moveTo>
                  <a:cubicBezTo>
                    <a:pt x="76200" y="17088"/>
                    <a:pt x="59112" y="0"/>
                    <a:pt x="38100" y="0"/>
                  </a:cubicBezTo>
                  <a:cubicBezTo>
                    <a:pt x="17088" y="0"/>
                    <a:pt x="0" y="17088"/>
                    <a:pt x="0" y="38100"/>
                  </a:cubicBezTo>
                  <a:cubicBezTo>
                    <a:pt x="0" y="59112"/>
                    <a:pt x="17088" y="76200"/>
                    <a:pt x="38100" y="76200"/>
                  </a:cubicBezTo>
                  <a:cubicBezTo>
                    <a:pt x="59112" y="76200"/>
                    <a:pt x="76200" y="59112"/>
                    <a:pt x="76200" y="38100"/>
                  </a:cubicBezTo>
                  <a:close/>
                  <a:moveTo>
                    <a:pt x="38100" y="57150"/>
                  </a:moveTo>
                  <a:cubicBezTo>
                    <a:pt x="27594" y="57150"/>
                    <a:pt x="19050" y="48606"/>
                    <a:pt x="19050" y="38100"/>
                  </a:cubicBezTo>
                  <a:cubicBezTo>
                    <a:pt x="19050" y="27594"/>
                    <a:pt x="27594" y="19050"/>
                    <a:pt x="38100" y="19050"/>
                  </a:cubicBezTo>
                  <a:cubicBezTo>
                    <a:pt x="48606" y="19050"/>
                    <a:pt x="57150" y="27594"/>
                    <a:pt x="57150" y="38100"/>
                  </a:cubicBezTo>
                  <a:cubicBezTo>
                    <a:pt x="57150" y="48606"/>
                    <a:pt x="48606" y="57150"/>
                    <a:pt x="38100" y="571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1664B41-6D5F-7EA5-A5E0-E3DDC3616654}"/>
                </a:ext>
              </a:extLst>
            </p:cNvPr>
            <p:cNvSpPr/>
            <p:nvPr/>
          </p:nvSpPr>
          <p:spPr>
            <a:xfrm>
              <a:off x="12688193" y="4176781"/>
              <a:ext cx="285747" cy="114300"/>
            </a:xfrm>
            <a:custGeom>
              <a:avLst/>
              <a:gdLst>
                <a:gd name="csX0" fmla="*/ 59864 w 285747"/>
                <a:gd name="csY0" fmla="*/ 16259 h 114300"/>
                <a:gd name="csX1" fmla="*/ 1723 w 285747"/>
                <a:gd name="csY1" fmla="*/ 99317 h 114300"/>
                <a:gd name="csX2" fmla="*/ 1075 w 285747"/>
                <a:gd name="csY2" fmla="*/ 109176 h 114300"/>
                <a:gd name="csX3" fmla="*/ 9524 w 285747"/>
                <a:gd name="csY3" fmla="*/ 114300 h 114300"/>
                <a:gd name="csX4" fmla="*/ 276224 w 285747"/>
                <a:gd name="csY4" fmla="*/ 114300 h 114300"/>
                <a:gd name="csX5" fmla="*/ 284673 w 285747"/>
                <a:gd name="csY5" fmla="*/ 109176 h 114300"/>
                <a:gd name="csX6" fmla="*/ 284025 w 285747"/>
                <a:gd name="csY6" fmla="*/ 99317 h 114300"/>
                <a:gd name="csX7" fmla="*/ 225884 w 285747"/>
                <a:gd name="csY7" fmla="*/ 16259 h 114300"/>
                <a:gd name="csX8" fmla="*/ 194671 w 285747"/>
                <a:gd name="csY8" fmla="*/ 0 h 114300"/>
                <a:gd name="csX9" fmla="*/ 91077 w 285747"/>
                <a:gd name="csY9" fmla="*/ 0 h 114300"/>
                <a:gd name="csX10" fmla="*/ 59864 w 285747"/>
                <a:gd name="csY10" fmla="*/ 16259 h 114300"/>
                <a:gd name="csX11" fmla="*/ 210273 w 285747"/>
                <a:gd name="csY11" fmla="*/ 27175 h 114300"/>
                <a:gd name="csX12" fmla="*/ 257926 w 285747"/>
                <a:gd name="csY12" fmla="*/ 95250 h 114300"/>
                <a:gd name="csX13" fmla="*/ 152399 w 285747"/>
                <a:gd name="csY13" fmla="*/ 95250 h 114300"/>
                <a:gd name="csX14" fmla="*/ 152399 w 285747"/>
                <a:gd name="csY14" fmla="*/ 19050 h 114300"/>
                <a:gd name="csX15" fmla="*/ 194671 w 285747"/>
                <a:gd name="csY15" fmla="*/ 19050 h 114300"/>
                <a:gd name="csX16" fmla="*/ 210273 w 285747"/>
                <a:gd name="csY16" fmla="*/ 27175 h 114300"/>
                <a:gd name="csX17" fmla="*/ 91077 w 285747"/>
                <a:gd name="csY17" fmla="*/ 19050 h 114300"/>
                <a:gd name="csX18" fmla="*/ 133349 w 285747"/>
                <a:gd name="csY18" fmla="*/ 19050 h 114300"/>
                <a:gd name="csX19" fmla="*/ 133349 w 285747"/>
                <a:gd name="csY19" fmla="*/ 95250 h 114300"/>
                <a:gd name="csX20" fmla="*/ 27822 w 285747"/>
                <a:gd name="csY20" fmla="*/ 95250 h 114300"/>
                <a:gd name="csX21" fmla="*/ 75475 w 285747"/>
                <a:gd name="csY21" fmla="*/ 27175 h 114300"/>
                <a:gd name="csX22" fmla="*/ 91077 w 285747"/>
                <a:gd name="csY22" fmla="*/ 19050 h 1143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285747" h="114300">
                  <a:moveTo>
                    <a:pt x="59864" y="16259"/>
                  </a:moveTo>
                  <a:lnTo>
                    <a:pt x="1723" y="99317"/>
                  </a:lnTo>
                  <a:cubicBezTo>
                    <a:pt x="-315" y="102222"/>
                    <a:pt x="-563" y="106023"/>
                    <a:pt x="1075" y="109176"/>
                  </a:cubicBezTo>
                  <a:cubicBezTo>
                    <a:pt x="2714" y="112319"/>
                    <a:pt x="5971" y="114300"/>
                    <a:pt x="9524" y="114300"/>
                  </a:cubicBezTo>
                  <a:lnTo>
                    <a:pt x="276224" y="114300"/>
                  </a:lnTo>
                  <a:cubicBezTo>
                    <a:pt x="279777" y="114300"/>
                    <a:pt x="283034" y="112319"/>
                    <a:pt x="284673" y="109176"/>
                  </a:cubicBezTo>
                  <a:cubicBezTo>
                    <a:pt x="286311" y="106023"/>
                    <a:pt x="286063" y="102222"/>
                    <a:pt x="284025" y="99317"/>
                  </a:cubicBezTo>
                  <a:lnTo>
                    <a:pt x="225884" y="16259"/>
                  </a:lnTo>
                  <a:cubicBezTo>
                    <a:pt x="218769" y="6077"/>
                    <a:pt x="207101" y="0"/>
                    <a:pt x="194671" y="0"/>
                  </a:cubicBezTo>
                  <a:lnTo>
                    <a:pt x="91077" y="0"/>
                  </a:lnTo>
                  <a:cubicBezTo>
                    <a:pt x="78647" y="0"/>
                    <a:pt x="66979" y="6077"/>
                    <a:pt x="59864" y="16259"/>
                  </a:cubicBezTo>
                  <a:close/>
                  <a:moveTo>
                    <a:pt x="210273" y="27175"/>
                  </a:moveTo>
                  <a:lnTo>
                    <a:pt x="257926" y="95250"/>
                  </a:lnTo>
                  <a:lnTo>
                    <a:pt x="152399" y="95250"/>
                  </a:lnTo>
                  <a:lnTo>
                    <a:pt x="152399" y="19050"/>
                  </a:lnTo>
                  <a:lnTo>
                    <a:pt x="194671" y="19050"/>
                  </a:lnTo>
                  <a:cubicBezTo>
                    <a:pt x="200881" y="19050"/>
                    <a:pt x="206720" y="22088"/>
                    <a:pt x="210273" y="27175"/>
                  </a:cubicBezTo>
                  <a:close/>
                  <a:moveTo>
                    <a:pt x="91077" y="19050"/>
                  </a:moveTo>
                  <a:lnTo>
                    <a:pt x="133349" y="19050"/>
                  </a:lnTo>
                  <a:lnTo>
                    <a:pt x="133349" y="95250"/>
                  </a:lnTo>
                  <a:lnTo>
                    <a:pt x="27822" y="95250"/>
                  </a:lnTo>
                  <a:lnTo>
                    <a:pt x="75475" y="27175"/>
                  </a:lnTo>
                  <a:cubicBezTo>
                    <a:pt x="79028" y="22088"/>
                    <a:pt x="84867" y="19050"/>
                    <a:pt x="91077" y="19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8AD9525-70F5-E4AC-5FC3-3702BECE7F48}"/>
                </a:ext>
              </a:extLst>
            </p:cNvPr>
            <p:cNvSpPr/>
            <p:nvPr/>
          </p:nvSpPr>
          <p:spPr>
            <a:xfrm>
              <a:off x="12802492" y="4310131"/>
              <a:ext cx="38100" cy="1905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A833A6C-8672-E730-AAF3-3A9272BA348F}"/>
                </a:ext>
              </a:extLst>
            </p:cNvPr>
            <p:cNvSpPr/>
            <p:nvPr/>
          </p:nvSpPr>
          <p:spPr>
            <a:xfrm>
              <a:off x="12935842" y="4310131"/>
              <a:ext cx="38100" cy="1905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43CB29A-1213-C06E-0911-A0900917F0DC}"/>
                </a:ext>
              </a:extLst>
            </p:cNvPr>
            <p:cNvSpPr/>
            <p:nvPr/>
          </p:nvSpPr>
          <p:spPr>
            <a:xfrm>
              <a:off x="13021567" y="4062481"/>
              <a:ext cx="19050" cy="1905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2C4C639-0649-07AD-DE31-754C38E2C9D3}"/>
                </a:ext>
              </a:extLst>
            </p:cNvPr>
            <p:cNvSpPr/>
            <p:nvPr/>
          </p:nvSpPr>
          <p:spPr>
            <a:xfrm>
              <a:off x="12507217" y="3929131"/>
              <a:ext cx="590550" cy="504825"/>
            </a:xfrm>
            <a:custGeom>
              <a:avLst/>
              <a:gdLst>
                <a:gd name="csX0" fmla="*/ 482984 w 590550"/>
                <a:gd name="csY0" fmla="*/ 273434 h 504825"/>
                <a:gd name="csX1" fmla="*/ 500063 w 590550"/>
                <a:gd name="csY1" fmla="*/ 256356 h 504825"/>
                <a:gd name="csX2" fmla="*/ 507616 w 590550"/>
                <a:gd name="csY2" fmla="*/ 263909 h 504825"/>
                <a:gd name="csX3" fmla="*/ 514350 w 590550"/>
                <a:gd name="csY3" fmla="*/ 266700 h 504825"/>
                <a:gd name="csX4" fmla="*/ 521084 w 590550"/>
                <a:gd name="csY4" fmla="*/ 263909 h 504825"/>
                <a:gd name="csX5" fmla="*/ 549659 w 590550"/>
                <a:gd name="csY5" fmla="*/ 235334 h 504825"/>
                <a:gd name="csX6" fmla="*/ 552450 w 590550"/>
                <a:gd name="csY6" fmla="*/ 228600 h 504825"/>
                <a:gd name="csX7" fmla="*/ 552450 w 590550"/>
                <a:gd name="csY7" fmla="*/ 190500 h 504825"/>
                <a:gd name="csX8" fmla="*/ 561975 w 590550"/>
                <a:gd name="csY8" fmla="*/ 190500 h 504825"/>
                <a:gd name="csX9" fmla="*/ 571500 w 590550"/>
                <a:gd name="csY9" fmla="*/ 180975 h 504825"/>
                <a:gd name="csX10" fmla="*/ 571500 w 590550"/>
                <a:gd name="csY10" fmla="*/ 114300 h 504825"/>
                <a:gd name="csX11" fmla="*/ 581025 w 590550"/>
                <a:gd name="csY11" fmla="*/ 114300 h 504825"/>
                <a:gd name="csX12" fmla="*/ 590550 w 590550"/>
                <a:gd name="csY12" fmla="*/ 104775 h 504825"/>
                <a:gd name="csX13" fmla="*/ 590550 w 590550"/>
                <a:gd name="csY13" fmla="*/ 9525 h 504825"/>
                <a:gd name="csX14" fmla="*/ 581025 w 590550"/>
                <a:gd name="csY14" fmla="*/ 0 h 504825"/>
                <a:gd name="csX15" fmla="*/ 9525 w 590550"/>
                <a:gd name="csY15" fmla="*/ 0 h 504825"/>
                <a:gd name="csX16" fmla="*/ 0 w 590550"/>
                <a:gd name="csY16" fmla="*/ 9525 h 504825"/>
                <a:gd name="csX17" fmla="*/ 0 w 590550"/>
                <a:gd name="csY17" fmla="*/ 104775 h 504825"/>
                <a:gd name="csX18" fmla="*/ 9525 w 590550"/>
                <a:gd name="csY18" fmla="*/ 114300 h 504825"/>
                <a:gd name="csX19" fmla="*/ 19050 w 590550"/>
                <a:gd name="csY19" fmla="*/ 114300 h 504825"/>
                <a:gd name="csX20" fmla="*/ 19050 w 590550"/>
                <a:gd name="csY20" fmla="*/ 180975 h 504825"/>
                <a:gd name="csX21" fmla="*/ 28575 w 590550"/>
                <a:gd name="csY21" fmla="*/ 190500 h 504825"/>
                <a:gd name="csX22" fmla="*/ 38100 w 590550"/>
                <a:gd name="csY22" fmla="*/ 190500 h 504825"/>
                <a:gd name="csX23" fmla="*/ 38100 w 590550"/>
                <a:gd name="csY23" fmla="*/ 228600 h 504825"/>
                <a:gd name="csX24" fmla="*/ 40891 w 590550"/>
                <a:gd name="csY24" fmla="*/ 235334 h 504825"/>
                <a:gd name="csX25" fmla="*/ 69466 w 590550"/>
                <a:gd name="csY25" fmla="*/ 263909 h 504825"/>
                <a:gd name="csX26" fmla="*/ 76200 w 590550"/>
                <a:gd name="csY26" fmla="*/ 266700 h 504825"/>
                <a:gd name="csX27" fmla="*/ 82934 w 590550"/>
                <a:gd name="csY27" fmla="*/ 263909 h 504825"/>
                <a:gd name="csX28" fmla="*/ 90488 w 590550"/>
                <a:gd name="csY28" fmla="*/ 256356 h 504825"/>
                <a:gd name="csX29" fmla="*/ 136141 w 590550"/>
                <a:gd name="csY29" fmla="*/ 302009 h 504825"/>
                <a:gd name="csX30" fmla="*/ 149609 w 590550"/>
                <a:gd name="csY30" fmla="*/ 288541 h 504825"/>
                <a:gd name="csX31" fmla="*/ 103956 w 590550"/>
                <a:gd name="csY31" fmla="*/ 242888 h 504825"/>
                <a:gd name="csX32" fmla="*/ 111509 w 590550"/>
                <a:gd name="csY32" fmla="*/ 235334 h 504825"/>
                <a:gd name="csX33" fmla="*/ 111509 w 590550"/>
                <a:gd name="csY33" fmla="*/ 221866 h 504825"/>
                <a:gd name="csX34" fmla="*/ 95250 w 590550"/>
                <a:gd name="csY34" fmla="*/ 205607 h 504825"/>
                <a:gd name="csX35" fmla="*/ 95250 w 590550"/>
                <a:gd name="csY35" fmla="*/ 190500 h 504825"/>
                <a:gd name="csX36" fmla="*/ 104775 w 590550"/>
                <a:gd name="csY36" fmla="*/ 190500 h 504825"/>
                <a:gd name="csX37" fmla="*/ 114300 w 590550"/>
                <a:gd name="csY37" fmla="*/ 180975 h 504825"/>
                <a:gd name="csX38" fmla="*/ 114300 w 590550"/>
                <a:gd name="csY38" fmla="*/ 114300 h 504825"/>
                <a:gd name="csX39" fmla="*/ 276225 w 590550"/>
                <a:gd name="csY39" fmla="*/ 114300 h 504825"/>
                <a:gd name="csX40" fmla="*/ 276225 w 590550"/>
                <a:gd name="csY40" fmla="*/ 161925 h 504825"/>
                <a:gd name="csX41" fmla="*/ 285750 w 590550"/>
                <a:gd name="csY41" fmla="*/ 171450 h 504825"/>
                <a:gd name="csX42" fmla="*/ 314325 w 590550"/>
                <a:gd name="csY42" fmla="*/ 171450 h 504825"/>
                <a:gd name="csX43" fmla="*/ 314325 w 590550"/>
                <a:gd name="csY43" fmla="*/ 209550 h 504825"/>
                <a:gd name="csX44" fmla="*/ 266271 w 590550"/>
                <a:gd name="csY44" fmla="*/ 209550 h 504825"/>
                <a:gd name="csX45" fmla="*/ 213427 w 590550"/>
                <a:gd name="csY45" fmla="*/ 235572 h 504825"/>
                <a:gd name="csX46" fmla="*/ 137465 w 590550"/>
                <a:gd name="csY46" fmla="*/ 334318 h 504825"/>
                <a:gd name="csX47" fmla="*/ 45187 w 590550"/>
                <a:gd name="csY47" fmla="*/ 354092 h 504825"/>
                <a:gd name="csX48" fmla="*/ 0 w 590550"/>
                <a:gd name="csY48" fmla="*/ 409975 h 504825"/>
                <a:gd name="csX49" fmla="*/ 0 w 590550"/>
                <a:gd name="csY49" fmla="*/ 476250 h 504825"/>
                <a:gd name="csX50" fmla="*/ 28575 w 590550"/>
                <a:gd name="csY50" fmla="*/ 504825 h 504825"/>
                <a:gd name="csX51" fmla="*/ 85725 w 590550"/>
                <a:gd name="csY51" fmla="*/ 504825 h 504825"/>
                <a:gd name="csX52" fmla="*/ 95250 w 590550"/>
                <a:gd name="csY52" fmla="*/ 495300 h 504825"/>
                <a:gd name="csX53" fmla="*/ 152400 w 590550"/>
                <a:gd name="csY53" fmla="*/ 438150 h 504825"/>
                <a:gd name="csX54" fmla="*/ 209550 w 590550"/>
                <a:gd name="csY54" fmla="*/ 495300 h 504825"/>
                <a:gd name="csX55" fmla="*/ 219075 w 590550"/>
                <a:gd name="csY55" fmla="*/ 504825 h 504825"/>
                <a:gd name="csX56" fmla="*/ 371475 w 590550"/>
                <a:gd name="csY56" fmla="*/ 504825 h 504825"/>
                <a:gd name="csX57" fmla="*/ 381000 w 590550"/>
                <a:gd name="csY57" fmla="*/ 495300 h 504825"/>
                <a:gd name="csX58" fmla="*/ 438150 w 590550"/>
                <a:gd name="csY58" fmla="*/ 438150 h 504825"/>
                <a:gd name="csX59" fmla="*/ 495300 w 590550"/>
                <a:gd name="csY59" fmla="*/ 495300 h 504825"/>
                <a:gd name="csX60" fmla="*/ 504825 w 590550"/>
                <a:gd name="csY60" fmla="*/ 504825 h 504825"/>
                <a:gd name="csX61" fmla="*/ 561975 w 590550"/>
                <a:gd name="csY61" fmla="*/ 504825 h 504825"/>
                <a:gd name="csX62" fmla="*/ 590550 w 590550"/>
                <a:gd name="csY62" fmla="*/ 476250 h 504825"/>
                <a:gd name="csX63" fmla="*/ 590550 w 590550"/>
                <a:gd name="csY63" fmla="*/ 381000 h 504825"/>
                <a:gd name="csX64" fmla="*/ 585283 w 590550"/>
                <a:gd name="csY64" fmla="*/ 372475 h 504825"/>
                <a:gd name="csX65" fmla="*/ 511045 w 590550"/>
                <a:gd name="csY65" fmla="*/ 335356 h 504825"/>
                <a:gd name="csX66" fmla="*/ 434283 w 590550"/>
                <a:gd name="csY66" fmla="*/ 235563 h 504825"/>
                <a:gd name="csX67" fmla="*/ 381429 w 590550"/>
                <a:gd name="csY67" fmla="*/ 209550 h 504825"/>
                <a:gd name="csX68" fmla="*/ 333375 w 590550"/>
                <a:gd name="csY68" fmla="*/ 209550 h 504825"/>
                <a:gd name="csX69" fmla="*/ 333375 w 590550"/>
                <a:gd name="csY69" fmla="*/ 171450 h 504825"/>
                <a:gd name="csX70" fmla="*/ 361950 w 590550"/>
                <a:gd name="csY70" fmla="*/ 171450 h 504825"/>
                <a:gd name="csX71" fmla="*/ 371475 w 590550"/>
                <a:gd name="csY71" fmla="*/ 161925 h 504825"/>
                <a:gd name="csX72" fmla="*/ 371475 w 590550"/>
                <a:gd name="csY72" fmla="*/ 114300 h 504825"/>
                <a:gd name="csX73" fmla="*/ 476250 w 590550"/>
                <a:gd name="csY73" fmla="*/ 114300 h 504825"/>
                <a:gd name="csX74" fmla="*/ 476250 w 590550"/>
                <a:gd name="csY74" fmla="*/ 180975 h 504825"/>
                <a:gd name="csX75" fmla="*/ 485775 w 590550"/>
                <a:gd name="csY75" fmla="*/ 190500 h 504825"/>
                <a:gd name="csX76" fmla="*/ 495300 w 590550"/>
                <a:gd name="csY76" fmla="*/ 190500 h 504825"/>
                <a:gd name="csX77" fmla="*/ 495300 w 590550"/>
                <a:gd name="csY77" fmla="*/ 205607 h 504825"/>
                <a:gd name="csX78" fmla="*/ 479041 w 590550"/>
                <a:gd name="csY78" fmla="*/ 221866 h 504825"/>
                <a:gd name="csX79" fmla="*/ 479041 w 590550"/>
                <a:gd name="csY79" fmla="*/ 235334 h 504825"/>
                <a:gd name="csX80" fmla="*/ 486594 w 590550"/>
                <a:gd name="csY80" fmla="*/ 242888 h 504825"/>
                <a:gd name="csX81" fmla="*/ 469516 w 590550"/>
                <a:gd name="csY81" fmla="*/ 259966 h 504825"/>
                <a:gd name="csX82" fmla="*/ 482984 w 590550"/>
                <a:gd name="csY82" fmla="*/ 273434 h 504825"/>
                <a:gd name="csX83" fmla="*/ 19088 w 590550"/>
                <a:gd name="csY83" fmla="*/ 409575 h 504825"/>
                <a:gd name="csX84" fmla="*/ 38100 w 590550"/>
                <a:gd name="csY84" fmla="*/ 409575 h 504825"/>
                <a:gd name="csX85" fmla="*/ 38100 w 590550"/>
                <a:gd name="csY85" fmla="*/ 428625 h 504825"/>
                <a:gd name="csX86" fmla="*/ 19050 w 590550"/>
                <a:gd name="csY86" fmla="*/ 428625 h 504825"/>
                <a:gd name="csX87" fmla="*/ 19050 w 590550"/>
                <a:gd name="csY87" fmla="*/ 409975 h 504825"/>
                <a:gd name="csX88" fmla="*/ 19088 w 590550"/>
                <a:gd name="csY88" fmla="*/ 409575 h 504825"/>
                <a:gd name="csX89" fmla="*/ 571500 w 590550"/>
                <a:gd name="csY89" fmla="*/ 447675 h 504825"/>
                <a:gd name="csX90" fmla="*/ 552450 w 590550"/>
                <a:gd name="csY90" fmla="*/ 447675 h 504825"/>
                <a:gd name="csX91" fmla="*/ 552450 w 590550"/>
                <a:gd name="csY91" fmla="*/ 377361 h 504825"/>
                <a:gd name="csX92" fmla="*/ 571500 w 590550"/>
                <a:gd name="csY92" fmla="*/ 386886 h 504825"/>
                <a:gd name="csX93" fmla="*/ 571500 w 590550"/>
                <a:gd name="csY93" fmla="*/ 447675 h 504825"/>
                <a:gd name="csX94" fmla="*/ 419186 w 590550"/>
                <a:gd name="csY94" fmla="*/ 247193 h 504825"/>
                <a:gd name="csX95" fmla="*/ 497281 w 590550"/>
                <a:gd name="csY95" fmla="*/ 348710 h 504825"/>
                <a:gd name="csX96" fmla="*/ 500567 w 590550"/>
                <a:gd name="csY96" fmla="*/ 351425 h 504825"/>
                <a:gd name="csX97" fmla="*/ 533400 w 590550"/>
                <a:gd name="csY97" fmla="*/ 367836 h 504825"/>
                <a:gd name="csX98" fmla="*/ 533400 w 590550"/>
                <a:gd name="csY98" fmla="*/ 457200 h 504825"/>
                <a:gd name="csX99" fmla="*/ 542925 w 590550"/>
                <a:gd name="csY99" fmla="*/ 466725 h 504825"/>
                <a:gd name="csX100" fmla="*/ 571500 w 590550"/>
                <a:gd name="csY100" fmla="*/ 466725 h 504825"/>
                <a:gd name="csX101" fmla="*/ 571500 w 590550"/>
                <a:gd name="csY101" fmla="*/ 476250 h 504825"/>
                <a:gd name="csX102" fmla="*/ 561975 w 590550"/>
                <a:gd name="csY102" fmla="*/ 485775 h 504825"/>
                <a:gd name="csX103" fmla="*/ 513759 w 590550"/>
                <a:gd name="csY103" fmla="*/ 485775 h 504825"/>
                <a:gd name="csX104" fmla="*/ 438150 w 590550"/>
                <a:gd name="csY104" fmla="*/ 419100 h 504825"/>
                <a:gd name="csX105" fmla="*/ 362541 w 590550"/>
                <a:gd name="csY105" fmla="*/ 485775 h 504825"/>
                <a:gd name="csX106" fmla="*/ 228009 w 590550"/>
                <a:gd name="csY106" fmla="*/ 485775 h 504825"/>
                <a:gd name="csX107" fmla="*/ 152400 w 590550"/>
                <a:gd name="csY107" fmla="*/ 419100 h 504825"/>
                <a:gd name="csX108" fmla="*/ 76791 w 590550"/>
                <a:gd name="csY108" fmla="*/ 485775 h 504825"/>
                <a:gd name="csX109" fmla="*/ 28575 w 590550"/>
                <a:gd name="csY109" fmla="*/ 485775 h 504825"/>
                <a:gd name="csX110" fmla="*/ 19050 w 590550"/>
                <a:gd name="csY110" fmla="*/ 476250 h 504825"/>
                <a:gd name="csX111" fmla="*/ 19050 w 590550"/>
                <a:gd name="csY111" fmla="*/ 447675 h 504825"/>
                <a:gd name="csX112" fmla="*/ 47625 w 590550"/>
                <a:gd name="csY112" fmla="*/ 447675 h 504825"/>
                <a:gd name="csX113" fmla="*/ 57150 w 590550"/>
                <a:gd name="csY113" fmla="*/ 438150 h 504825"/>
                <a:gd name="csX114" fmla="*/ 57150 w 590550"/>
                <a:gd name="csY114" fmla="*/ 400050 h 504825"/>
                <a:gd name="csX115" fmla="*/ 47625 w 590550"/>
                <a:gd name="csY115" fmla="*/ 390525 h 504825"/>
                <a:gd name="csX116" fmla="*/ 24527 w 590550"/>
                <a:gd name="csY116" fmla="*/ 390525 h 504825"/>
                <a:gd name="csX117" fmla="*/ 49168 w 590550"/>
                <a:gd name="csY117" fmla="*/ 372723 h 504825"/>
                <a:gd name="csX118" fmla="*/ 144875 w 590550"/>
                <a:gd name="csY118" fmla="*/ 352215 h 504825"/>
                <a:gd name="csX119" fmla="*/ 150428 w 590550"/>
                <a:gd name="csY119" fmla="*/ 348710 h 504825"/>
                <a:gd name="csX120" fmla="*/ 228524 w 590550"/>
                <a:gd name="csY120" fmla="*/ 247193 h 504825"/>
                <a:gd name="csX121" fmla="*/ 266271 w 590550"/>
                <a:gd name="csY121" fmla="*/ 228600 h 504825"/>
                <a:gd name="csX122" fmla="*/ 381438 w 590550"/>
                <a:gd name="csY122" fmla="*/ 228600 h 504825"/>
                <a:gd name="csX123" fmla="*/ 419186 w 590550"/>
                <a:gd name="csY123" fmla="*/ 247193 h 504825"/>
                <a:gd name="csX124" fmla="*/ 19050 w 590550"/>
                <a:gd name="csY124" fmla="*/ 19050 h 504825"/>
                <a:gd name="csX125" fmla="*/ 571500 w 590550"/>
                <a:gd name="csY125" fmla="*/ 19050 h 504825"/>
                <a:gd name="csX126" fmla="*/ 571500 w 590550"/>
                <a:gd name="csY126" fmla="*/ 95250 h 504825"/>
                <a:gd name="csX127" fmla="*/ 19050 w 590550"/>
                <a:gd name="csY127" fmla="*/ 95250 h 504825"/>
                <a:gd name="csX128" fmla="*/ 19050 w 590550"/>
                <a:gd name="csY128" fmla="*/ 19050 h 504825"/>
                <a:gd name="csX129" fmla="*/ 78991 w 590550"/>
                <a:gd name="csY129" fmla="*/ 216284 h 504825"/>
                <a:gd name="csX130" fmla="*/ 91307 w 590550"/>
                <a:gd name="csY130" fmla="*/ 228600 h 504825"/>
                <a:gd name="csX131" fmla="*/ 76200 w 590550"/>
                <a:gd name="csY131" fmla="*/ 243707 h 504825"/>
                <a:gd name="csX132" fmla="*/ 57150 w 590550"/>
                <a:gd name="csY132" fmla="*/ 224657 h 504825"/>
                <a:gd name="csX133" fmla="*/ 57150 w 590550"/>
                <a:gd name="csY133" fmla="*/ 190500 h 504825"/>
                <a:gd name="csX134" fmla="*/ 76200 w 590550"/>
                <a:gd name="csY134" fmla="*/ 190500 h 504825"/>
                <a:gd name="csX135" fmla="*/ 76200 w 590550"/>
                <a:gd name="csY135" fmla="*/ 209550 h 504825"/>
                <a:gd name="csX136" fmla="*/ 78991 w 590550"/>
                <a:gd name="csY136" fmla="*/ 216284 h 504825"/>
                <a:gd name="csX137" fmla="*/ 95250 w 590550"/>
                <a:gd name="csY137" fmla="*/ 171450 h 504825"/>
                <a:gd name="csX138" fmla="*/ 38100 w 590550"/>
                <a:gd name="csY138" fmla="*/ 171450 h 504825"/>
                <a:gd name="csX139" fmla="*/ 38100 w 590550"/>
                <a:gd name="csY139" fmla="*/ 114300 h 504825"/>
                <a:gd name="csX140" fmla="*/ 95250 w 590550"/>
                <a:gd name="csY140" fmla="*/ 114300 h 504825"/>
                <a:gd name="csX141" fmla="*/ 95250 w 590550"/>
                <a:gd name="csY141" fmla="*/ 171450 h 504825"/>
                <a:gd name="csX142" fmla="*/ 352425 w 590550"/>
                <a:gd name="csY142" fmla="*/ 152400 h 504825"/>
                <a:gd name="csX143" fmla="*/ 295275 w 590550"/>
                <a:gd name="csY143" fmla="*/ 152400 h 504825"/>
                <a:gd name="csX144" fmla="*/ 295275 w 590550"/>
                <a:gd name="csY144" fmla="*/ 114300 h 504825"/>
                <a:gd name="csX145" fmla="*/ 352425 w 590550"/>
                <a:gd name="csY145" fmla="*/ 114300 h 504825"/>
                <a:gd name="csX146" fmla="*/ 352425 w 590550"/>
                <a:gd name="csY146" fmla="*/ 152400 h 504825"/>
                <a:gd name="csX147" fmla="*/ 552450 w 590550"/>
                <a:gd name="csY147" fmla="*/ 114300 h 504825"/>
                <a:gd name="csX148" fmla="*/ 552450 w 590550"/>
                <a:gd name="csY148" fmla="*/ 171450 h 504825"/>
                <a:gd name="csX149" fmla="*/ 495300 w 590550"/>
                <a:gd name="csY149" fmla="*/ 171450 h 504825"/>
                <a:gd name="csX150" fmla="*/ 495300 w 590550"/>
                <a:gd name="csY150" fmla="*/ 114300 h 504825"/>
                <a:gd name="csX151" fmla="*/ 552450 w 590550"/>
                <a:gd name="csY151" fmla="*/ 114300 h 504825"/>
                <a:gd name="csX152" fmla="*/ 533400 w 590550"/>
                <a:gd name="csY152" fmla="*/ 190500 h 504825"/>
                <a:gd name="csX153" fmla="*/ 533400 w 590550"/>
                <a:gd name="csY153" fmla="*/ 224657 h 504825"/>
                <a:gd name="csX154" fmla="*/ 514350 w 590550"/>
                <a:gd name="csY154" fmla="*/ 243707 h 504825"/>
                <a:gd name="csX155" fmla="*/ 499243 w 590550"/>
                <a:gd name="csY155" fmla="*/ 228600 h 504825"/>
                <a:gd name="csX156" fmla="*/ 511559 w 590550"/>
                <a:gd name="csY156" fmla="*/ 216284 h 504825"/>
                <a:gd name="csX157" fmla="*/ 514350 w 590550"/>
                <a:gd name="csY157" fmla="*/ 209550 h 504825"/>
                <a:gd name="csX158" fmla="*/ 514350 w 590550"/>
                <a:gd name="csY158" fmla="*/ 190500 h 504825"/>
                <a:gd name="csX159" fmla="*/ 533400 w 590550"/>
                <a:gd name="csY159" fmla="*/ 190500 h 5048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</a:cxnLst>
              <a:rect l="l" t="t" r="r" b="b"/>
              <a:pathLst>
                <a:path w="590550" h="504825">
                  <a:moveTo>
                    <a:pt x="482984" y="273434"/>
                  </a:moveTo>
                  <a:lnTo>
                    <a:pt x="500063" y="256356"/>
                  </a:lnTo>
                  <a:lnTo>
                    <a:pt x="507616" y="263909"/>
                  </a:lnTo>
                  <a:cubicBezTo>
                    <a:pt x="509473" y="265767"/>
                    <a:pt x="511912" y="266700"/>
                    <a:pt x="514350" y="266700"/>
                  </a:cubicBezTo>
                  <a:cubicBezTo>
                    <a:pt x="516788" y="266700"/>
                    <a:pt x="519227" y="265767"/>
                    <a:pt x="521084" y="263909"/>
                  </a:cubicBezTo>
                  <a:lnTo>
                    <a:pt x="549659" y="235334"/>
                  </a:lnTo>
                  <a:cubicBezTo>
                    <a:pt x="551450" y="233553"/>
                    <a:pt x="552450" y="231124"/>
                    <a:pt x="552450" y="228600"/>
                  </a:cubicBezTo>
                  <a:lnTo>
                    <a:pt x="552450" y="190500"/>
                  </a:lnTo>
                  <a:lnTo>
                    <a:pt x="561975" y="190500"/>
                  </a:lnTo>
                  <a:cubicBezTo>
                    <a:pt x="567233" y="190500"/>
                    <a:pt x="571500" y="186233"/>
                    <a:pt x="571500" y="180975"/>
                  </a:cubicBezTo>
                  <a:lnTo>
                    <a:pt x="571500" y="114300"/>
                  </a:lnTo>
                  <a:lnTo>
                    <a:pt x="581025" y="114300"/>
                  </a:lnTo>
                  <a:cubicBezTo>
                    <a:pt x="586283" y="114300"/>
                    <a:pt x="590550" y="110033"/>
                    <a:pt x="590550" y="104775"/>
                  </a:cubicBezTo>
                  <a:lnTo>
                    <a:pt x="590550" y="9525"/>
                  </a:lnTo>
                  <a:cubicBezTo>
                    <a:pt x="590550" y="4267"/>
                    <a:pt x="586283" y="0"/>
                    <a:pt x="581025" y="0"/>
                  </a:cubicBezTo>
                  <a:lnTo>
                    <a:pt x="9525" y="0"/>
                  </a:lnTo>
                  <a:cubicBezTo>
                    <a:pt x="4267" y="0"/>
                    <a:pt x="0" y="4267"/>
                    <a:pt x="0" y="9525"/>
                  </a:cubicBezTo>
                  <a:lnTo>
                    <a:pt x="0" y="104775"/>
                  </a:lnTo>
                  <a:cubicBezTo>
                    <a:pt x="0" y="110033"/>
                    <a:pt x="4267" y="114300"/>
                    <a:pt x="9525" y="114300"/>
                  </a:cubicBezTo>
                  <a:lnTo>
                    <a:pt x="19050" y="114300"/>
                  </a:lnTo>
                  <a:lnTo>
                    <a:pt x="19050" y="180975"/>
                  </a:lnTo>
                  <a:cubicBezTo>
                    <a:pt x="19050" y="186233"/>
                    <a:pt x="23317" y="190500"/>
                    <a:pt x="28575" y="190500"/>
                  </a:cubicBezTo>
                  <a:lnTo>
                    <a:pt x="38100" y="190500"/>
                  </a:lnTo>
                  <a:lnTo>
                    <a:pt x="38100" y="228600"/>
                  </a:lnTo>
                  <a:cubicBezTo>
                    <a:pt x="38100" y="231124"/>
                    <a:pt x="39100" y="233553"/>
                    <a:pt x="40891" y="235334"/>
                  </a:cubicBezTo>
                  <a:lnTo>
                    <a:pt x="69466" y="263909"/>
                  </a:lnTo>
                  <a:cubicBezTo>
                    <a:pt x="71323" y="265767"/>
                    <a:pt x="73762" y="266700"/>
                    <a:pt x="76200" y="266700"/>
                  </a:cubicBezTo>
                  <a:cubicBezTo>
                    <a:pt x="78638" y="266700"/>
                    <a:pt x="81077" y="265767"/>
                    <a:pt x="82934" y="263909"/>
                  </a:cubicBezTo>
                  <a:lnTo>
                    <a:pt x="90488" y="256356"/>
                  </a:lnTo>
                  <a:lnTo>
                    <a:pt x="136141" y="302009"/>
                  </a:lnTo>
                  <a:lnTo>
                    <a:pt x="149609" y="288541"/>
                  </a:lnTo>
                  <a:lnTo>
                    <a:pt x="103956" y="242888"/>
                  </a:lnTo>
                  <a:lnTo>
                    <a:pt x="111509" y="235334"/>
                  </a:lnTo>
                  <a:cubicBezTo>
                    <a:pt x="115233" y="231610"/>
                    <a:pt x="115233" y="225590"/>
                    <a:pt x="111509" y="221866"/>
                  </a:cubicBezTo>
                  <a:lnTo>
                    <a:pt x="95250" y="205607"/>
                  </a:lnTo>
                  <a:lnTo>
                    <a:pt x="95250" y="190500"/>
                  </a:lnTo>
                  <a:lnTo>
                    <a:pt x="104775" y="190500"/>
                  </a:lnTo>
                  <a:cubicBezTo>
                    <a:pt x="110033" y="190500"/>
                    <a:pt x="114300" y="186233"/>
                    <a:pt x="114300" y="180975"/>
                  </a:cubicBezTo>
                  <a:lnTo>
                    <a:pt x="114300" y="114300"/>
                  </a:lnTo>
                  <a:lnTo>
                    <a:pt x="276225" y="114300"/>
                  </a:lnTo>
                  <a:lnTo>
                    <a:pt x="276225" y="161925"/>
                  </a:lnTo>
                  <a:cubicBezTo>
                    <a:pt x="276225" y="167183"/>
                    <a:pt x="280492" y="171450"/>
                    <a:pt x="285750" y="171450"/>
                  </a:cubicBezTo>
                  <a:lnTo>
                    <a:pt x="314325" y="171450"/>
                  </a:lnTo>
                  <a:lnTo>
                    <a:pt x="314325" y="209550"/>
                  </a:lnTo>
                  <a:lnTo>
                    <a:pt x="266271" y="209550"/>
                  </a:lnTo>
                  <a:cubicBezTo>
                    <a:pt x="245716" y="209550"/>
                    <a:pt x="225962" y="219275"/>
                    <a:pt x="213427" y="235572"/>
                  </a:cubicBezTo>
                  <a:lnTo>
                    <a:pt x="137465" y="334318"/>
                  </a:lnTo>
                  <a:lnTo>
                    <a:pt x="45187" y="354092"/>
                  </a:lnTo>
                  <a:cubicBezTo>
                    <a:pt x="19002" y="359702"/>
                    <a:pt x="0" y="383200"/>
                    <a:pt x="0" y="409975"/>
                  </a:cubicBezTo>
                  <a:lnTo>
                    <a:pt x="0" y="476250"/>
                  </a:lnTo>
                  <a:cubicBezTo>
                    <a:pt x="0" y="492004"/>
                    <a:pt x="12821" y="504825"/>
                    <a:pt x="28575" y="504825"/>
                  </a:cubicBezTo>
                  <a:lnTo>
                    <a:pt x="85725" y="504825"/>
                  </a:lnTo>
                  <a:cubicBezTo>
                    <a:pt x="90983" y="504825"/>
                    <a:pt x="95250" y="500558"/>
                    <a:pt x="95250" y="495300"/>
                  </a:cubicBezTo>
                  <a:cubicBezTo>
                    <a:pt x="95250" y="463782"/>
                    <a:pt x="120882" y="438150"/>
                    <a:pt x="152400" y="438150"/>
                  </a:cubicBezTo>
                  <a:cubicBezTo>
                    <a:pt x="183918" y="438150"/>
                    <a:pt x="209550" y="463782"/>
                    <a:pt x="209550" y="495300"/>
                  </a:cubicBezTo>
                  <a:cubicBezTo>
                    <a:pt x="209550" y="500558"/>
                    <a:pt x="213817" y="504825"/>
                    <a:pt x="219075" y="504825"/>
                  </a:cubicBezTo>
                  <a:lnTo>
                    <a:pt x="371475" y="504825"/>
                  </a:lnTo>
                  <a:cubicBezTo>
                    <a:pt x="376733" y="504825"/>
                    <a:pt x="381000" y="500558"/>
                    <a:pt x="381000" y="495300"/>
                  </a:cubicBezTo>
                  <a:cubicBezTo>
                    <a:pt x="381000" y="463782"/>
                    <a:pt x="406632" y="438150"/>
                    <a:pt x="438150" y="438150"/>
                  </a:cubicBezTo>
                  <a:cubicBezTo>
                    <a:pt x="469668" y="438150"/>
                    <a:pt x="495300" y="463782"/>
                    <a:pt x="495300" y="495300"/>
                  </a:cubicBezTo>
                  <a:cubicBezTo>
                    <a:pt x="495300" y="500558"/>
                    <a:pt x="499567" y="504825"/>
                    <a:pt x="504825" y="504825"/>
                  </a:cubicBezTo>
                  <a:lnTo>
                    <a:pt x="561975" y="504825"/>
                  </a:lnTo>
                  <a:cubicBezTo>
                    <a:pt x="577729" y="504825"/>
                    <a:pt x="590550" y="492004"/>
                    <a:pt x="590550" y="476250"/>
                  </a:cubicBezTo>
                  <a:lnTo>
                    <a:pt x="590550" y="381000"/>
                  </a:lnTo>
                  <a:cubicBezTo>
                    <a:pt x="590550" y="377390"/>
                    <a:pt x="588512" y="374094"/>
                    <a:pt x="585283" y="372475"/>
                  </a:cubicBezTo>
                  <a:lnTo>
                    <a:pt x="511045" y="335356"/>
                  </a:lnTo>
                  <a:lnTo>
                    <a:pt x="434283" y="235563"/>
                  </a:lnTo>
                  <a:cubicBezTo>
                    <a:pt x="421748" y="219275"/>
                    <a:pt x="401993" y="209550"/>
                    <a:pt x="381429" y="209550"/>
                  </a:cubicBezTo>
                  <a:lnTo>
                    <a:pt x="333375" y="209550"/>
                  </a:lnTo>
                  <a:lnTo>
                    <a:pt x="333375" y="171450"/>
                  </a:lnTo>
                  <a:lnTo>
                    <a:pt x="361950" y="171450"/>
                  </a:lnTo>
                  <a:cubicBezTo>
                    <a:pt x="367208" y="171450"/>
                    <a:pt x="371475" y="167183"/>
                    <a:pt x="371475" y="161925"/>
                  </a:cubicBezTo>
                  <a:lnTo>
                    <a:pt x="371475" y="114300"/>
                  </a:lnTo>
                  <a:lnTo>
                    <a:pt x="476250" y="114300"/>
                  </a:lnTo>
                  <a:lnTo>
                    <a:pt x="476250" y="180975"/>
                  </a:lnTo>
                  <a:cubicBezTo>
                    <a:pt x="476250" y="186233"/>
                    <a:pt x="480517" y="190500"/>
                    <a:pt x="485775" y="190500"/>
                  </a:cubicBezTo>
                  <a:lnTo>
                    <a:pt x="495300" y="190500"/>
                  </a:lnTo>
                  <a:lnTo>
                    <a:pt x="495300" y="205607"/>
                  </a:lnTo>
                  <a:lnTo>
                    <a:pt x="479041" y="221866"/>
                  </a:lnTo>
                  <a:cubicBezTo>
                    <a:pt x="475317" y="225590"/>
                    <a:pt x="475317" y="231610"/>
                    <a:pt x="479041" y="235334"/>
                  </a:cubicBezTo>
                  <a:lnTo>
                    <a:pt x="486594" y="242888"/>
                  </a:lnTo>
                  <a:lnTo>
                    <a:pt x="469516" y="259966"/>
                  </a:lnTo>
                  <a:lnTo>
                    <a:pt x="482984" y="273434"/>
                  </a:lnTo>
                  <a:close/>
                  <a:moveTo>
                    <a:pt x="19088" y="409575"/>
                  </a:moveTo>
                  <a:lnTo>
                    <a:pt x="38100" y="409575"/>
                  </a:lnTo>
                  <a:lnTo>
                    <a:pt x="38100" y="428625"/>
                  </a:lnTo>
                  <a:lnTo>
                    <a:pt x="19050" y="428625"/>
                  </a:lnTo>
                  <a:lnTo>
                    <a:pt x="19050" y="409975"/>
                  </a:lnTo>
                  <a:cubicBezTo>
                    <a:pt x="19050" y="409842"/>
                    <a:pt x="19088" y="409708"/>
                    <a:pt x="19088" y="409575"/>
                  </a:cubicBezTo>
                  <a:close/>
                  <a:moveTo>
                    <a:pt x="571500" y="447675"/>
                  </a:moveTo>
                  <a:lnTo>
                    <a:pt x="552450" y="447675"/>
                  </a:lnTo>
                  <a:lnTo>
                    <a:pt x="552450" y="377361"/>
                  </a:lnTo>
                  <a:lnTo>
                    <a:pt x="571500" y="386886"/>
                  </a:lnTo>
                  <a:lnTo>
                    <a:pt x="571500" y="447675"/>
                  </a:lnTo>
                  <a:close/>
                  <a:moveTo>
                    <a:pt x="419186" y="247193"/>
                  </a:moveTo>
                  <a:lnTo>
                    <a:pt x="497281" y="348710"/>
                  </a:lnTo>
                  <a:cubicBezTo>
                    <a:pt x="498158" y="349853"/>
                    <a:pt x="499281" y="350777"/>
                    <a:pt x="500567" y="351425"/>
                  </a:cubicBezTo>
                  <a:lnTo>
                    <a:pt x="533400" y="367836"/>
                  </a:lnTo>
                  <a:lnTo>
                    <a:pt x="533400" y="457200"/>
                  </a:lnTo>
                  <a:cubicBezTo>
                    <a:pt x="533400" y="462458"/>
                    <a:pt x="537667" y="466725"/>
                    <a:pt x="542925" y="466725"/>
                  </a:cubicBezTo>
                  <a:lnTo>
                    <a:pt x="571500" y="466725"/>
                  </a:lnTo>
                  <a:lnTo>
                    <a:pt x="571500" y="476250"/>
                  </a:lnTo>
                  <a:cubicBezTo>
                    <a:pt x="571500" y="481498"/>
                    <a:pt x="567223" y="485775"/>
                    <a:pt x="561975" y="485775"/>
                  </a:cubicBezTo>
                  <a:lnTo>
                    <a:pt x="513759" y="485775"/>
                  </a:lnTo>
                  <a:cubicBezTo>
                    <a:pt x="509054" y="448237"/>
                    <a:pt x="476936" y="419100"/>
                    <a:pt x="438150" y="419100"/>
                  </a:cubicBezTo>
                  <a:cubicBezTo>
                    <a:pt x="399364" y="419100"/>
                    <a:pt x="367246" y="448237"/>
                    <a:pt x="362541" y="485775"/>
                  </a:cubicBezTo>
                  <a:lnTo>
                    <a:pt x="228009" y="485775"/>
                  </a:lnTo>
                  <a:cubicBezTo>
                    <a:pt x="223304" y="448237"/>
                    <a:pt x="191186" y="419100"/>
                    <a:pt x="152400" y="419100"/>
                  </a:cubicBezTo>
                  <a:cubicBezTo>
                    <a:pt x="113614" y="419100"/>
                    <a:pt x="81496" y="448237"/>
                    <a:pt x="76791" y="485775"/>
                  </a:cubicBezTo>
                  <a:lnTo>
                    <a:pt x="28575" y="485775"/>
                  </a:lnTo>
                  <a:cubicBezTo>
                    <a:pt x="23327" y="485775"/>
                    <a:pt x="19050" y="481498"/>
                    <a:pt x="19050" y="476250"/>
                  </a:cubicBezTo>
                  <a:lnTo>
                    <a:pt x="19050" y="447675"/>
                  </a:lnTo>
                  <a:lnTo>
                    <a:pt x="47625" y="447675"/>
                  </a:lnTo>
                  <a:cubicBezTo>
                    <a:pt x="52883" y="447675"/>
                    <a:pt x="57150" y="443408"/>
                    <a:pt x="57150" y="438150"/>
                  </a:cubicBezTo>
                  <a:lnTo>
                    <a:pt x="57150" y="400050"/>
                  </a:lnTo>
                  <a:cubicBezTo>
                    <a:pt x="57150" y="394792"/>
                    <a:pt x="52883" y="390525"/>
                    <a:pt x="47625" y="390525"/>
                  </a:cubicBezTo>
                  <a:lnTo>
                    <a:pt x="24527" y="390525"/>
                  </a:lnTo>
                  <a:cubicBezTo>
                    <a:pt x="29832" y="381667"/>
                    <a:pt x="38595" y="374990"/>
                    <a:pt x="49168" y="372723"/>
                  </a:cubicBezTo>
                  <a:lnTo>
                    <a:pt x="144875" y="352215"/>
                  </a:lnTo>
                  <a:cubicBezTo>
                    <a:pt x="147085" y="351739"/>
                    <a:pt x="149047" y="350501"/>
                    <a:pt x="150428" y="348710"/>
                  </a:cubicBezTo>
                  <a:lnTo>
                    <a:pt x="228524" y="247193"/>
                  </a:lnTo>
                  <a:cubicBezTo>
                    <a:pt x="237468" y="235544"/>
                    <a:pt x="251584" y="228600"/>
                    <a:pt x="266271" y="228600"/>
                  </a:cubicBezTo>
                  <a:lnTo>
                    <a:pt x="381438" y="228600"/>
                  </a:lnTo>
                  <a:cubicBezTo>
                    <a:pt x="396116" y="228600"/>
                    <a:pt x="410232" y="235544"/>
                    <a:pt x="419186" y="247193"/>
                  </a:cubicBezTo>
                  <a:close/>
                  <a:moveTo>
                    <a:pt x="19050" y="19050"/>
                  </a:moveTo>
                  <a:lnTo>
                    <a:pt x="571500" y="19050"/>
                  </a:lnTo>
                  <a:lnTo>
                    <a:pt x="571500" y="95250"/>
                  </a:lnTo>
                  <a:lnTo>
                    <a:pt x="19050" y="95250"/>
                  </a:lnTo>
                  <a:lnTo>
                    <a:pt x="19050" y="19050"/>
                  </a:lnTo>
                  <a:close/>
                  <a:moveTo>
                    <a:pt x="78991" y="216284"/>
                  </a:moveTo>
                  <a:lnTo>
                    <a:pt x="91307" y="228600"/>
                  </a:lnTo>
                  <a:lnTo>
                    <a:pt x="76200" y="243707"/>
                  </a:lnTo>
                  <a:lnTo>
                    <a:pt x="57150" y="224657"/>
                  </a:lnTo>
                  <a:lnTo>
                    <a:pt x="57150" y="190500"/>
                  </a:lnTo>
                  <a:lnTo>
                    <a:pt x="76200" y="190500"/>
                  </a:lnTo>
                  <a:lnTo>
                    <a:pt x="76200" y="209550"/>
                  </a:lnTo>
                  <a:cubicBezTo>
                    <a:pt x="76200" y="212074"/>
                    <a:pt x="77200" y="214503"/>
                    <a:pt x="78991" y="216284"/>
                  </a:cubicBezTo>
                  <a:close/>
                  <a:moveTo>
                    <a:pt x="95250" y="171450"/>
                  </a:moveTo>
                  <a:lnTo>
                    <a:pt x="38100" y="171450"/>
                  </a:lnTo>
                  <a:lnTo>
                    <a:pt x="38100" y="114300"/>
                  </a:lnTo>
                  <a:lnTo>
                    <a:pt x="95250" y="114300"/>
                  </a:lnTo>
                  <a:lnTo>
                    <a:pt x="95250" y="171450"/>
                  </a:lnTo>
                  <a:close/>
                  <a:moveTo>
                    <a:pt x="352425" y="152400"/>
                  </a:moveTo>
                  <a:lnTo>
                    <a:pt x="295275" y="152400"/>
                  </a:lnTo>
                  <a:lnTo>
                    <a:pt x="295275" y="114300"/>
                  </a:lnTo>
                  <a:lnTo>
                    <a:pt x="352425" y="114300"/>
                  </a:lnTo>
                  <a:lnTo>
                    <a:pt x="352425" y="152400"/>
                  </a:lnTo>
                  <a:close/>
                  <a:moveTo>
                    <a:pt x="552450" y="114300"/>
                  </a:moveTo>
                  <a:lnTo>
                    <a:pt x="552450" y="171450"/>
                  </a:lnTo>
                  <a:lnTo>
                    <a:pt x="495300" y="171450"/>
                  </a:lnTo>
                  <a:lnTo>
                    <a:pt x="495300" y="114300"/>
                  </a:lnTo>
                  <a:lnTo>
                    <a:pt x="552450" y="114300"/>
                  </a:lnTo>
                  <a:close/>
                  <a:moveTo>
                    <a:pt x="533400" y="190500"/>
                  </a:moveTo>
                  <a:lnTo>
                    <a:pt x="533400" y="224657"/>
                  </a:lnTo>
                  <a:lnTo>
                    <a:pt x="514350" y="243707"/>
                  </a:lnTo>
                  <a:lnTo>
                    <a:pt x="499243" y="228600"/>
                  </a:lnTo>
                  <a:lnTo>
                    <a:pt x="511559" y="216284"/>
                  </a:lnTo>
                  <a:cubicBezTo>
                    <a:pt x="513350" y="214503"/>
                    <a:pt x="514350" y="212074"/>
                    <a:pt x="514350" y="209550"/>
                  </a:cubicBezTo>
                  <a:lnTo>
                    <a:pt x="514350" y="190500"/>
                  </a:lnTo>
                  <a:lnTo>
                    <a:pt x="533400" y="1905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DE27E23-4D25-FE02-8DE3-92AA19105736}"/>
                </a:ext>
              </a:extLst>
            </p:cNvPr>
            <p:cNvSpPr/>
            <p:nvPr/>
          </p:nvSpPr>
          <p:spPr>
            <a:xfrm>
              <a:off x="12564367" y="4062481"/>
              <a:ext cx="19050" cy="19050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F437183-ECCD-1FD2-3F7C-B6E1C4C48FA8}"/>
                </a:ext>
              </a:extLst>
            </p:cNvPr>
            <p:cNvSpPr/>
            <p:nvPr/>
          </p:nvSpPr>
          <p:spPr>
            <a:xfrm>
              <a:off x="12507217" y="4462531"/>
              <a:ext cx="590550" cy="57150"/>
            </a:xfrm>
            <a:custGeom>
              <a:avLst/>
              <a:gdLst>
                <a:gd name="csX0" fmla="*/ 581025 w 590550"/>
                <a:gd name="csY0" fmla="*/ 0 h 57150"/>
                <a:gd name="csX1" fmla="*/ 438150 w 590550"/>
                <a:gd name="csY1" fmla="*/ 0 h 57150"/>
                <a:gd name="csX2" fmla="*/ 152400 w 590550"/>
                <a:gd name="csY2" fmla="*/ 0 h 57150"/>
                <a:gd name="csX3" fmla="*/ 9525 w 590550"/>
                <a:gd name="csY3" fmla="*/ 0 h 57150"/>
                <a:gd name="csX4" fmla="*/ 0 w 590550"/>
                <a:gd name="csY4" fmla="*/ 9525 h 57150"/>
                <a:gd name="csX5" fmla="*/ 0 w 590550"/>
                <a:gd name="csY5" fmla="*/ 47625 h 57150"/>
                <a:gd name="csX6" fmla="*/ 9525 w 590550"/>
                <a:gd name="csY6" fmla="*/ 57150 h 57150"/>
                <a:gd name="csX7" fmla="*/ 581025 w 590550"/>
                <a:gd name="csY7" fmla="*/ 57150 h 57150"/>
                <a:gd name="csX8" fmla="*/ 590550 w 590550"/>
                <a:gd name="csY8" fmla="*/ 47625 h 57150"/>
                <a:gd name="csX9" fmla="*/ 590550 w 590550"/>
                <a:gd name="csY9" fmla="*/ 9525 h 57150"/>
                <a:gd name="csX10" fmla="*/ 581025 w 590550"/>
                <a:gd name="csY10" fmla="*/ 0 h 57150"/>
                <a:gd name="csX11" fmla="*/ 571500 w 590550"/>
                <a:gd name="csY11" fmla="*/ 38100 h 57150"/>
                <a:gd name="csX12" fmla="*/ 19050 w 590550"/>
                <a:gd name="csY12" fmla="*/ 38100 h 57150"/>
                <a:gd name="csX13" fmla="*/ 19050 w 590550"/>
                <a:gd name="csY13" fmla="*/ 19050 h 57150"/>
                <a:gd name="csX14" fmla="*/ 571500 w 590550"/>
                <a:gd name="csY14" fmla="*/ 19050 h 57150"/>
                <a:gd name="csX15" fmla="*/ 571500 w 590550"/>
                <a:gd name="csY15" fmla="*/ 38100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90550" h="57150">
                  <a:moveTo>
                    <a:pt x="581025" y="0"/>
                  </a:moveTo>
                  <a:lnTo>
                    <a:pt x="438150" y="0"/>
                  </a:lnTo>
                  <a:lnTo>
                    <a:pt x="152400" y="0"/>
                  </a:lnTo>
                  <a:lnTo>
                    <a:pt x="9525" y="0"/>
                  </a:lnTo>
                  <a:cubicBezTo>
                    <a:pt x="4267" y="0"/>
                    <a:pt x="0" y="4267"/>
                    <a:pt x="0" y="9525"/>
                  </a:cubicBezTo>
                  <a:lnTo>
                    <a:pt x="0" y="47625"/>
                  </a:lnTo>
                  <a:cubicBezTo>
                    <a:pt x="0" y="52883"/>
                    <a:pt x="4267" y="57150"/>
                    <a:pt x="9525" y="57150"/>
                  </a:cubicBezTo>
                  <a:lnTo>
                    <a:pt x="581025" y="57150"/>
                  </a:lnTo>
                  <a:cubicBezTo>
                    <a:pt x="586283" y="57150"/>
                    <a:pt x="590550" y="52883"/>
                    <a:pt x="590550" y="47625"/>
                  </a:cubicBezTo>
                  <a:lnTo>
                    <a:pt x="590550" y="9525"/>
                  </a:lnTo>
                  <a:cubicBezTo>
                    <a:pt x="590550" y="4267"/>
                    <a:pt x="586283" y="0"/>
                    <a:pt x="581025" y="0"/>
                  </a:cubicBezTo>
                  <a:close/>
                  <a:moveTo>
                    <a:pt x="571500" y="38100"/>
                  </a:moveTo>
                  <a:lnTo>
                    <a:pt x="19050" y="38100"/>
                  </a:lnTo>
                  <a:lnTo>
                    <a:pt x="19050" y="19050"/>
                  </a:lnTo>
                  <a:lnTo>
                    <a:pt x="571500" y="19050"/>
                  </a:lnTo>
                  <a:lnTo>
                    <a:pt x="57150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42FA7535-D099-EA0A-0520-D511169C4EF6}"/>
              </a:ext>
            </a:extLst>
          </p:cNvPr>
          <p:cNvSpPr txBox="1"/>
          <p:nvPr/>
        </p:nvSpPr>
        <p:spPr>
          <a:xfrm>
            <a:off x="5449911" y="1764036"/>
            <a:ext cx="1241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Distribute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0" name="easyIcon">
            <a:extLst>
              <a:ext uri="{FF2B5EF4-FFF2-40B4-BE49-F238E27FC236}">
                <a16:creationId xmlns:a16="http://schemas.microsoft.com/office/drawing/2014/main" id="{45B41E84-79BB-398C-52A8-B86A2048765A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5710495" y="2043330"/>
            <a:ext cx="720000" cy="720000"/>
            <a:chOff x="1458375" y="5404349"/>
            <a:chExt cx="714051" cy="714051"/>
          </a:xfrm>
        </p:grpSpPr>
        <p:sp>
          <p:nvSpPr>
            <p:cNvPr id="91" name="Background">
              <a:extLst>
                <a:ext uri="{FF2B5EF4-FFF2-40B4-BE49-F238E27FC236}">
                  <a16:creationId xmlns:a16="http://schemas.microsoft.com/office/drawing/2014/main" id="{A17436B9-DFED-DCAE-4E61-5B18541E6BE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1458375" y="5404349"/>
              <a:ext cx="714051" cy="7140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8C800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C8C800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+mn-lt" pitchFamily="34" charset="0"/>
                <a:cs typeface="Calibri" panose="020F0502020204030204"/>
              </a:endParaRPr>
            </a:p>
          </p:txBody>
        </p:sp>
        <p:sp>
          <p:nvSpPr>
            <p:cNvPr id="92" name="Vector">
              <a:extLst>
                <a:ext uri="{FF2B5EF4-FFF2-40B4-BE49-F238E27FC236}">
                  <a16:creationId xmlns:a16="http://schemas.microsoft.com/office/drawing/2014/main" id="{502C918A-B4FB-A8FE-7E53-23C775F3E1C0}"/>
                </a:ext>
              </a:extLst>
            </p:cNvPr>
            <p:cNvSpPr>
              <a:spLocks noChangeAspect="1" noEditPoints="1"/>
            </p:cNvSpPr>
            <p:nvPr>
              <p:custDataLst>
                <p:tags r:id="rId4"/>
              </p:custDataLst>
            </p:nvPr>
          </p:nvSpPr>
          <p:spPr bwMode="gray">
            <a:xfrm>
              <a:off x="1527400" y="5484050"/>
              <a:ext cx="576001" cy="554648"/>
            </a:xfrm>
            <a:custGeom>
              <a:avLst/>
              <a:gdLst>
                <a:gd name="T0" fmla="*/ 480 w 484"/>
                <a:gd name="T1" fmla="*/ 70 h 481"/>
                <a:gd name="T2" fmla="*/ 396 w 484"/>
                <a:gd name="T3" fmla="*/ 91 h 481"/>
                <a:gd name="T4" fmla="*/ 316 w 484"/>
                <a:gd name="T5" fmla="*/ 171 h 481"/>
                <a:gd name="T6" fmla="*/ 315 w 484"/>
                <a:gd name="T7" fmla="*/ 256 h 481"/>
                <a:gd name="T8" fmla="*/ 375 w 484"/>
                <a:gd name="T9" fmla="*/ 325 h 481"/>
                <a:gd name="T10" fmla="*/ 425 w 484"/>
                <a:gd name="T11" fmla="*/ 339 h 481"/>
                <a:gd name="T12" fmla="*/ 377 w 484"/>
                <a:gd name="T13" fmla="*/ 387 h 481"/>
                <a:gd name="T14" fmla="*/ 363 w 484"/>
                <a:gd name="T15" fmla="*/ 337 h 481"/>
                <a:gd name="T16" fmla="*/ 295 w 484"/>
                <a:gd name="T17" fmla="*/ 276 h 481"/>
                <a:gd name="T18" fmla="*/ 265 w 484"/>
                <a:gd name="T19" fmla="*/ 293 h 481"/>
                <a:gd name="T20" fmla="*/ 270 w 484"/>
                <a:gd name="T21" fmla="*/ 378 h 481"/>
                <a:gd name="T22" fmla="*/ 255 w 484"/>
                <a:gd name="T23" fmla="*/ 480 h 481"/>
                <a:gd name="T24" fmla="*/ 243 w 484"/>
                <a:gd name="T25" fmla="*/ 378 h 481"/>
                <a:gd name="T26" fmla="*/ 248 w 484"/>
                <a:gd name="T27" fmla="*/ 293 h 481"/>
                <a:gd name="T28" fmla="*/ 217 w 484"/>
                <a:gd name="T29" fmla="*/ 275 h 481"/>
                <a:gd name="T30" fmla="*/ 104 w 484"/>
                <a:gd name="T31" fmla="*/ 383 h 481"/>
                <a:gd name="T32" fmla="*/ 96 w 484"/>
                <a:gd name="T33" fmla="*/ 444 h 481"/>
                <a:gd name="T34" fmla="*/ 5 w 484"/>
                <a:gd name="T35" fmla="*/ 422 h 481"/>
                <a:gd name="T36" fmla="*/ 87 w 484"/>
                <a:gd name="T37" fmla="*/ 369 h 481"/>
                <a:gd name="T38" fmla="*/ 95 w 484"/>
                <a:gd name="T39" fmla="*/ 368 h 481"/>
                <a:gd name="T40" fmla="*/ 199 w 484"/>
                <a:gd name="T41" fmla="*/ 257 h 481"/>
                <a:gd name="T42" fmla="*/ 199 w 484"/>
                <a:gd name="T43" fmla="*/ 172 h 481"/>
                <a:gd name="T44" fmla="*/ 131 w 484"/>
                <a:gd name="T45" fmla="*/ 110 h 481"/>
                <a:gd name="T46" fmla="*/ 93 w 484"/>
                <a:gd name="T47" fmla="*/ 54 h 481"/>
                <a:gd name="T48" fmla="*/ 149 w 484"/>
                <a:gd name="T49" fmla="*/ 93 h 481"/>
                <a:gd name="T50" fmla="*/ 213 w 484"/>
                <a:gd name="T51" fmla="*/ 162 h 481"/>
                <a:gd name="T52" fmla="*/ 228 w 484"/>
                <a:gd name="T53" fmla="*/ 155 h 481"/>
                <a:gd name="T54" fmla="*/ 303 w 484"/>
                <a:gd name="T55" fmla="*/ 160 h 481"/>
                <a:gd name="T56" fmla="*/ 384 w 484"/>
                <a:gd name="T57" fmla="*/ 73 h 481"/>
                <a:gd name="T58" fmla="*/ 426 w 484"/>
                <a:gd name="T59" fmla="*/ 0 h 481"/>
                <a:gd name="T60" fmla="*/ 440 w 484"/>
                <a:gd name="T61" fmla="*/ 1 h 481"/>
                <a:gd name="T62" fmla="*/ 484 w 484"/>
                <a:gd name="T63" fmla="*/ 47 h 481"/>
                <a:gd name="T64" fmla="*/ 204 w 484"/>
                <a:gd name="T65" fmla="*/ 218 h 481"/>
                <a:gd name="T66" fmla="*/ 309 w 484"/>
                <a:gd name="T67" fmla="*/ 219 h 481"/>
                <a:gd name="T68" fmla="*/ 204 w 484"/>
                <a:gd name="T69" fmla="*/ 218 h 481"/>
                <a:gd name="T70" fmla="*/ 222 w 484"/>
                <a:gd name="T71" fmla="*/ 428 h 481"/>
                <a:gd name="T72" fmla="*/ 292 w 484"/>
                <a:gd name="T73" fmla="*/ 428 h 481"/>
                <a:gd name="T74" fmla="*/ 432 w 484"/>
                <a:gd name="T75" fmla="*/ 87 h 481"/>
                <a:gd name="T76" fmla="*/ 432 w 484"/>
                <a:gd name="T77" fmla="*/ 17 h 481"/>
                <a:gd name="T78" fmla="*/ 432 w 484"/>
                <a:gd name="T79" fmla="*/ 87 h 481"/>
                <a:gd name="T80" fmla="*/ 56 w 484"/>
                <a:gd name="T81" fmla="*/ 375 h 481"/>
                <a:gd name="T82" fmla="*/ 56 w 484"/>
                <a:gd name="T83" fmla="*/ 446 h 481"/>
                <a:gd name="T84" fmla="*/ 135 w 484"/>
                <a:gd name="T85" fmla="*/ 79 h 481"/>
                <a:gd name="T86" fmla="*/ 99 w 484"/>
                <a:gd name="T87" fmla="*/ 78 h 481"/>
                <a:gd name="T88" fmla="*/ 135 w 484"/>
                <a:gd name="T89" fmla="*/ 79 h 481"/>
                <a:gd name="T90" fmla="*/ 397 w 484"/>
                <a:gd name="T91" fmla="*/ 340 h 481"/>
                <a:gd name="T92" fmla="*/ 396 w 484"/>
                <a:gd name="T93" fmla="*/ 376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84" h="481">
                  <a:moveTo>
                    <a:pt x="484" y="58"/>
                  </a:moveTo>
                  <a:cubicBezTo>
                    <a:pt x="483" y="62"/>
                    <a:pt x="482" y="66"/>
                    <a:pt x="480" y="70"/>
                  </a:cubicBezTo>
                  <a:cubicBezTo>
                    <a:pt x="468" y="103"/>
                    <a:pt x="428" y="115"/>
                    <a:pt x="400" y="94"/>
                  </a:cubicBezTo>
                  <a:cubicBezTo>
                    <a:pt x="399" y="93"/>
                    <a:pt x="398" y="92"/>
                    <a:pt x="396" y="91"/>
                  </a:cubicBezTo>
                  <a:cubicBezTo>
                    <a:pt x="395" y="92"/>
                    <a:pt x="393" y="94"/>
                    <a:pt x="392" y="95"/>
                  </a:cubicBezTo>
                  <a:cubicBezTo>
                    <a:pt x="367" y="120"/>
                    <a:pt x="341" y="146"/>
                    <a:pt x="316" y="171"/>
                  </a:cubicBezTo>
                  <a:cubicBezTo>
                    <a:pt x="313" y="174"/>
                    <a:pt x="312" y="176"/>
                    <a:pt x="314" y="180"/>
                  </a:cubicBezTo>
                  <a:cubicBezTo>
                    <a:pt x="331" y="205"/>
                    <a:pt x="331" y="231"/>
                    <a:pt x="315" y="256"/>
                  </a:cubicBezTo>
                  <a:cubicBezTo>
                    <a:pt x="312" y="260"/>
                    <a:pt x="312" y="262"/>
                    <a:pt x="315" y="265"/>
                  </a:cubicBezTo>
                  <a:cubicBezTo>
                    <a:pt x="335" y="285"/>
                    <a:pt x="355" y="305"/>
                    <a:pt x="375" y="325"/>
                  </a:cubicBezTo>
                  <a:cubicBezTo>
                    <a:pt x="378" y="328"/>
                    <a:pt x="380" y="328"/>
                    <a:pt x="383" y="326"/>
                  </a:cubicBezTo>
                  <a:cubicBezTo>
                    <a:pt x="398" y="320"/>
                    <a:pt x="416" y="325"/>
                    <a:pt x="425" y="339"/>
                  </a:cubicBezTo>
                  <a:cubicBezTo>
                    <a:pt x="434" y="352"/>
                    <a:pt x="433" y="371"/>
                    <a:pt x="421" y="383"/>
                  </a:cubicBezTo>
                  <a:cubicBezTo>
                    <a:pt x="409" y="394"/>
                    <a:pt x="391" y="396"/>
                    <a:pt x="377" y="387"/>
                  </a:cubicBezTo>
                  <a:cubicBezTo>
                    <a:pt x="364" y="378"/>
                    <a:pt x="358" y="360"/>
                    <a:pt x="365" y="345"/>
                  </a:cubicBezTo>
                  <a:cubicBezTo>
                    <a:pt x="366" y="341"/>
                    <a:pt x="366" y="339"/>
                    <a:pt x="363" y="337"/>
                  </a:cubicBezTo>
                  <a:cubicBezTo>
                    <a:pt x="343" y="317"/>
                    <a:pt x="323" y="297"/>
                    <a:pt x="303" y="277"/>
                  </a:cubicBezTo>
                  <a:cubicBezTo>
                    <a:pt x="301" y="274"/>
                    <a:pt x="299" y="274"/>
                    <a:pt x="295" y="276"/>
                  </a:cubicBezTo>
                  <a:cubicBezTo>
                    <a:pt x="287" y="280"/>
                    <a:pt x="279" y="283"/>
                    <a:pt x="270" y="286"/>
                  </a:cubicBezTo>
                  <a:cubicBezTo>
                    <a:pt x="267" y="287"/>
                    <a:pt x="265" y="288"/>
                    <a:pt x="265" y="293"/>
                  </a:cubicBezTo>
                  <a:cubicBezTo>
                    <a:pt x="265" y="319"/>
                    <a:pt x="265" y="345"/>
                    <a:pt x="265" y="372"/>
                  </a:cubicBezTo>
                  <a:cubicBezTo>
                    <a:pt x="265" y="376"/>
                    <a:pt x="267" y="377"/>
                    <a:pt x="270" y="378"/>
                  </a:cubicBezTo>
                  <a:cubicBezTo>
                    <a:pt x="296" y="385"/>
                    <a:pt x="312" y="409"/>
                    <a:pt x="308" y="436"/>
                  </a:cubicBezTo>
                  <a:cubicBezTo>
                    <a:pt x="304" y="462"/>
                    <a:pt x="281" y="481"/>
                    <a:pt x="255" y="480"/>
                  </a:cubicBezTo>
                  <a:cubicBezTo>
                    <a:pt x="229" y="479"/>
                    <a:pt x="208" y="459"/>
                    <a:pt x="205" y="433"/>
                  </a:cubicBezTo>
                  <a:cubicBezTo>
                    <a:pt x="202" y="408"/>
                    <a:pt x="219" y="384"/>
                    <a:pt x="243" y="378"/>
                  </a:cubicBezTo>
                  <a:cubicBezTo>
                    <a:pt x="247" y="377"/>
                    <a:pt x="249" y="376"/>
                    <a:pt x="249" y="371"/>
                  </a:cubicBezTo>
                  <a:cubicBezTo>
                    <a:pt x="248" y="345"/>
                    <a:pt x="248" y="319"/>
                    <a:pt x="248" y="293"/>
                  </a:cubicBezTo>
                  <a:cubicBezTo>
                    <a:pt x="249" y="289"/>
                    <a:pt x="248" y="287"/>
                    <a:pt x="244" y="286"/>
                  </a:cubicBezTo>
                  <a:cubicBezTo>
                    <a:pt x="234" y="285"/>
                    <a:pt x="225" y="281"/>
                    <a:pt x="217" y="275"/>
                  </a:cubicBezTo>
                  <a:cubicBezTo>
                    <a:pt x="215" y="273"/>
                    <a:pt x="213" y="274"/>
                    <a:pt x="211" y="276"/>
                  </a:cubicBezTo>
                  <a:cubicBezTo>
                    <a:pt x="175" y="312"/>
                    <a:pt x="140" y="347"/>
                    <a:pt x="104" y="383"/>
                  </a:cubicBezTo>
                  <a:cubicBezTo>
                    <a:pt x="102" y="385"/>
                    <a:pt x="102" y="387"/>
                    <a:pt x="103" y="389"/>
                  </a:cubicBezTo>
                  <a:cubicBezTo>
                    <a:pt x="111" y="409"/>
                    <a:pt x="109" y="428"/>
                    <a:pt x="96" y="444"/>
                  </a:cubicBezTo>
                  <a:cubicBezTo>
                    <a:pt x="82" y="460"/>
                    <a:pt x="64" y="466"/>
                    <a:pt x="44" y="461"/>
                  </a:cubicBezTo>
                  <a:cubicBezTo>
                    <a:pt x="23" y="456"/>
                    <a:pt x="10" y="443"/>
                    <a:pt x="5" y="422"/>
                  </a:cubicBezTo>
                  <a:cubicBezTo>
                    <a:pt x="0" y="401"/>
                    <a:pt x="9" y="379"/>
                    <a:pt x="27" y="367"/>
                  </a:cubicBezTo>
                  <a:cubicBezTo>
                    <a:pt x="46" y="355"/>
                    <a:pt x="69" y="356"/>
                    <a:pt x="87" y="369"/>
                  </a:cubicBezTo>
                  <a:cubicBezTo>
                    <a:pt x="88" y="370"/>
                    <a:pt x="89" y="371"/>
                    <a:pt x="91" y="372"/>
                  </a:cubicBezTo>
                  <a:cubicBezTo>
                    <a:pt x="92" y="371"/>
                    <a:pt x="94" y="369"/>
                    <a:pt x="95" y="368"/>
                  </a:cubicBezTo>
                  <a:cubicBezTo>
                    <a:pt x="129" y="334"/>
                    <a:pt x="164" y="299"/>
                    <a:pt x="198" y="265"/>
                  </a:cubicBezTo>
                  <a:cubicBezTo>
                    <a:pt x="201" y="262"/>
                    <a:pt x="202" y="260"/>
                    <a:pt x="199" y="257"/>
                  </a:cubicBezTo>
                  <a:cubicBezTo>
                    <a:pt x="183" y="231"/>
                    <a:pt x="183" y="205"/>
                    <a:pt x="199" y="180"/>
                  </a:cubicBezTo>
                  <a:cubicBezTo>
                    <a:pt x="201" y="177"/>
                    <a:pt x="202" y="175"/>
                    <a:pt x="199" y="172"/>
                  </a:cubicBezTo>
                  <a:cubicBezTo>
                    <a:pt x="178" y="152"/>
                    <a:pt x="158" y="132"/>
                    <a:pt x="138" y="111"/>
                  </a:cubicBezTo>
                  <a:cubicBezTo>
                    <a:pt x="136" y="109"/>
                    <a:pt x="134" y="109"/>
                    <a:pt x="131" y="110"/>
                  </a:cubicBezTo>
                  <a:cubicBezTo>
                    <a:pt x="116" y="117"/>
                    <a:pt x="98" y="112"/>
                    <a:pt x="88" y="98"/>
                  </a:cubicBezTo>
                  <a:cubicBezTo>
                    <a:pt x="79" y="85"/>
                    <a:pt x="81" y="66"/>
                    <a:pt x="93" y="54"/>
                  </a:cubicBezTo>
                  <a:cubicBezTo>
                    <a:pt x="104" y="43"/>
                    <a:pt x="123" y="41"/>
                    <a:pt x="136" y="50"/>
                  </a:cubicBezTo>
                  <a:cubicBezTo>
                    <a:pt x="150" y="60"/>
                    <a:pt x="155" y="77"/>
                    <a:pt x="149" y="93"/>
                  </a:cubicBezTo>
                  <a:cubicBezTo>
                    <a:pt x="148" y="94"/>
                    <a:pt x="148" y="97"/>
                    <a:pt x="149" y="98"/>
                  </a:cubicBezTo>
                  <a:cubicBezTo>
                    <a:pt x="170" y="120"/>
                    <a:pt x="191" y="141"/>
                    <a:pt x="213" y="162"/>
                  </a:cubicBezTo>
                  <a:cubicBezTo>
                    <a:pt x="213" y="163"/>
                    <a:pt x="214" y="163"/>
                    <a:pt x="214" y="163"/>
                  </a:cubicBezTo>
                  <a:cubicBezTo>
                    <a:pt x="219" y="160"/>
                    <a:pt x="223" y="158"/>
                    <a:pt x="228" y="155"/>
                  </a:cubicBezTo>
                  <a:cubicBezTo>
                    <a:pt x="251" y="145"/>
                    <a:pt x="274" y="147"/>
                    <a:pt x="295" y="161"/>
                  </a:cubicBezTo>
                  <a:cubicBezTo>
                    <a:pt x="299" y="163"/>
                    <a:pt x="301" y="163"/>
                    <a:pt x="303" y="160"/>
                  </a:cubicBezTo>
                  <a:cubicBezTo>
                    <a:pt x="330" y="134"/>
                    <a:pt x="356" y="107"/>
                    <a:pt x="382" y="81"/>
                  </a:cubicBezTo>
                  <a:cubicBezTo>
                    <a:pt x="385" y="79"/>
                    <a:pt x="386" y="77"/>
                    <a:pt x="384" y="73"/>
                  </a:cubicBezTo>
                  <a:cubicBezTo>
                    <a:pt x="370" y="43"/>
                    <a:pt x="389" y="7"/>
                    <a:pt x="422" y="1"/>
                  </a:cubicBezTo>
                  <a:cubicBezTo>
                    <a:pt x="423" y="1"/>
                    <a:pt x="425" y="0"/>
                    <a:pt x="426" y="0"/>
                  </a:cubicBezTo>
                  <a:cubicBezTo>
                    <a:pt x="430" y="0"/>
                    <a:pt x="433" y="0"/>
                    <a:pt x="437" y="0"/>
                  </a:cubicBezTo>
                  <a:cubicBezTo>
                    <a:pt x="438" y="0"/>
                    <a:pt x="439" y="1"/>
                    <a:pt x="440" y="1"/>
                  </a:cubicBezTo>
                  <a:cubicBezTo>
                    <a:pt x="463" y="6"/>
                    <a:pt x="476" y="19"/>
                    <a:pt x="482" y="41"/>
                  </a:cubicBezTo>
                  <a:cubicBezTo>
                    <a:pt x="483" y="43"/>
                    <a:pt x="483" y="45"/>
                    <a:pt x="484" y="47"/>
                  </a:cubicBezTo>
                  <a:cubicBezTo>
                    <a:pt x="484" y="50"/>
                    <a:pt x="484" y="54"/>
                    <a:pt x="484" y="58"/>
                  </a:cubicBezTo>
                  <a:close/>
                  <a:moveTo>
                    <a:pt x="204" y="218"/>
                  </a:moveTo>
                  <a:cubicBezTo>
                    <a:pt x="204" y="247"/>
                    <a:pt x="227" y="271"/>
                    <a:pt x="256" y="271"/>
                  </a:cubicBezTo>
                  <a:cubicBezTo>
                    <a:pt x="285" y="271"/>
                    <a:pt x="309" y="248"/>
                    <a:pt x="309" y="219"/>
                  </a:cubicBezTo>
                  <a:cubicBezTo>
                    <a:pt x="310" y="190"/>
                    <a:pt x="286" y="166"/>
                    <a:pt x="257" y="166"/>
                  </a:cubicBezTo>
                  <a:cubicBezTo>
                    <a:pt x="228" y="165"/>
                    <a:pt x="204" y="189"/>
                    <a:pt x="204" y="218"/>
                  </a:cubicBezTo>
                  <a:close/>
                  <a:moveTo>
                    <a:pt x="257" y="393"/>
                  </a:moveTo>
                  <a:cubicBezTo>
                    <a:pt x="238" y="393"/>
                    <a:pt x="222" y="409"/>
                    <a:pt x="222" y="428"/>
                  </a:cubicBezTo>
                  <a:cubicBezTo>
                    <a:pt x="222" y="447"/>
                    <a:pt x="238" y="463"/>
                    <a:pt x="257" y="463"/>
                  </a:cubicBezTo>
                  <a:cubicBezTo>
                    <a:pt x="276" y="463"/>
                    <a:pt x="292" y="447"/>
                    <a:pt x="292" y="428"/>
                  </a:cubicBezTo>
                  <a:cubicBezTo>
                    <a:pt x="292" y="409"/>
                    <a:pt x="276" y="393"/>
                    <a:pt x="257" y="393"/>
                  </a:cubicBezTo>
                  <a:close/>
                  <a:moveTo>
                    <a:pt x="432" y="87"/>
                  </a:moveTo>
                  <a:cubicBezTo>
                    <a:pt x="451" y="87"/>
                    <a:pt x="467" y="71"/>
                    <a:pt x="467" y="52"/>
                  </a:cubicBezTo>
                  <a:cubicBezTo>
                    <a:pt x="466" y="33"/>
                    <a:pt x="451" y="17"/>
                    <a:pt x="432" y="17"/>
                  </a:cubicBezTo>
                  <a:cubicBezTo>
                    <a:pt x="412" y="17"/>
                    <a:pt x="396" y="33"/>
                    <a:pt x="396" y="52"/>
                  </a:cubicBezTo>
                  <a:cubicBezTo>
                    <a:pt x="396" y="72"/>
                    <a:pt x="412" y="88"/>
                    <a:pt x="432" y="87"/>
                  </a:cubicBezTo>
                  <a:close/>
                  <a:moveTo>
                    <a:pt x="91" y="411"/>
                  </a:moveTo>
                  <a:cubicBezTo>
                    <a:pt x="91" y="391"/>
                    <a:pt x="75" y="375"/>
                    <a:pt x="56" y="375"/>
                  </a:cubicBezTo>
                  <a:cubicBezTo>
                    <a:pt x="37" y="375"/>
                    <a:pt x="21" y="391"/>
                    <a:pt x="21" y="410"/>
                  </a:cubicBezTo>
                  <a:cubicBezTo>
                    <a:pt x="20" y="429"/>
                    <a:pt x="36" y="445"/>
                    <a:pt x="56" y="446"/>
                  </a:cubicBezTo>
                  <a:cubicBezTo>
                    <a:pt x="75" y="446"/>
                    <a:pt x="91" y="430"/>
                    <a:pt x="91" y="411"/>
                  </a:cubicBezTo>
                  <a:close/>
                  <a:moveTo>
                    <a:pt x="135" y="79"/>
                  </a:moveTo>
                  <a:cubicBezTo>
                    <a:pt x="135" y="70"/>
                    <a:pt x="127" y="61"/>
                    <a:pt x="118" y="61"/>
                  </a:cubicBezTo>
                  <a:cubicBezTo>
                    <a:pt x="108" y="60"/>
                    <a:pt x="100" y="68"/>
                    <a:pt x="99" y="78"/>
                  </a:cubicBezTo>
                  <a:cubicBezTo>
                    <a:pt x="99" y="88"/>
                    <a:pt x="107" y="96"/>
                    <a:pt x="117" y="96"/>
                  </a:cubicBezTo>
                  <a:cubicBezTo>
                    <a:pt x="126" y="97"/>
                    <a:pt x="134" y="89"/>
                    <a:pt x="135" y="79"/>
                  </a:cubicBezTo>
                  <a:close/>
                  <a:moveTo>
                    <a:pt x="414" y="358"/>
                  </a:moveTo>
                  <a:cubicBezTo>
                    <a:pt x="414" y="348"/>
                    <a:pt x="406" y="340"/>
                    <a:pt x="397" y="340"/>
                  </a:cubicBezTo>
                  <a:cubicBezTo>
                    <a:pt x="387" y="340"/>
                    <a:pt x="379" y="348"/>
                    <a:pt x="379" y="358"/>
                  </a:cubicBezTo>
                  <a:cubicBezTo>
                    <a:pt x="379" y="368"/>
                    <a:pt x="387" y="376"/>
                    <a:pt x="396" y="376"/>
                  </a:cubicBezTo>
                  <a:cubicBezTo>
                    <a:pt x="406" y="376"/>
                    <a:pt x="414" y="368"/>
                    <a:pt x="414" y="358"/>
                  </a:cubicBezTo>
                  <a:close/>
                </a:path>
              </a:pathLst>
            </a:custGeom>
            <a:solidFill>
              <a:srgbClr val="003D5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35662C55-D532-E3A7-7BAC-4221D06ACB9C}"/>
              </a:ext>
            </a:extLst>
          </p:cNvPr>
          <p:cNvSpPr txBox="1"/>
          <p:nvPr/>
        </p:nvSpPr>
        <p:spPr>
          <a:xfrm>
            <a:off x="7455996" y="1746161"/>
            <a:ext cx="1940400" cy="216000"/>
          </a:xfrm>
          <a:prstGeom prst="round2SameRect">
            <a:avLst>
              <a:gd name="adj1" fmla="val 32207"/>
              <a:gd name="adj2" fmla="val 0"/>
            </a:avLst>
          </a:prstGeom>
          <a:noFill/>
          <a:effectLst/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FCAF07F-26F6-DA21-E4ED-E41C4A146321}"/>
              </a:ext>
            </a:extLst>
          </p:cNvPr>
          <p:cNvSpPr txBox="1"/>
          <p:nvPr/>
        </p:nvSpPr>
        <p:spPr>
          <a:xfrm>
            <a:off x="7455995" y="1746161"/>
            <a:ext cx="1940401" cy="184666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OEMs/ Semiconductors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Isosceles Triangle 94">
            <a:extLst>
              <a:ext uri="{FF2B5EF4-FFF2-40B4-BE49-F238E27FC236}">
                <a16:creationId xmlns:a16="http://schemas.microsoft.com/office/drawing/2014/main" id="{C666845D-73BE-D4D6-862D-95777CD71BC3}"/>
              </a:ext>
            </a:extLst>
          </p:cNvPr>
          <p:cNvSpPr/>
          <p:nvPr/>
        </p:nvSpPr>
        <p:spPr>
          <a:xfrm rot="5400000">
            <a:off x="2600711" y="3184699"/>
            <a:ext cx="408947" cy="126177"/>
          </a:xfrm>
          <a:prstGeom prst="triangle">
            <a:avLst/>
          </a:prstGeom>
          <a:solidFill>
            <a:srgbClr val="FFCCF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/>
              <a:ea typeface="Verdana" pitchFamily="34" charset="0"/>
              <a:cs typeface="+mn-cs"/>
            </a:endParaRPr>
          </a:p>
        </p:txBody>
      </p:sp>
      <p:sp>
        <p:nvSpPr>
          <p:cNvPr id="96" name="Isosceles Triangle 95">
            <a:extLst>
              <a:ext uri="{FF2B5EF4-FFF2-40B4-BE49-F238E27FC236}">
                <a16:creationId xmlns:a16="http://schemas.microsoft.com/office/drawing/2014/main" id="{C20DE211-81A9-D95F-724F-9614BFA40B68}"/>
              </a:ext>
            </a:extLst>
          </p:cNvPr>
          <p:cNvSpPr/>
          <p:nvPr/>
        </p:nvSpPr>
        <p:spPr>
          <a:xfrm rot="5400000">
            <a:off x="7157287" y="3184699"/>
            <a:ext cx="408947" cy="126177"/>
          </a:xfrm>
          <a:prstGeom prst="triangle">
            <a:avLst/>
          </a:prstGeom>
          <a:solidFill>
            <a:srgbClr val="D7FF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Arrow: Right 107">
            <a:extLst>
              <a:ext uri="{FF2B5EF4-FFF2-40B4-BE49-F238E27FC236}">
                <a16:creationId xmlns:a16="http://schemas.microsoft.com/office/drawing/2014/main" id="{8AFE7E1F-D3BB-3EED-4113-EC9B5201D993}"/>
              </a:ext>
            </a:extLst>
          </p:cNvPr>
          <p:cNvSpPr/>
          <p:nvPr/>
        </p:nvSpPr>
        <p:spPr>
          <a:xfrm>
            <a:off x="646615" y="4716733"/>
            <a:ext cx="3098534" cy="342385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94209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889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9988" algn="l"/>
              </a:tabLst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OPEN-SOURCE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407BE1A-955C-D13A-53B8-52A47C5D814F}"/>
              </a:ext>
            </a:extLst>
          </p:cNvPr>
          <p:cNvSpPr txBox="1"/>
          <p:nvPr/>
        </p:nvSpPr>
        <p:spPr>
          <a:xfrm>
            <a:off x="7455996" y="4003741"/>
            <a:ext cx="1940400" cy="216000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Industrial automation</a:t>
            </a:r>
          </a:p>
        </p:txBody>
      </p:sp>
      <p:pic>
        <p:nvPicPr>
          <p:cNvPr id="126" name="Graphic 125">
            <a:extLst>
              <a:ext uri="{FF2B5EF4-FFF2-40B4-BE49-F238E27FC236}">
                <a16:creationId xmlns:a16="http://schemas.microsoft.com/office/drawing/2014/main" id="{33CC9D5D-179C-0F23-D636-ADBE499B8D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9298"/>
          <a:stretch>
            <a:fillRect/>
          </a:stretch>
        </p:blipFill>
        <p:spPr>
          <a:xfrm>
            <a:off x="8296050" y="3842363"/>
            <a:ext cx="260293" cy="26257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E29F7F1-10A8-38B4-0831-72F6EED9BD8F}"/>
              </a:ext>
            </a:extLst>
          </p:cNvPr>
          <p:cNvSpPr>
            <a:spLocks noChangeAspect="1"/>
          </p:cNvSpPr>
          <p:nvPr/>
        </p:nvSpPr>
        <p:spPr>
          <a:xfrm>
            <a:off x="9928080" y="2724660"/>
            <a:ext cx="339181" cy="287433"/>
          </a:xfrm>
          <a:custGeom>
            <a:avLst/>
            <a:gdLst>
              <a:gd name="csX0" fmla="*/ 43495 w 771856"/>
              <a:gd name="csY0" fmla="*/ 0 h 654097"/>
              <a:gd name="csX1" fmla="*/ 728362 w 771856"/>
              <a:gd name="csY1" fmla="*/ 0 h 654097"/>
              <a:gd name="csX2" fmla="*/ 771857 w 771856"/>
              <a:gd name="csY2" fmla="*/ 43495 h 654097"/>
              <a:gd name="csX3" fmla="*/ 771857 w 771856"/>
              <a:gd name="csY3" fmla="*/ 456604 h 654097"/>
              <a:gd name="csX4" fmla="*/ 728362 w 771856"/>
              <a:gd name="csY4" fmla="*/ 500099 h 654097"/>
              <a:gd name="csX5" fmla="*/ 43495 w 771856"/>
              <a:gd name="csY5" fmla="*/ 500062 h 654097"/>
              <a:gd name="csX6" fmla="*/ 0 w 771856"/>
              <a:gd name="csY6" fmla="*/ 456567 h 654097"/>
              <a:gd name="csX7" fmla="*/ 37 w 771856"/>
              <a:gd name="csY7" fmla="*/ 43458 h 654097"/>
              <a:gd name="csX8" fmla="*/ 43495 w 771856"/>
              <a:gd name="csY8" fmla="*/ 0 h 654097"/>
              <a:gd name="csX9" fmla="*/ 265208 w 771856"/>
              <a:gd name="csY9" fmla="*/ 588874 h 654097"/>
              <a:gd name="csX10" fmla="*/ 297802 w 771856"/>
              <a:gd name="csY10" fmla="*/ 519259 h 654097"/>
              <a:gd name="csX11" fmla="*/ 474091 w 771856"/>
              <a:gd name="csY11" fmla="*/ 519259 h 654097"/>
              <a:gd name="csX12" fmla="*/ 506684 w 771856"/>
              <a:gd name="csY12" fmla="*/ 588874 h 654097"/>
              <a:gd name="csX13" fmla="*/ 546570 w 771856"/>
              <a:gd name="csY13" fmla="*/ 588874 h 654097"/>
              <a:gd name="csX14" fmla="*/ 579164 w 771856"/>
              <a:gd name="csY14" fmla="*/ 621467 h 654097"/>
              <a:gd name="csX15" fmla="*/ 579164 w 771856"/>
              <a:gd name="csY15" fmla="*/ 648294 h 654097"/>
              <a:gd name="csX16" fmla="*/ 573397 w 771856"/>
              <a:gd name="csY16" fmla="*/ 654061 h 654097"/>
              <a:gd name="csX17" fmla="*/ 198502 w 771856"/>
              <a:gd name="csY17" fmla="*/ 654098 h 654097"/>
              <a:gd name="csX18" fmla="*/ 192698 w 771856"/>
              <a:gd name="csY18" fmla="*/ 648331 h 654097"/>
              <a:gd name="csX19" fmla="*/ 192698 w 771856"/>
              <a:gd name="csY19" fmla="*/ 621505 h 654097"/>
              <a:gd name="csX20" fmla="*/ 225329 w 771856"/>
              <a:gd name="csY20" fmla="*/ 588911 h 654097"/>
              <a:gd name="csX21" fmla="*/ 377165 w 771856"/>
              <a:gd name="csY21" fmla="*/ 469811 h 654097"/>
              <a:gd name="csX22" fmla="*/ 394689 w 771856"/>
              <a:gd name="csY22" fmla="*/ 469811 h 654097"/>
              <a:gd name="csX23" fmla="*/ 404289 w 771856"/>
              <a:gd name="csY23" fmla="*/ 460212 h 654097"/>
              <a:gd name="csX24" fmla="*/ 394689 w 771856"/>
              <a:gd name="csY24" fmla="*/ 450613 h 654097"/>
              <a:gd name="csX25" fmla="*/ 377165 w 771856"/>
              <a:gd name="csY25" fmla="*/ 450613 h 654097"/>
              <a:gd name="csX26" fmla="*/ 367566 w 771856"/>
              <a:gd name="csY26" fmla="*/ 460212 h 654097"/>
              <a:gd name="csX27" fmla="*/ 377165 w 771856"/>
              <a:gd name="csY27" fmla="*/ 469811 h 654097"/>
              <a:gd name="csX28" fmla="*/ 55620 w 771856"/>
              <a:gd name="csY28" fmla="*/ 424716 h 654097"/>
              <a:gd name="csX29" fmla="*/ 716265 w 771856"/>
              <a:gd name="csY29" fmla="*/ 424716 h 654097"/>
              <a:gd name="csX30" fmla="*/ 740933 w 771856"/>
              <a:gd name="csY30" fmla="*/ 400048 h 654097"/>
              <a:gd name="csX31" fmla="*/ 740933 w 771856"/>
              <a:gd name="csY31" fmla="*/ 55586 h 654097"/>
              <a:gd name="csX32" fmla="*/ 716265 w 771856"/>
              <a:gd name="csY32" fmla="*/ 30918 h 654097"/>
              <a:gd name="csX33" fmla="*/ 55620 w 771856"/>
              <a:gd name="csY33" fmla="*/ 30918 h 654097"/>
              <a:gd name="csX34" fmla="*/ 30952 w 771856"/>
              <a:gd name="csY34" fmla="*/ 55586 h 654097"/>
              <a:gd name="csX35" fmla="*/ 30952 w 771856"/>
              <a:gd name="csY35" fmla="*/ 400010 h 654097"/>
              <a:gd name="csX36" fmla="*/ 55620 w 771856"/>
              <a:gd name="csY36" fmla="*/ 424716 h 65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71856" h="654097">
                <a:moveTo>
                  <a:pt x="43495" y="0"/>
                </a:moveTo>
                <a:lnTo>
                  <a:pt x="728362" y="0"/>
                </a:lnTo>
                <a:cubicBezTo>
                  <a:pt x="752285" y="0"/>
                  <a:pt x="771857" y="19571"/>
                  <a:pt x="771857" y="43495"/>
                </a:cubicBezTo>
                <a:lnTo>
                  <a:pt x="771857" y="456604"/>
                </a:lnTo>
                <a:cubicBezTo>
                  <a:pt x="771857" y="480528"/>
                  <a:pt x="752285" y="500099"/>
                  <a:pt x="728362" y="500099"/>
                </a:cubicBezTo>
                <a:lnTo>
                  <a:pt x="43495" y="500062"/>
                </a:lnTo>
                <a:cubicBezTo>
                  <a:pt x="19571" y="500062"/>
                  <a:pt x="0" y="480491"/>
                  <a:pt x="0" y="456567"/>
                </a:cubicBezTo>
                <a:lnTo>
                  <a:pt x="37" y="43458"/>
                </a:lnTo>
                <a:cubicBezTo>
                  <a:pt x="37" y="19571"/>
                  <a:pt x="19571" y="0"/>
                  <a:pt x="43495" y="0"/>
                </a:cubicBezTo>
                <a:close/>
                <a:moveTo>
                  <a:pt x="265208" y="588874"/>
                </a:moveTo>
                <a:lnTo>
                  <a:pt x="297802" y="519259"/>
                </a:lnTo>
                <a:lnTo>
                  <a:pt x="474091" y="519259"/>
                </a:lnTo>
                <a:lnTo>
                  <a:pt x="506684" y="588874"/>
                </a:lnTo>
                <a:lnTo>
                  <a:pt x="546570" y="588874"/>
                </a:lnTo>
                <a:cubicBezTo>
                  <a:pt x="564504" y="588874"/>
                  <a:pt x="579164" y="603534"/>
                  <a:pt x="579164" y="621467"/>
                </a:cubicBezTo>
                <a:lnTo>
                  <a:pt x="579164" y="648294"/>
                </a:lnTo>
                <a:cubicBezTo>
                  <a:pt x="579164" y="651493"/>
                  <a:pt x="576559" y="654061"/>
                  <a:pt x="573397" y="654061"/>
                </a:cubicBezTo>
                <a:lnTo>
                  <a:pt x="198502" y="654098"/>
                </a:lnTo>
                <a:cubicBezTo>
                  <a:pt x="195302" y="654098"/>
                  <a:pt x="192698" y="651493"/>
                  <a:pt x="192698" y="648331"/>
                </a:cubicBezTo>
                <a:lnTo>
                  <a:pt x="192698" y="621505"/>
                </a:lnTo>
                <a:cubicBezTo>
                  <a:pt x="192698" y="603571"/>
                  <a:pt x="207358" y="588911"/>
                  <a:pt x="225329" y="588911"/>
                </a:cubicBezTo>
                <a:close/>
                <a:moveTo>
                  <a:pt x="377165" y="469811"/>
                </a:moveTo>
                <a:lnTo>
                  <a:pt x="394689" y="469811"/>
                </a:lnTo>
                <a:cubicBezTo>
                  <a:pt x="400010" y="469811"/>
                  <a:pt x="404289" y="465495"/>
                  <a:pt x="404289" y="460212"/>
                </a:cubicBezTo>
                <a:cubicBezTo>
                  <a:pt x="404289" y="454928"/>
                  <a:pt x="399973" y="450613"/>
                  <a:pt x="394689" y="450613"/>
                </a:cubicBezTo>
                <a:lnTo>
                  <a:pt x="377165" y="450613"/>
                </a:lnTo>
                <a:cubicBezTo>
                  <a:pt x="371845" y="450613"/>
                  <a:pt x="367566" y="454929"/>
                  <a:pt x="367566" y="460212"/>
                </a:cubicBezTo>
                <a:cubicBezTo>
                  <a:pt x="367566" y="465495"/>
                  <a:pt x="371882" y="469811"/>
                  <a:pt x="377165" y="469811"/>
                </a:cubicBezTo>
                <a:close/>
                <a:moveTo>
                  <a:pt x="55620" y="424716"/>
                </a:moveTo>
                <a:lnTo>
                  <a:pt x="716265" y="424716"/>
                </a:lnTo>
                <a:cubicBezTo>
                  <a:pt x="729883" y="424716"/>
                  <a:pt x="740933" y="413665"/>
                  <a:pt x="740933" y="400048"/>
                </a:cubicBezTo>
                <a:lnTo>
                  <a:pt x="740933" y="55586"/>
                </a:lnTo>
                <a:cubicBezTo>
                  <a:pt x="740933" y="41968"/>
                  <a:pt x="729882" y="30918"/>
                  <a:pt x="716265" y="30918"/>
                </a:cubicBezTo>
                <a:lnTo>
                  <a:pt x="55620" y="30918"/>
                </a:lnTo>
                <a:cubicBezTo>
                  <a:pt x="42002" y="30918"/>
                  <a:pt x="30952" y="42006"/>
                  <a:pt x="30952" y="55586"/>
                </a:cubicBezTo>
                <a:lnTo>
                  <a:pt x="30952" y="400010"/>
                </a:lnTo>
                <a:cubicBezTo>
                  <a:pt x="30952" y="413628"/>
                  <a:pt x="42003" y="424716"/>
                  <a:pt x="55620" y="42471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923E2811-4AF5-EDE5-2022-3B49EB0795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5973"/>
          <a:stretch>
            <a:fillRect/>
          </a:stretch>
        </p:blipFill>
        <p:spPr>
          <a:xfrm flipH="1">
            <a:off x="9903566" y="3249803"/>
            <a:ext cx="388209" cy="412031"/>
          </a:xfrm>
          <a:prstGeom prst="rect">
            <a:avLst/>
          </a:prstGeom>
        </p:spPr>
      </p:pic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F45B500B-EBD5-A661-F72B-2102A78F7282}"/>
              </a:ext>
            </a:extLst>
          </p:cNvPr>
          <p:cNvSpPr>
            <a:spLocks noChangeAspect="1"/>
          </p:cNvSpPr>
          <p:nvPr/>
        </p:nvSpPr>
        <p:spPr>
          <a:xfrm>
            <a:off x="10640091" y="2724376"/>
            <a:ext cx="339850" cy="288000"/>
          </a:xfrm>
          <a:custGeom>
            <a:avLst/>
            <a:gdLst>
              <a:gd name="csX0" fmla="*/ 43495 w 771856"/>
              <a:gd name="csY0" fmla="*/ 0 h 654097"/>
              <a:gd name="csX1" fmla="*/ 728362 w 771856"/>
              <a:gd name="csY1" fmla="*/ 0 h 654097"/>
              <a:gd name="csX2" fmla="*/ 771857 w 771856"/>
              <a:gd name="csY2" fmla="*/ 43495 h 654097"/>
              <a:gd name="csX3" fmla="*/ 771857 w 771856"/>
              <a:gd name="csY3" fmla="*/ 456604 h 654097"/>
              <a:gd name="csX4" fmla="*/ 728362 w 771856"/>
              <a:gd name="csY4" fmla="*/ 500099 h 654097"/>
              <a:gd name="csX5" fmla="*/ 43495 w 771856"/>
              <a:gd name="csY5" fmla="*/ 500062 h 654097"/>
              <a:gd name="csX6" fmla="*/ 0 w 771856"/>
              <a:gd name="csY6" fmla="*/ 456567 h 654097"/>
              <a:gd name="csX7" fmla="*/ 37 w 771856"/>
              <a:gd name="csY7" fmla="*/ 43458 h 654097"/>
              <a:gd name="csX8" fmla="*/ 43495 w 771856"/>
              <a:gd name="csY8" fmla="*/ 0 h 654097"/>
              <a:gd name="csX9" fmla="*/ 265208 w 771856"/>
              <a:gd name="csY9" fmla="*/ 588874 h 654097"/>
              <a:gd name="csX10" fmla="*/ 297802 w 771856"/>
              <a:gd name="csY10" fmla="*/ 519259 h 654097"/>
              <a:gd name="csX11" fmla="*/ 474091 w 771856"/>
              <a:gd name="csY11" fmla="*/ 519259 h 654097"/>
              <a:gd name="csX12" fmla="*/ 506684 w 771856"/>
              <a:gd name="csY12" fmla="*/ 588874 h 654097"/>
              <a:gd name="csX13" fmla="*/ 546570 w 771856"/>
              <a:gd name="csY13" fmla="*/ 588874 h 654097"/>
              <a:gd name="csX14" fmla="*/ 579164 w 771856"/>
              <a:gd name="csY14" fmla="*/ 621467 h 654097"/>
              <a:gd name="csX15" fmla="*/ 579164 w 771856"/>
              <a:gd name="csY15" fmla="*/ 648294 h 654097"/>
              <a:gd name="csX16" fmla="*/ 573397 w 771856"/>
              <a:gd name="csY16" fmla="*/ 654061 h 654097"/>
              <a:gd name="csX17" fmla="*/ 198502 w 771856"/>
              <a:gd name="csY17" fmla="*/ 654098 h 654097"/>
              <a:gd name="csX18" fmla="*/ 192698 w 771856"/>
              <a:gd name="csY18" fmla="*/ 648331 h 654097"/>
              <a:gd name="csX19" fmla="*/ 192698 w 771856"/>
              <a:gd name="csY19" fmla="*/ 621505 h 654097"/>
              <a:gd name="csX20" fmla="*/ 225329 w 771856"/>
              <a:gd name="csY20" fmla="*/ 588911 h 654097"/>
              <a:gd name="csX21" fmla="*/ 377165 w 771856"/>
              <a:gd name="csY21" fmla="*/ 469811 h 654097"/>
              <a:gd name="csX22" fmla="*/ 394689 w 771856"/>
              <a:gd name="csY22" fmla="*/ 469811 h 654097"/>
              <a:gd name="csX23" fmla="*/ 404289 w 771856"/>
              <a:gd name="csY23" fmla="*/ 460212 h 654097"/>
              <a:gd name="csX24" fmla="*/ 394689 w 771856"/>
              <a:gd name="csY24" fmla="*/ 450613 h 654097"/>
              <a:gd name="csX25" fmla="*/ 377165 w 771856"/>
              <a:gd name="csY25" fmla="*/ 450613 h 654097"/>
              <a:gd name="csX26" fmla="*/ 367566 w 771856"/>
              <a:gd name="csY26" fmla="*/ 460212 h 654097"/>
              <a:gd name="csX27" fmla="*/ 377165 w 771856"/>
              <a:gd name="csY27" fmla="*/ 469811 h 654097"/>
              <a:gd name="csX28" fmla="*/ 55620 w 771856"/>
              <a:gd name="csY28" fmla="*/ 424716 h 654097"/>
              <a:gd name="csX29" fmla="*/ 716265 w 771856"/>
              <a:gd name="csY29" fmla="*/ 424716 h 654097"/>
              <a:gd name="csX30" fmla="*/ 740933 w 771856"/>
              <a:gd name="csY30" fmla="*/ 400048 h 654097"/>
              <a:gd name="csX31" fmla="*/ 740933 w 771856"/>
              <a:gd name="csY31" fmla="*/ 55586 h 654097"/>
              <a:gd name="csX32" fmla="*/ 716265 w 771856"/>
              <a:gd name="csY32" fmla="*/ 30918 h 654097"/>
              <a:gd name="csX33" fmla="*/ 55620 w 771856"/>
              <a:gd name="csY33" fmla="*/ 30918 h 654097"/>
              <a:gd name="csX34" fmla="*/ 30952 w 771856"/>
              <a:gd name="csY34" fmla="*/ 55586 h 654097"/>
              <a:gd name="csX35" fmla="*/ 30952 w 771856"/>
              <a:gd name="csY35" fmla="*/ 400010 h 654097"/>
              <a:gd name="csX36" fmla="*/ 55620 w 771856"/>
              <a:gd name="csY36" fmla="*/ 424716 h 65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71856" h="654097">
                <a:moveTo>
                  <a:pt x="43495" y="0"/>
                </a:moveTo>
                <a:lnTo>
                  <a:pt x="728362" y="0"/>
                </a:lnTo>
                <a:cubicBezTo>
                  <a:pt x="752285" y="0"/>
                  <a:pt x="771857" y="19571"/>
                  <a:pt x="771857" y="43495"/>
                </a:cubicBezTo>
                <a:lnTo>
                  <a:pt x="771857" y="456604"/>
                </a:lnTo>
                <a:cubicBezTo>
                  <a:pt x="771857" y="480528"/>
                  <a:pt x="752285" y="500099"/>
                  <a:pt x="728362" y="500099"/>
                </a:cubicBezTo>
                <a:lnTo>
                  <a:pt x="43495" y="500062"/>
                </a:lnTo>
                <a:cubicBezTo>
                  <a:pt x="19571" y="500062"/>
                  <a:pt x="0" y="480491"/>
                  <a:pt x="0" y="456567"/>
                </a:cubicBezTo>
                <a:lnTo>
                  <a:pt x="37" y="43458"/>
                </a:lnTo>
                <a:cubicBezTo>
                  <a:pt x="37" y="19571"/>
                  <a:pt x="19571" y="0"/>
                  <a:pt x="43495" y="0"/>
                </a:cubicBezTo>
                <a:close/>
                <a:moveTo>
                  <a:pt x="265208" y="588874"/>
                </a:moveTo>
                <a:lnTo>
                  <a:pt x="297802" y="519259"/>
                </a:lnTo>
                <a:lnTo>
                  <a:pt x="474091" y="519259"/>
                </a:lnTo>
                <a:lnTo>
                  <a:pt x="506684" y="588874"/>
                </a:lnTo>
                <a:lnTo>
                  <a:pt x="546570" y="588874"/>
                </a:lnTo>
                <a:cubicBezTo>
                  <a:pt x="564504" y="588874"/>
                  <a:pt x="579164" y="603534"/>
                  <a:pt x="579164" y="621467"/>
                </a:cubicBezTo>
                <a:lnTo>
                  <a:pt x="579164" y="648294"/>
                </a:lnTo>
                <a:cubicBezTo>
                  <a:pt x="579164" y="651493"/>
                  <a:pt x="576559" y="654061"/>
                  <a:pt x="573397" y="654061"/>
                </a:cubicBezTo>
                <a:lnTo>
                  <a:pt x="198502" y="654098"/>
                </a:lnTo>
                <a:cubicBezTo>
                  <a:pt x="195302" y="654098"/>
                  <a:pt x="192698" y="651493"/>
                  <a:pt x="192698" y="648331"/>
                </a:cubicBezTo>
                <a:lnTo>
                  <a:pt x="192698" y="621505"/>
                </a:lnTo>
                <a:cubicBezTo>
                  <a:pt x="192698" y="603571"/>
                  <a:pt x="207358" y="588911"/>
                  <a:pt x="225329" y="588911"/>
                </a:cubicBezTo>
                <a:close/>
                <a:moveTo>
                  <a:pt x="377165" y="469811"/>
                </a:moveTo>
                <a:lnTo>
                  <a:pt x="394689" y="469811"/>
                </a:lnTo>
                <a:cubicBezTo>
                  <a:pt x="400010" y="469811"/>
                  <a:pt x="404289" y="465495"/>
                  <a:pt x="404289" y="460212"/>
                </a:cubicBezTo>
                <a:cubicBezTo>
                  <a:pt x="404289" y="454928"/>
                  <a:pt x="399973" y="450613"/>
                  <a:pt x="394689" y="450613"/>
                </a:cubicBezTo>
                <a:lnTo>
                  <a:pt x="377165" y="450613"/>
                </a:lnTo>
                <a:cubicBezTo>
                  <a:pt x="371845" y="450613"/>
                  <a:pt x="367566" y="454929"/>
                  <a:pt x="367566" y="460212"/>
                </a:cubicBezTo>
                <a:cubicBezTo>
                  <a:pt x="367566" y="465495"/>
                  <a:pt x="371882" y="469811"/>
                  <a:pt x="377165" y="469811"/>
                </a:cubicBezTo>
                <a:close/>
                <a:moveTo>
                  <a:pt x="55620" y="424716"/>
                </a:moveTo>
                <a:lnTo>
                  <a:pt x="716265" y="424716"/>
                </a:lnTo>
                <a:cubicBezTo>
                  <a:pt x="729883" y="424716"/>
                  <a:pt x="740933" y="413665"/>
                  <a:pt x="740933" y="400048"/>
                </a:cubicBezTo>
                <a:lnTo>
                  <a:pt x="740933" y="55586"/>
                </a:lnTo>
                <a:cubicBezTo>
                  <a:pt x="740933" y="41968"/>
                  <a:pt x="729882" y="30918"/>
                  <a:pt x="716265" y="30918"/>
                </a:cubicBezTo>
                <a:lnTo>
                  <a:pt x="55620" y="30918"/>
                </a:lnTo>
                <a:cubicBezTo>
                  <a:pt x="42002" y="30918"/>
                  <a:pt x="30952" y="42006"/>
                  <a:pt x="30952" y="55586"/>
                </a:cubicBezTo>
                <a:lnTo>
                  <a:pt x="30952" y="400010"/>
                </a:lnTo>
                <a:cubicBezTo>
                  <a:pt x="30952" y="413628"/>
                  <a:pt x="42003" y="424716"/>
                  <a:pt x="55620" y="42471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" name="Graphic 132">
            <a:extLst>
              <a:ext uri="{FF2B5EF4-FFF2-40B4-BE49-F238E27FC236}">
                <a16:creationId xmlns:a16="http://schemas.microsoft.com/office/drawing/2014/main" id="{1698904C-398B-CBFB-A72B-FA26738A71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5973"/>
          <a:stretch>
            <a:fillRect/>
          </a:stretch>
        </p:blipFill>
        <p:spPr>
          <a:xfrm flipH="1">
            <a:off x="10615912" y="3249803"/>
            <a:ext cx="388209" cy="412031"/>
          </a:xfrm>
          <a:prstGeom prst="rect">
            <a:avLst/>
          </a:prstGeom>
        </p:spPr>
      </p:pic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95DA90CC-1036-261D-1A89-5984DC1DC2C0}"/>
              </a:ext>
            </a:extLst>
          </p:cNvPr>
          <p:cNvSpPr>
            <a:spLocks noChangeAspect="1"/>
          </p:cNvSpPr>
          <p:nvPr/>
        </p:nvSpPr>
        <p:spPr>
          <a:xfrm>
            <a:off x="11307777" y="2724376"/>
            <a:ext cx="339850" cy="288000"/>
          </a:xfrm>
          <a:custGeom>
            <a:avLst/>
            <a:gdLst>
              <a:gd name="csX0" fmla="*/ 43495 w 771856"/>
              <a:gd name="csY0" fmla="*/ 0 h 654097"/>
              <a:gd name="csX1" fmla="*/ 728362 w 771856"/>
              <a:gd name="csY1" fmla="*/ 0 h 654097"/>
              <a:gd name="csX2" fmla="*/ 771857 w 771856"/>
              <a:gd name="csY2" fmla="*/ 43495 h 654097"/>
              <a:gd name="csX3" fmla="*/ 771857 w 771856"/>
              <a:gd name="csY3" fmla="*/ 456604 h 654097"/>
              <a:gd name="csX4" fmla="*/ 728362 w 771856"/>
              <a:gd name="csY4" fmla="*/ 500099 h 654097"/>
              <a:gd name="csX5" fmla="*/ 43495 w 771856"/>
              <a:gd name="csY5" fmla="*/ 500062 h 654097"/>
              <a:gd name="csX6" fmla="*/ 0 w 771856"/>
              <a:gd name="csY6" fmla="*/ 456567 h 654097"/>
              <a:gd name="csX7" fmla="*/ 37 w 771856"/>
              <a:gd name="csY7" fmla="*/ 43458 h 654097"/>
              <a:gd name="csX8" fmla="*/ 43495 w 771856"/>
              <a:gd name="csY8" fmla="*/ 0 h 654097"/>
              <a:gd name="csX9" fmla="*/ 265208 w 771856"/>
              <a:gd name="csY9" fmla="*/ 588874 h 654097"/>
              <a:gd name="csX10" fmla="*/ 297802 w 771856"/>
              <a:gd name="csY10" fmla="*/ 519259 h 654097"/>
              <a:gd name="csX11" fmla="*/ 474091 w 771856"/>
              <a:gd name="csY11" fmla="*/ 519259 h 654097"/>
              <a:gd name="csX12" fmla="*/ 506684 w 771856"/>
              <a:gd name="csY12" fmla="*/ 588874 h 654097"/>
              <a:gd name="csX13" fmla="*/ 546570 w 771856"/>
              <a:gd name="csY13" fmla="*/ 588874 h 654097"/>
              <a:gd name="csX14" fmla="*/ 579164 w 771856"/>
              <a:gd name="csY14" fmla="*/ 621467 h 654097"/>
              <a:gd name="csX15" fmla="*/ 579164 w 771856"/>
              <a:gd name="csY15" fmla="*/ 648294 h 654097"/>
              <a:gd name="csX16" fmla="*/ 573397 w 771856"/>
              <a:gd name="csY16" fmla="*/ 654061 h 654097"/>
              <a:gd name="csX17" fmla="*/ 198502 w 771856"/>
              <a:gd name="csY17" fmla="*/ 654098 h 654097"/>
              <a:gd name="csX18" fmla="*/ 192698 w 771856"/>
              <a:gd name="csY18" fmla="*/ 648331 h 654097"/>
              <a:gd name="csX19" fmla="*/ 192698 w 771856"/>
              <a:gd name="csY19" fmla="*/ 621505 h 654097"/>
              <a:gd name="csX20" fmla="*/ 225329 w 771856"/>
              <a:gd name="csY20" fmla="*/ 588911 h 654097"/>
              <a:gd name="csX21" fmla="*/ 377165 w 771856"/>
              <a:gd name="csY21" fmla="*/ 469811 h 654097"/>
              <a:gd name="csX22" fmla="*/ 394689 w 771856"/>
              <a:gd name="csY22" fmla="*/ 469811 h 654097"/>
              <a:gd name="csX23" fmla="*/ 404289 w 771856"/>
              <a:gd name="csY23" fmla="*/ 460212 h 654097"/>
              <a:gd name="csX24" fmla="*/ 394689 w 771856"/>
              <a:gd name="csY24" fmla="*/ 450613 h 654097"/>
              <a:gd name="csX25" fmla="*/ 377165 w 771856"/>
              <a:gd name="csY25" fmla="*/ 450613 h 654097"/>
              <a:gd name="csX26" fmla="*/ 367566 w 771856"/>
              <a:gd name="csY26" fmla="*/ 460212 h 654097"/>
              <a:gd name="csX27" fmla="*/ 377165 w 771856"/>
              <a:gd name="csY27" fmla="*/ 469811 h 654097"/>
              <a:gd name="csX28" fmla="*/ 55620 w 771856"/>
              <a:gd name="csY28" fmla="*/ 424716 h 654097"/>
              <a:gd name="csX29" fmla="*/ 716265 w 771856"/>
              <a:gd name="csY29" fmla="*/ 424716 h 654097"/>
              <a:gd name="csX30" fmla="*/ 740933 w 771856"/>
              <a:gd name="csY30" fmla="*/ 400048 h 654097"/>
              <a:gd name="csX31" fmla="*/ 740933 w 771856"/>
              <a:gd name="csY31" fmla="*/ 55586 h 654097"/>
              <a:gd name="csX32" fmla="*/ 716265 w 771856"/>
              <a:gd name="csY32" fmla="*/ 30918 h 654097"/>
              <a:gd name="csX33" fmla="*/ 55620 w 771856"/>
              <a:gd name="csY33" fmla="*/ 30918 h 654097"/>
              <a:gd name="csX34" fmla="*/ 30952 w 771856"/>
              <a:gd name="csY34" fmla="*/ 55586 h 654097"/>
              <a:gd name="csX35" fmla="*/ 30952 w 771856"/>
              <a:gd name="csY35" fmla="*/ 400010 h 654097"/>
              <a:gd name="csX36" fmla="*/ 55620 w 771856"/>
              <a:gd name="csY36" fmla="*/ 424716 h 65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771856" h="654097">
                <a:moveTo>
                  <a:pt x="43495" y="0"/>
                </a:moveTo>
                <a:lnTo>
                  <a:pt x="728362" y="0"/>
                </a:lnTo>
                <a:cubicBezTo>
                  <a:pt x="752285" y="0"/>
                  <a:pt x="771857" y="19571"/>
                  <a:pt x="771857" y="43495"/>
                </a:cubicBezTo>
                <a:lnTo>
                  <a:pt x="771857" y="456604"/>
                </a:lnTo>
                <a:cubicBezTo>
                  <a:pt x="771857" y="480528"/>
                  <a:pt x="752285" y="500099"/>
                  <a:pt x="728362" y="500099"/>
                </a:cubicBezTo>
                <a:lnTo>
                  <a:pt x="43495" y="500062"/>
                </a:lnTo>
                <a:cubicBezTo>
                  <a:pt x="19571" y="500062"/>
                  <a:pt x="0" y="480491"/>
                  <a:pt x="0" y="456567"/>
                </a:cubicBezTo>
                <a:lnTo>
                  <a:pt x="37" y="43458"/>
                </a:lnTo>
                <a:cubicBezTo>
                  <a:pt x="37" y="19571"/>
                  <a:pt x="19571" y="0"/>
                  <a:pt x="43495" y="0"/>
                </a:cubicBezTo>
                <a:close/>
                <a:moveTo>
                  <a:pt x="265208" y="588874"/>
                </a:moveTo>
                <a:lnTo>
                  <a:pt x="297802" y="519259"/>
                </a:lnTo>
                <a:lnTo>
                  <a:pt x="474091" y="519259"/>
                </a:lnTo>
                <a:lnTo>
                  <a:pt x="506684" y="588874"/>
                </a:lnTo>
                <a:lnTo>
                  <a:pt x="546570" y="588874"/>
                </a:lnTo>
                <a:cubicBezTo>
                  <a:pt x="564504" y="588874"/>
                  <a:pt x="579164" y="603534"/>
                  <a:pt x="579164" y="621467"/>
                </a:cubicBezTo>
                <a:lnTo>
                  <a:pt x="579164" y="648294"/>
                </a:lnTo>
                <a:cubicBezTo>
                  <a:pt x="579164" y="651493"/>
                  <a:pt x="576559" y="654061"/>
                  <a:pt x="573397" y="654061"/>
                </a:cubicBezTo>
                <a:lnTo>
                  <a:pt x="198502" y="654098"/>
                </a:lnTo>
                <a:cubicBezTo>
                  <a:pt x="195302" y="654098"/>
                  <a:pt x="192698" y="651493"/>
                  <a:pt x="192698" y="648331"/>
                </a:cubicBezTo>
                <a:lnTo>
                  <a:pt x="192698" y="621505"/>
                </a:lnTo>
                <a:cubicBezTo>
                  <a:pt x="192698" y="603571"/>
                  <a:pt x="207358" y="588911"/>
                  <a:pt x="225329" y="588911"/>
                </a:cubicBezTo>
                <a:close/>
                <a:moveTo>
                  <a:pt x="377165" y="469811"/>
                </a:moveTo>
                <a:lnTo>
                  <a:pt x="394689" y="469811"/>
                </a:lnTo>
                <a:cubicBezTo>
                  <a:pt x="400010" y="469811"/>
                  <a:pt x="404289" y="465495"/>
                  <a:pt x="404289" y="460212"/>
                </a:cubicBezTo>
                <a:cubicBezTo>
                  <a:pt x="404289" y="454928"/>
                  <a:pt x="399973" y="450613"/>
                  <a:pt x="394689" y="450613"/>
                </a:cubicBezTo>
                <a:lnTo>
                  <a:pt x="377165" y="450613"/>
                </a:lnTo>
                <a:cubicBezTo>
                  <a:pt x="371845" y="450613"/>
                  <a:pt x="367566" y="454929"/>
                  <a:pt x="367566" y="460212"/>
                </a:cubicBezTo>
                <a:cubicBezTo>
                  <a:pt x="367566" y="465495"/>
                  <a:pt x="371882" y="469811"/>
                  <a:pt x="377165" y="469811"/>
                </a:cubicBezTo>
                <a:close/>
                <a:moveTo>
                  <a:pt x="55620" y="424716"/>
                </a:moveTo>
                <a:lnTo>
                  <a:pt x="716265" y="424716"/>
                </a:lnTo>
                <a:cubicBezTo>
                  <a:pt x="729883" y="424716"/>
                  <a:pt x="740933" y="413665"/>
                  <a:pt x="740933" y="400048"/>
                </a:cubicBezTo>
                <a:lnTo>
                  <a:pt x="740933" y="55586"/>
                </a:lnTo>
                <a:cubicBezTo>
                  <a:pt x="740933" y="41968"/>
                  <a:pt x="729882" y="30918"/>
                  <a:pt x="716265" y="30918"/>
                </a:cubicBezTo>
                <a:lnTo>
                  <a:pt x="55620" y="30918"/>
                </a:lnTo>
                <a:cubicBezTo>
                  <a:pt x="42002" y="30918"/>
                  <a:pt x="30952" y="42006"/>
                  <a:pt x="30952" y="55586"/>
                </a:cubicBezTo>
                <a:lnTo>
                  <a:pt x="30952" y="400010"/>
                </a:lnTo>
                <a:cubicBezTo>
                  <a:pt x="30952" y="413628"/>
                  <a:pt x="42003" y="424716"/>
                  <a:pt x="55620" y="42471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7" name="Graphic 136">
            <a:extLst>
              <a:ext uri="{FF2B5EF4-FFF2-40B4-BE49-F238E27FC236}">
                <a16:creationId xmlns:a16="http://schemas.microsoft.com/office/drawing/2014/main" id="{308C73A6-D06C-157E-B4E8-31D701C7A6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5973"/>
          <a:stretch>
            <a:fillRect/>
          </a:stretch>
        </p:blipFill>
        <p:spPr>
          <a:xfrm flipH="1">
            <a:off x="11283598" y="3249803"/>
            <a:ext cx="388209" cy="412031"/>
          </a:xfrm>
          <a:prstGeom prst="rect">
            <a:avLst/>
          </a:prstGeom>
        </p:spPr>
      </p:pic>
      <p:sp>
        <p:nvSpPr>
          <p:cNvPr id="5" name="Arrow: Chevron 4">
            <a:extLst>
              <a:ext uri="{FF2B5EF4-FFF2-40B4-BE49-F238E27FC236}">
                <a16:creationId xmlns:a16="http://schemas.microsoft.com/office/drawing/2014/main" id="{26DBC0BD-DC08-693F-A846-5C38DEB42887}"/>
              </a:ext>
            </a:extLst>
          </p:cNvPr>
          <p:cNvSpPr/>
          <p:nvPr/>
        </p:nvSpPr>
        <p:spPr>
          <a:xfrm>
            <a:off x="3745148" y="4714633"/>
            <a:ext cx="7715919" cy="346585"/>
          </a:xfrm>
          <a:prstGeom prst="chevron">
            <a:avLst/>
          </a:prstGeom>
          <a:solidFill>
            <a:srgbClr val="38FFF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658F1D-3FBC-5D5E-C1E2-5C12544CA868}"/>
              </a:ext>
            </a:extLst>
          </p:cNvPr>
          <p:cNvSpPr txBox="1"/>
          <p:nvPr/>
        </p:nvSpPr>
        <p:spPr>
          <a:xfrm>
            <a:off x="2905476" y="2920999"/>
            <a:ext cx="1776747" cy="132343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de-DE"/>
            </a:defPPr>
            <a:lvl1pPr algn="ctr">
              <a:defRPr sz="1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Creates and maintains middleware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reference HW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Enables a certification of stack &amp; tools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Enables long term availability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Up-streams changes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community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Enables Distribution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3A1E66-A33C-03B2-C50F-C98733545D5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9919076" y="3866996"/>
            <a:ext cx="357188" cy="4333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61BCC7-9516-6C25-FDD2-A549E27D9AD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0631422" y="3866996"/>
            <a:ext cx="357188" cy="4333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52F359-9A33-016B-7644-D2666FE5D4BF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1299108" y="3866996"/>
            <a:ext cx="357188" cy="4333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1229E6-A3A0-1454-1B3F-0E8B64DCE70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32200" y="1976189"/>
            <a:ext cx="502561" cy="3339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D4E2BC-D572-89B0-3220-FABE1EE8DC8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8837" y="1961366"/>
            <a:ext cx="502561" cy="3339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366B12-E2F9-8781-292A-403AE5B19AC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2386" y="1963593"/>
            <a:ext cx="502561" cy="333938"/>
          </a:xfrm>
          <a:prstGeom prst="rect">
            <a:avLst/>
          </a:prstGeom>
        </p:spPr>
      </p:pic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29C21C1-5C6F-19DF-55BC-11E686EDCF0D}"/>
              </a:ext>
            </a:extLst>
          </p:cNvPr>
          <p:cNvSpPr>
            <a:spLocks noChangeAspect="1"/>
          </p:cNvSpPr>
          <p:nvPr/>
        </p:nvSpPr>
        <p:spPr>
          <a:xfrm>
            <a:off x="9765717" y="2136499"/>
            <a:ext cx="453355" cy="245885"/>
          </a:xfrm>
          <a:custGeom>
            <a:avLst/>
            <a:gdLst>
              <a:gd name="csX0" fmla="*/ 790765 w 885825"/>
              <a:gd name="csY0" fmla="*/ 186118 h 480441"/>
              <a:gd name="csX1" fmla="*/ 662178 w 885825"/>
              <a:gd name="csY1" fmla="*/ 173355 h 480441"/>
              <a:gd name="csX2" fmla="*/ 569214 w 885825"/>
              <a:gd name="csY2" fmla="*/ 38671 h 480441"/>
              <a:gd name="csX3" fmla="*/ 493014 w 885825"/>
              <a:gd name="csY3" fmla="*/ 0 h 480441"/>
              <a:gd name="csX4" fmla="*/ 187928 w 885825"/>
              <a:gd name="csY4" fmla="*/ 0 h 480441"/>
              <a:gd name="csX5" fmla="*/ 113348 w 885825"/>
              <a:gd name="csY5" fmla="*/ 46006 h 480441"/>
              <a:gd name="csX6" fmla="*/ 53245 w 885825"/>
              <a:gd name="csY6" fmla="*/ 178308 h 480441"/>
              <a:gd name="csX7" fmla="*/ 43244 w 885825"/>
              <a:gd name="csY7" fmla="*/ 187452 h 480441"/>
              <a:gd name="csX8" fmla="*/ 0 w 885825"/>
              <a:gd name="csY8" fmla="*/ 265748 h 480441"/>
              <a:gd name="csX9" fmla="*/ 0 w 885825"/>
              <a:gd name="csY9" fmla="*/ 377762 h 480441"/>
              <a:gd name="csX10" fmla="*/ 42863 w 885825"/>
              <a:gd name="csY10" fmla="*/ 420624 h 480441"/>
              <a:gd name="csX11" fmla="*/ 85534 w 885825"/>
              <a:gd name="csY11" fmla="*/ 420624 h 480441"/>
              <a:gd name="csX12" fmla="*/ 172307 w 885825"/>
              <a:gd name="csY12" fmla="*/ 480441 h 480441"/>
              <a:gd name="csX13" fmla="*/ 259080 w 885825"/>
              <a:gd name="csY13" fmla="*/ 420624 h 480441"/>
              <a:gd name="csX14" fmla="*/ 626745 w 885825"/>
              <a:gd name="csY14" fmla="*/ 420624 h 480441"/>
              <a:gd name="csX15" fmla="*/ 713518 w 885825"/>
              <a:gd name="csY15" fmla="*/ 480441 h 480441"/>
              <a:gd name="csX16" fmla="*/ 800290 w 885825"/>
              <a:gd name="csY16" fmla="*/ 420624 h 480441"/>
              <a:gd name="csX17" fmla="*/ 842963 w 885825"/>
              <a:gd name="csY17" fmla="*/ 420624 h 480441"/>
              <a:gd name="csX18" fmla="*/ 885825 w 885825"/>
              <a:gd name="csY18" fmla="*/ 377762 h 480441"/>
              <a:gd name="csX19" fmla="*/ 885825 w 885825"/>
              <a:gd name="csY19" fmla="*/ 285179 h 480441"/>
              <a:gd name="csX20" fmla="*/ 790765 w 885825"/>
              <a:gd name="csY20" fmla="*/ 186118 h 480441"/>
              <a:gd name="csX21" fmla="*/ 857250 w 885825"/>
              <a:gd name="csY21" fmla="*/ 317659 h 480441"/>
              <a:gd name="csX22" fmla="*/ 839819 w 885825"/>
              <a:gd name="csY22" fmla="*/ 317659 h 480441"/>
              <a:gd name="csX23" fmla="*/ 829913 w 885825"/>
              <a:gd name="csY23" fmla="*/ 307753 h 480441"/>
              <a:gd name="csX24" fmla="*/ 829913 w 885825"/>
              <a:gd name="csY24" fmla="*/ 297847 h 480441"/>
              <a:gd name="csX25" fmla="*/ 857250 w 885825"/>
              <a:gd name="csY25" fmla="*/ 297847 h 480441"/>
              <a:gd name="csX26" fmla="*/ 857250 w 885825"/>
              <a:gd name="csY26" fmla="*/ 317659 h 480441"/>
              <a:gd name="csX27" fmla="*/ 545687 w 885825"/>
              <a:gd name="csY27" fmla="*/ 54864 h 480441"/>
              <a:gd name="csX28" fmla="*/ 626936 w 885825"/>
              <a:gd name="csY28" fmla="*/ 172593 h 480441"/>
              <a:gd name="csX29" fmla="*/ 351854 w 885825"/>
              <a:gd name="csY29" fmla="*/ 172593 h 480441"/>
              <a:gd name="csX30" fmla="*/ 351854 w 885825"/>
              <a:gd name="csY30" fmla="*/ 28575 h 480441"/>
              <a:gd name="csX31" fmla="*/ 492919 w 885825"/>
              <a:gd name="csY31" fmla="*/ 28575 h 480441"/>
              <a:gd name="csX32" fmla="*/ 545687 w 885825"/>
              <a:gd name="csY32" fmla="*/ 54864 h 480441"/>
              <a:gd name="csX33" fmla="*/ 139351 w 885825"/>
              <a:gd name="csY33" fmla="*/ 57721 h 480441"/>
              <a:gd name="csX34" fmla="*/ 187928 w 885825"/>
              <a:gd name="csY34" fmla="*/ 28480 h 480441"/>
              <a:gd name="csX35" fmla="*/ 323279 w 885825"/>
              <a:gd name="csY35" fmla="*/ 28480 h 480441"/>
              <a:gd name="csX36" fmla="*/ 323279 w 885825"/>
              <a:gd name="csY36" fmla="*/ 172593 h 480441"/>
              <a:gd name="csX37" fmla="*/ 87249 w 885825"/>
              <a:gd name="csY37" fmla="*/ 172593 h 480441"/>
              <a:gd name="csX38" fmla="*/ 139351 w 885825"/>
              <a:gd name="csY38" fmla="*/ 57721 h 480441"/>
              <a:gd name="csX39" fmla="*/ 172307 w 885825"/>
              <a:gd name="csY39" fmla="*/ 451866 h 480441"/>
              <a:gd name="csX40" fmla="*/ 107918 w 885825"/>
              <a:gd name="csY40" fmla="*/ 387477 h 480441"/>
              <a:gd name="csX41" fmla="*/ 172307 w 885825"/>
              <a:gd name="csY41" fmla="*/ 323088 h 480441"/>
              <a:gd name="csX42" fmla="*/ 236696 w 885825"/>
              <a:gd name="csY42" fmla="*/ 387477 h 480441"/>
              <a:gd name="csX43" fmla="*/ 172307 w 885825"/>
              <a:gd name="csY43" fmla="*/ 451866 h 480441"/>
              <a:gd name="csX44" fmla="*/ 713518 w 885825"/>
              <a:gd name="csY44" fmla="*/ 451866 h 480441"/>
              <a:gd name="csX45" fmla="*/ 649129 w 885825"/>
              <a:gd name="csY45" fmla="*/ 387477 h 480441"/>
              <a:gd name="csX46" fmla="*/ 713518 w 885825"/>
              <a:gd name="csY46" fmla="*/ 323088 h 480441"/>
              <a:gd name="csX47" fmla="*/ 777907 w 885825"/>
              <a:gd name="csY47" fmla="*/ 387477 h 480441"/>
              <a:gd name="csX48" fmla="*/ 713518 w 885825"/>
              <a:gd name="csY48" fmla="*/ 451866 h 480441"/>
              <a:gd name="csX49" fmla="*/ 842963 w 885825"/>
              <a:gd name="csY49" fmla="*/ 392049 h 480441"/>
              <a:gd name="csX50" fmla="*/ 806196 w 885825"/>
              <a:gd name="csY50" fmla="*/ 392049 h 480441"/>
              <a:gd name="csX51" fmla="*/ 806387 w 885825"/>
              <a:gd name="csY51" fmla="*/ 387477 h 480441"/>
              <a:gd name="csX52" fmla="*/ 713423 w 885825"/>
              <a:gd name="csY52" fmla="*/ 294513 h 480441"/>
              <a:gd name="csX53" fmla="*/ 620459 w 885825"/>
              <a:gd name="csY53" fmla="*/ 387477 h 480441"/>
              <a:gd name="csX54" fmla="*/ 620649 w 885825"/>
              <a:gd name="csY54" fmla="*/ 392049 h 480441"/>
              <a:gd name="csX55" fmla="*/ 264986 w 885825"/>
              <a:gd name="csY55" fmla="*/ 392049 h 480441"/>
              <a:gd name="csX56" fmla="*/ 265176 w 885825"/>
              <a:gd name="csY56" fmla="*/ 387477 h 480441"/>
              <a:gd name="csX57" fmla="*/ 172212 w 885825"/>
              <a:gd name="csY57" fmla="*/ 294513 h 480441"/>
              <a:gd name="csX58" fmla="*/ 79248 w 885825"/>
              <a:gd name="csY58" fmla="*/ 387477 h 480441"/>
              <a:gd name="csX59" fmla="*/ 79439 w 885825"/>
              <a:gd name="csY59" fmla="*/ 392049 h 480441"/>
              <a:gd name="csX60" fmla="*/ 42863 w 885825"/>
              <a:gd name="csY60" fmla="*/ 392049 h 480441"/>
              <a:gd name="csX61" fmla="*/ 28575 w 885825"/>
              <a:gd name="csY61" fmla="*/ 377762 h 480441"/>
              <a:gd name="csX62" fmla="*/ 28575 w 885825"/>
              <a:gd name="csY62" fmla="*/ 265748 h 480441"/>
              <a:gd name="csX63" fmla="*/ 62103 w 885825"/>
              <a:gd name="csY63" fmla="*/ 208788 h 480441"/>
              <a:gd name="csX64" fmla="*/ 70676 w 885825"/>
              <a:gd name="csY64" fmla="*/ 201073 h 480441"/>
              <a:gd name="csX65" fmla="*/ 653415 w 885825"/>
              <a:gd name="csY65" fmla="*/ 201073 h 480441"/>
              <a:gd name="csX66" fmla="*/ 788575 w 885825"/>
              <a:gd name="csY66" fmla="*/ 214503 h 480441"/>
              <a:gd name="csX67" fmla="*/ 790004 w 885825"/>
              <a:gd name="csY67" fmla="*/ 214598 h 480441"/>
              <a:gd name="csX68" fmla="*/ 855440 w 885825"/>
              <a:gd name="csY68" fmla="*/ 269177 h 480441"/>
              <a:gd name="csX69" fmla="*/ 815531 w 885825"/>
              <a:gd name="csY69" fmla="*/ 269177 h 480441"/>
              <a:gd name="csX70" fmla="*/ 801243 w 885825"/>
              <a:gd name="csY70" fmla="*/ 283464 h 480441"/>
              <a:gd name="csX71" fmla="*/ 801243 w 885825"/>
              <a:gd name="csY71" fmla="*/ 307658 h 480441"/>
              <a:gd name="csX72" fmla="*/ 839724 w 885825"/>
              <a:gd name="csY72" fmla="*/ 346138 h 480441"/>
              <a:gd name="csX73" fmla="*/ 857155 w 885825"/>
              <a:gd name="csY73" fmla="*/ 346138 h 480441"/>
              <a:gd name="csX74" fmla="*/ 857155 w 885825"/>
              <a:gd name="csY74" fmla="*/ 377666 h 480441"/>
              <a:gd name="csX75" fmla="*/ 842963 w 885825"/>
              <a:gd name="csY75" fmla="*/ 392049 h 480441"/>
              <a:gd name="csX76" fmla="*/ 457962 w 885825"/>
              <a:gd name="csY76" fmla="*/ 245364 h 480441"/>
              <a:gd name="csX77" fmla="*/ 443675 w 885825"/>
              <a:gd name="csY77" fmla="*/ 259652 h 480441"/>
              <a:gd name="csX78" fmla="*/ 379476 w 885825"/>
              <a:gd name="csY78" fmla="*/ 259652 h 480441"/>
              <a:gd name="csX79" fmla="*/ 365189 w 885825"/>
              <a:gd name="csY79" fmla="*/ 245364 h 480441"/>
              <a:gd name="csX80" fmla="*/ 379476 w 885825"/>
              <a:gd name="csY80" fmla="*/ 231077 h 480441"/>
              <a:gd name="csX81" fmla="*/ 443675 w 885825"/>
              <a:gd name="csY81" fmla="*/ 231077 h 480441"/>
              <a:gd name="csX82" fmla="*/ 457962 w 885825"/>
              <a:gd name="csY82" fmla="*/ 245364 h 480441"/>
              <a:gd name="csX83" fmla="*/ 202787 w 885825"/>
              <a:gd name="csY83" fmla="*/ 387477 h 480441"/>
              <a:gd name="csX84" fmla="*/ 172307 w 885825"/>
              <a:gd name="csY84" fmla="*/ 417957 h 480441"/>
              <a:gd name="csX85" fmla="*/ 141827 w 885825"/>
              <a:gd name="csY85" fmla="*/ 387477 h 480441"/>
              <a:gd name="csX86" fmla="*/ 172307 w 885825"/>
              <a:gd name="csY86" fmla="*/ 356997 h 480441"/>
              <a:gd name="csX87" fmla="*/ 202787 w 885825"/>
              <a:gd name="csY87" fmla="*/ 387477 h 480441"/>
              <a:gd name="csX88" fmla="*/ 743998 w 885825"/>
              <a:gd name="csY88" fmla="*/ 387477 h 480441"/>
              <a:gd name="csX89" fmla="*/ 713518 w 885825"/>
              <a:gd name="csY89" fmla="*/ 417957 h 480441"/>
              <a:gd name="csX90" fmla="*/ 683038 w 885825"/>
              <a:gd name="csY90" fmla="*/ 387477 h 480441"/>
              <a:gd name="csX91" fmla="*/ 713518 w 885825"/>
              <a:gd name="csY91" fmla="*/ 356997 h 480441"/>
              <a:gd name="csX92" fmla="*/ 743998 w 885825"/>
              <a:gd name="csY92" fmla="*/ 387477 h 4804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</a:cxnLst>
            <a:rect l="l" t="t" r="r" b="b"/>
            <a:pathLst>
              <a:path w="885825" h="480441">
                <a:moveTo>
                  <a:pt x="790765" y="186118"/>
                </a:moveTo>
                <a:lnTo>
                  <a:pt x="662178" y="173355"/>
                </a:lnTo>
                <a:lnTo>
                  <a:pt x="569214" y="38671"/>
                </a:lnTo>
                <a:cubicBezTo>
                  <a:pt x="552260" y="14097"/>
                  <a:pt x="524447" y="0"/>
                  <a:pt x="493014" y="0"/>
                </a:cubicBezTo>
                <a:lnTo>
                  <a:pt x="187928" y="0"/>
                </a:lnTo>
                <a:cubicBezTo>
                  <a:pt x="154781" y="0"/>
                  <a:pt x="126206" y="17621"/>
                  <a:pt x="113348" y="46006"/>
                </a:cubicBezTo>
                <a:lnTo>
                  <a:pt x="53245" y="178308"/>
                </a:lnTo>
                <a:cubicBezTo>
                  <a:pt x="49911" y="181451"/>
                  <a:pt x="46577" y="184499"/>
                  <a:pt x="43244" y="187452"/>
                </a:cubicBezTo>
                <a:cubicBezTo>
                  <a:pt x="22955" y="205359"/>
                  <a:pt x="0" y="225647"/>
                  <a:pt x="0" y="265748"/>
                </a:cubicBezTo>
                <a:lnTo>
                  <a:pt x="0" y="377762"/>
                </a:lnTo>
                <a:cubicBezTo>
                  <a:pt x="0" y="401383"/>
                  <a:pt x="19241" y="420624"/>
                  <a:pt x="42863" y="420624"/>
                </a:cubicBezTo>
                <a:lnTo>
                  <a:pt x="85534" y="420624"/>
                </a:lnTo>
                <a:cubicBezTo>
                  <a:pt x="98870" y="455581"/>
                  <a:pt x="132683" y="480441"/>
                  <a:pt x="172307" y="480441"/>
                </a:cubicBezTo>
                <a:cubicBezTo>
                  <a:pt x="211931" y="480441"/>
                  <a:pt x="245650" y="455485"/>
                  <a:pt x="259080" y="420624"/>
                </a:cubicBezTo>
                <a:lnTo>
                  <a:pt x="626745" y="420624"/>
                </a:lnTo>
                <a:cubicBezTo>
                  <a:pt x="640080" y="455581"/>
                  <a:pt x="673894" y="480441"/>
                  <a:pt x="713518" y="480441"/>
                </a:cubicBezTo>
                <a:cubicBezTo>
                  <a:pt x="753142" y="480441"/>
                  <a:pt x="786860" y="455485"/>
                  <a:pt x="800290" y="420624"/>
                </a:cubicBezTo>
                <a:lnTo>
                  <a:pt x="842963" y="420624"/>
                </a:lnTo>
                <a:cubicBezTo>
                  <a:pt x="866585" y="420624"/>
                  <a:pt x="885825" y="401383"/>
                  <a:pt x="885825" y="377762"/>
                </a:cubicBezTo>
                <a:lnTo>
                  <a:pt x="885825" y="285179"/>
                </a:lnTo>
                <a:cubicBezTo>
                  <a:pt x="885825" y="226219"/>
                  <a:pt x="836867" y="186595"/>
                  <a:pt x="790765" y="186118"/>
                </a:cubicBezTo>
                <a:close/>
                <a:moveTo>
                  <a:pt x="857250" y="317659"/>
                </a:moveTo>
                <a:lnTo>
                  <a:pt x="839819" y="317659"/>
                </a:lnTo>
                <a:cubicBezTo>
                  <a:pt x="834390" y="317659"/>
                  <a:pt x="829913" y="313182"/>
                  <a:pt x="829913" y="307753"/>
                </a:cubicBezTo>
                <a:lnTo>
                  <a:pt x="829913" y="297847"/>
                </a:lnTo>
                <a:lnTo>
                  <a:pt x="857250" y="297847"/>
                </a:lnTo>
                <a:lnTo>
                  <a:pt x="857250" y="317659"/>
                </a:lnTo>
                <a:close/>
                <a:moveTo>
                  <a:pt x="545687" y="54864"/>
                </a:moveTo>
                <a:lnTo>
                  <a:pt x="626936" y="172593"/>
                </a:lnTo>
                <a:lnTo>
                  <a:pt x="351854" y="172593"/>
                </a:lnTo>
                <a:lnTo>
                  <a:pt x="351854" y="28575"/>
                </a:lnTo>
                <a:lnTo>
                  <a:pt x="492919" y="28575"/>
                </a:lnTo>
                <a:cubicBezTo>
                  <a:pt x="515303" y="28575"/>
                  <a:pt x="533972" y="37909"/>
                  <a:pt x="545687" y="54864"/>
                </a:cubicBezTo>
                <a:close/>
                <a:moveTo>
                  <a:pt x="139351" y="57721"/>
                </a:moveTo>
                <a:cubicBezTo>
                  <a:pt x="147542" y="39719"/>
                  <a:pt x="166116" y="28480"/>
                  <a:pt x="187928" y="28480"/>
                </a:cubicBezTo>
                <a:lnTo>
                  <a:pt x="323279" y="28480"/>
                </a:lnTo>
                <a:lnTo>
                  <a:pt x="323279" y="172593"/>
                </a:lnTo>
                <a:lnTo>
                  <a:pt x="87249" y="172593"/>
                </a:lnTo>
                <a:lnTo>
                  <a:pt x="139351" y="57721"/>
                </a:lnTo>
                <a:close/>
                <a:moveTo>
                  <a:pt x="172307" y="451866"/>
                </a:moveTo>
                <a:cubicBezTo>
                  <a:pt x="136779" y="451866"/>
                  <a:pt x="107918" y="423005"/>
                  <a:pt x="107918" y="387477"/>
                </a:cubicBezTo>
                <a:cubicBezTo>
                  <a:pt x="107918" y="351949"/>
                  <a:pt x="136779" y="323088"/>
                  <a:pt x="172307" y="323088"/>
                </a:cubicBezTo>
                <a:cubicBezTo>
                  <a:pt x="207836" y="323088"/>
                  <a:pt x="236696" y="351949"/>
                  <a:pt x="236696" y="387477"/>
                </a:cubicBezTo>
                <a:cubicBezTo>
                  <a:pt x="236696" y="423005"/>
                  <a:pt x="207836" y="451866"/>
                  <a:pt x="172307" y="451866"/>
                </a:cubicBezTo>
                <a:close/>
                <a:moveTo>
                  <a:pt x="713518" y="451866"/>
                </a:moveTo>
                <a:cubicBezTo>
                  <a:pt x="677990" y="451866"/>
                  <a:pt x="649129" y="423005"/>
                  <a:pt x="649129" y="387477"/>
                </a:cubicBezTo>
                <a:cubicBezTo>
                  <a:pt x="649129" y="351949"/>
                  <a:pt x="677990" y="323088"/>
                  <a:pt x="713518" y="323088"/>
                </a:cubicBezTo>
                <a:cubicBezTo>
                  <a:pt x="749046" y="323088"/>
                  <a:pt x="777907" y="351949"/>
                  <a:pt x="777907" y="387477"/>
                </a:cubicBezTo>
                <a:cubicBezTo>
                  <a:pt x="777907" y="423005"/>
                  <a:pt x="749046" y="451866"/>
                  <a:pt x="713518" y="451866"/>
                </a:cubicBezTo>
                <a:close/>
                <a:moveTo>
                  <a:pt x="842963" y="392049"/>
                </a:moveTo>
                <a:lnTo>
                  <a:pt x="806196" y="392049"/>
                </a:lnTo>
                <a:cubicBezTo>
                  <a:pt x="806291" y="390525"/>
                  <a:pt x="806387" y="389001"/>
                  <a:pt x="806387" y="387477"/>
                </a:cubicBezTo>
                <a:cubicBezTo>
                  <a:pt x="806387" y="336233"/>
                  <a:pt x="764667" y="294513"/>
                  <a:pt x="713423" y="294513"/>
                </a:cubicBezTo>
                <a:cubicBezTo>
                  <a:pt x="662178" y="294513"/>
                  <a:pt x="620459" y="336233"/>
                  <a:pt x="620459" y="387477"/>
                </a:cubicBezTo>
                <a:cubicBezTo>
                  <a:pt x="620459" y="389001"/>
                  <a:pt x="620649" y="390525"/>
                  <a:pt x="620649" y="392049"/>
                </a:cubicBezTo>
                <a:lnTo>
                  <a:pt x="264986" y="392049"/>
                </a:lnTo>
                <a:cubicBezTo>
                  <a:pt x="265081" y="390525"/>
                  <a:pt x="265176" y="389001"/>
                  <a:pt x="265176" y="387477"/>
                </a:cubicBezTo>
                <a:cubicBezTo>
                  <a:pt x="265176" y="336233"/>
                  <a:pt x="223456" y="294513"/>
                  <a:pt x="172212" y="294513"/>
                </a:cubicBezTo>
                <a:cubicBezTo>
                  <a:pt x="120968" y="294513"/>
                  <a:pt x="79248" y="336233"/>
                  <a:pt x="79248" y="387477"/>
                </a:cubicBezTo>
                <a:cubicBezTo>
                  <a:pt x="79248" y="389001"/>
                  <a:pt x="79439" y="390525"/>
                  <a:pt x="79439" y="392049"/>
                </a:cubicBezTo>
                <a:lnTo>
                  <a:pt x="42863" y="392049"/>
                </a:lnTo>
                <a:cubicBezTo>
                  <a:pt x="34957" y="392049"/>
                  <a:pt x="28575" y="385667"/>
                  <a:pt x="28575" y="377762"/>
                </a:cubicBezTo>
                <a:lnTo>
                  <a:pt x="28575" y="265748"/>
                </a:lnTo>
                <a:cubicBezTo>
                  <a:pt x="28575" y="238506"/>
                  <a:pt x="43339" y="225361"/>
                  <a:pt x="62103" y="208788"/>
                </a:cubicBezTo>
                <a:cubicBezTo>
                  <a:pt x="64960" y="206216"/>
                  <a:pt x="67818" y="203740"/>
                  <a:pt x="70676" y="201073"/>
                </a:cubicBezTo>
                <a:lnTo>
                  <a:pt x="653415" y="201073"/>
                </a:lnTo>
                <a:lnTo>
                  <a:pt x="788575" y="214503"/>
                </a:lnTo>
                <a:cubicBezTo>
                  <a:pt x="789051" y="214503"/>
                  <a:pt x="789527" y="214598"/>
                  <a:pt x="790004" y="214598"/>
                </a:cubicBezTo>
                <a:cubicBezTo>
                  <a:pt x="818198" y="214598"/>
                  <a:pt x="848106" y="235934"/>
                  <a:pt x="855440" y="269177"/>
                </a:cubicBezTo>
                <a:lnTo>
                  <a:pt x="815531" y="269177"/>
                </a:lnTo>
                <a:cubicBezTo>
                  <a:pt x="807625" y="269177"/>
                  <a:pt x="801243" y="275558"/>
                  <a:pt x="801243" y="283464"/>
                </a:cubicBezTo>
                <a:lnTo>
                  <a:pt x="801243" y="307658"/>
                </a:lnTo>
                <a:cubicBezTo>
                  <a:pt x="801243" y="328898"/>
                  <a:pt x="818483" y="346138"/>
                  <a:pt x="839724" y="346138"/>
                </a:cubicBezTo>
                <a:lnTo>
                  <a:pt x="857155" y="346138"/>
                </a:lnTo>
                <a:lnTo>
                  <a:pt x="857155" y="377666"/>
                </a:lnTo>
                <a:cubicBezTo>
                  <a:pt x="857250" y="385667"/>
                  <a:pt x="850868" y="392049"/>
                  <a:pt x="842963" y="392049"/>
                </a:cubicBezTo>
                <a:close/>
                <a:moveTo>
                  <a:pt x="457962" y="245364"/>
                </a:moveTo>
                <a:cubicBezTo>
                  <a:pt x="457962" y="253270"/>
                  <a:pt x="451580" y="259652"/>
                  <a:pt x="443675" y="259652"/>
                </a:cubicBezTo>
                <a:lnTo>
                  <a:pt x="379476" y="259652"/>
                </a:lnTo>
                <a:cubicBezTo>
                  <a:pt x="371570" y="259652"/>
                  <a:pt x="365189" y="253270"/>
                  <a:pt x="365189" y="245364"/>
                </a:cubicBezTo>
                <a:cubicBezTo>
                  <a:pt x="365189" y="237458"/>
                  <a:pt x="371570" y="231077"/>
                  <a:pt x="379476" y="231077"/>
                </a:cubicBezTo>
                <a:lnTo>
                  <a:pt x="443675" y="231077"/>
                </a:lnTo>
                <a:cubicBezTo>
                  <a:pt x="451580" y="231077"/>
                  <a:pt x="457962" y="237458"/>
                  <a:pt x="457962" y="245364"/>
                </a:cubicBezTo>
                <a:close/>
                <a:moveTo>
                  <a:pt x="202787" y="387477"/>
                </a:moveTo>
                <a:cubicBezTo>
                  <a:pt x="202787" y="404241"/>
                  <a:pt x="189071" y="417957"/>
                  <a:pt x="172307" y="417957"/>
                </a:cubicBezTo>
                <a:cubicBezTo>
                  <a:pt x="155543" y="417957"/>
                  <a:pt x="141827" y="404241"/>
                  <a:pt x="141827" y="387477"/>
                </a:cubicBezTo>
                <a:cubicBezTo>
                  <a:pt x="141827" y="370713"/>
                  <a:pt x="155543" y="356997"/>
                  <a:pt x="172307" y="356997"/>
                </a:cubicBezTo>
                <a:cubicBezTo>
                  <a:pt x="189071" y="356997"/>
                  <a:pt x="202787" y="370713"/>
                  <a:pt x="202787" y="387477"/>
                </a:cubicBezTo>
                <a:close/>
                <a:moveTo>
                  <a:pt x="743998" y="387477"/>
                </a:moveTo>
                <a:cubicBezTo>
                  <a:pt x="743998" y="404241"/>
                  <a:pt x="730282" y="417957"/>
                  <a:pt x="713518" y="417957"/>
                </a:cubicBezTo>
                <a:cubicBezTo>
                  <a:pt x="696754" y="417957"/>
                  <a:pt x="683038" y="404241"/>
                  <a:pt x="683038" y="387477"/>
                </a:cubicBezTo>
                <a:cubicBezTo>
                  <a:pt x="683038" y="370713"/>
                  <a:pt x="696754" y="356997"/>
                  <a:pt x="713518" y="356997"/>
                </a:cubicBezTo>
                <a:cubicBezTo>
                  <a:pt x="730282" y="356997"/>
                  <a:pt x="743998" y="370713"/>
                  <a:pt x="743998" y="38747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77C2438E-26C6-E2DD-BFDA-E089704ADD54}"/>
              </a:ext>
            </a:extLst>
          </p:cNvPr>
          <p:cNvSpPr>
            <a:spLocks noChangeAspect="1"/>
          </p:cNvSpPr>
          <p:nvPr/>
        </p:nvSpPr>
        <p:spPr>
          <a:xfrm>
            <a:off x="10425399" y="2136499"/>
            <a:ext cx="453355" cy="245885"/>
          </a:xfrm>
          <a:custGeom>
            <a:avLst/>
            <a:gdLst>
              <a:gd name="csX0" fmla="*/ 790765 w 885825"/>
              <a:gd name="csY0" fmla="*/ 186118 h 480441"/>
              <a:gd name="csX1" fmla="*/ 662178 w 885825"/>
              <a:gd name="csY1" fmla="*/ 173355 h 480441"/>
              <a:gd name="csX2" fmla="*/ 569214 w 885825"/>
              <a:gd name="csY2" fmla="*/ 38671 h 480441"/>
              <a:gd name="csX3" fmla="*/ 493014 w 885825"/>
              <a:gd name="csY3" fmla="*/ 0 h 480441"/>
              <a:gd name="csX4" fmla="*/ 187928 w 885825"/>
              <a:gd name="csY4" fmla="*/ 0 h 480441"/>
              <a:gd name="csX5" fmla="*/ 113348 w 885825"/>
              <a:gd name="csY5" fmla="*/ 46006 h 480441"/>
              <a:gd name="csX6" fmla="*/ 53245 w 885825"/>
              <a:gd name="csY6" fmla="*/ 178308 h 480441"/>
              <a:gd name="csX7" fmla="*/ 43244 w 885825"/>
              <a:gd name="csY7" fmla="*/ 187452 h 480441"/>
              <a:gd name="csX8" fmla="*/ 0 w 885825"/>
              <a:gd name="csY8" fmla="*/ 265748 h 480441"/>
              <a:gd name="csX9" fmla="*/ 0 w 885825"/>
              <a:gd name="csY9" fmla="*/ 377762 h 480441"/>
              <a:gd name="csX10" fmla="*/ 42863 w 885825"/>
              <a:gd name="csY10" fmla="*/ 420624 h 480441"/>
              <a:gd name="csX11" fmla="*/ 85534 w 885825"/>
              <a:gd name="csY11" fmla="*/ 420624 h 480441"/>
              <a:gd name="csX12" fmla="*/ 172307 w 885825"/>
              <a:gd name="csY12" fmla="*/ 480441 h 480441"/>
              <a:gd name="csX13" fmla="*/ 259080 w 885825"/>
              <a:gd name="csY13" fmla="*/ 420624 h 480441"/>
              <a:gd name="csX14" fmla="*/ 626745 w 885825"/>
              <a:gd name="csY14" fmla="*/ 420624 h 480441"/>
              <a:gd name="csX15" fmla="*/ 713518 w 885825"/>
              <a:gd name="csY15" fmla="*/ 480441 h 480441"/>
              <a:gd name="csX16" fmla="*/ 800290 w 885825"/>
              <a:gd name="csY16" fmla="*/ 420624 h 480441"/>
              <a:gd name="csX17" fmla="*/ 842963 w 885825"/>
              <a:gd name="csY17" fmla="*/ 420624 h 480441"/>
              <a:gd name="csX18" fmla="*/ 885825 w 885825"/>
              <a:gd name="csY18" fmla="*/ 377762 h 480441"/>
              <a:gd name="csX19" fmla="*/ 885825 w 885825"/>
              <a:gd name="csY19" fmla="*/ 285179 h 480441"/>
              <a:gd name="csX20" fmla="*/ 790765 w 885825"/>
              <a:gd name="csY20" fmla="*/ 186118 h 480441"/>
              <a:gd name="csX21" fmla="*/ 857250 w 885825"/>
              <a:gd name="csY21" fmla="*/ 317659 h 480441"/>
              <a:gd name="csX22" fmla="*/ 839819 w 885825"/>
              <a:gd name="csY22" fmla="*/ 317659 h 480441"/>
              <a:gd name="csX23" fmla="*/ 829913 w 885825"/>
              <a:gd name="csY23" fmla="*/ 307753 h 480441"/>
              <a:gd name="csX24" fmla="*/ 829913 w 885825"/>
              <a:gd name="csY24" fmla="*/ 297847 h 480441"/>
              <a:gd name="csX25" fmla="*/ 857250 w 885825"/>
              <a:gd name="csY25" fmla="*/ 297847 h 480441"/>
              <a:gd name="csX26" fmla="*/ 857250 w 885825"/>
              <a:gd name="csY26" fmla="*/ 317659 h 480441"/>
              <a:gd name="csX27" fmla="*/ 545687 w 885825"/>
              <a:gd name="csY27" fmla="*/ 54864 h 480441"/>
              <a:gd name="csX28" fmla="*/ 626936 w 885825"/>
              <a:gd name="csY28" fmla="*/ 172593 h 480441"/>
              <a:gd name="csX29" fmla="*/ 351854 w 885825"/>
              <a:gd name="csY29" fmla="*/ 172593 h 480441"/>
              <a:gd name="csX30" fmla="*/ 351854 w 885825"/>
              <a:gd name="csY30" fmla="*/ 28575 h 480441"/>
              <a:gd name="csX31" fmla="*/ 492919 w 885825"/>
              <a:gd name="csY31" fmla="*/ 28575 h 480441"/>
              <a:gd name="csX32" fmla="*/ 545687 w 885825"/>
              <a:gd name="csY32" fmla="*/ 54864 h 480441"/>
              <a:gd name="csX33" fmla="*/ 139351 w 885825"/>
              <a:gd name="csY33" fmla="*/ 57721 h 480441"/>
              <a:gd name="csX34" fmla="*/ 187928 w 885825"/>
              <a:gd name="csY34" fmla="*/ 28480 h 480441"/>
              <a:gd name="csX35" fmla="*/ 323279 w 885825"/>
              <a:gd name="csY35" fmla="*/ 28480 h 480441"/>
              <a:gd name="csX36" fmla="*/ 323279 w 885825"/>
              <a:gd name="csY36" fmla="*/ 172593 h 480441"/>
              <a:gd name="csX37" fmla="*/ 87249 w 885825"/>
              <a:gd name="csY37" fmla="*/ 172593 h 480441"/>
              <a:gd name="csX38" fmla="*/ 139351 w 885825"/>
              <a:gd name="csY38" fmla="*/ 57721 h 480441"/>
              <a:gd name="csX39" fmla="*/ 172307 w 885825"/>
              <a:gd name="csY39" fmla="*/ 451866 h 480441"/>
              <a:gd name="csX40" fmla="*/ 107918 w 885825"/>
              <a:gd name="csY40" fmla="*/ 387477 h 480441"/>
              <a:gd name="csX41" fmla="*/ 172307 w 885825"/>
              <a:gd name="csY41" fmla="*/ 323088 h 480441"/>
              <a:gd name="csX42" fmla="*/ 236696 w 885825"/>
              <a:gd name="csY42" fmla="*/ 387477 h 480441"/>
              <a:gd name="csX43" fmla="*/ 172307 w 885825"/>
              <a:gd name="csY43" fmla="*/ 451866 h 480441"/>
              <a:gd name="csX44" fmla="*/ 713518 w 885825"/>
              <a:gd name="csY44" fmla="*/ 451866 h 480441"/>
              <a:gd name="csX45" fmla="*/ 649129 w 885825"/>
              <a:gd name="csY45" fmla="*/ 387477 h 480441"/>
              <a:gd name="csX46" fmla="*/ 713518 w 885825"/>
              <a:gd name="csY46" fmla="*/ 323088 h 480441"/>
              <a:gd name="csX47" fmla="*/ 777907 w 885825"/>
              <a:gd name="csY47" fmla="*/ 387477 h 480441"/>
              <a:gd name="csX48" fmla="*/ 713518 w 885825"/>
              <a:gd name="csY48" fmla="*/ 451866 h 480441"/>
              <a:gd name="csX49" fmla="*/ 842963 w 885825"/>
              <a:gd name="csY49" fmla="*/ 392049 h 480441"/>
              <a:gd name="csX50" fmla="*/ 806196 w 885825"/>
              <a:gd name="csY50" fmla="*/ 392049 h 480441"/>
              <a:gd name="csX51" fmla="*/ 806387 w 885825"/>
              <a:gd name="csY51" fmla="*/ 387477 h 480441"/>
              <a:gd name="csX52" fmla="*/ 713423 w 885825"/>
              <a:gd name="csY52" fmla="*/ 294513 h 480441"/>
              <a:gd name="csX53" fmla="*/ 620459 w 885825"/>
              <a:gd name="csY53" fmla="*/ 387477 h 480441"/>
              <a:gd name="csX54" fmla="*/ 620649 w 885825"/>
              <a:gd name="csY54" fmla="*/ 392049 h 480441"/>
              <a:gd name="csX55" fmla="*/ 264986 w 885825"/>
              <a:gd name="csY55" fmla="*/ 392049 h 480441"/>
              <a:gd name="csX56" fmla="*/ 265176 w 885825"/>
              <a:gd name="csY56" fmla="*/ 387477 h 480441"/>
              <a:gd name="csX57" fmla="*/ 172212 w 885825"/>
              <a:gd name="csY57" fmla="*/ 294513 h 480441"/>
              <a:gd name="csX58" fmla="*/ 79248 w 885825"/>
              <a:gd name="csY58" fmla="*/ 387477 h 480441"/>
              <a:gd name="csX59" fmla="*/ 79439 w 885825"/>
              <a:gd name="csY59" fmla="*/ 392049 h 480441"/>
              <a:gd name="csX60" fmla="*/ 42863 w 885825"/>
              <a:gd name="csY60" fmla="*/ 392049 h 480441"/>
              <a:gd name="csX61" fmla="*/ 28575 w 885825"/>
              <a:gd name="csY61" fmla="*/ 377762 h 480441"/>
              <a:gd name="csX62" fmla="*/ 28575 w 885825"/>
              <a:gd name="csY62" fmla="*/ 265748 h 480441"/>
              <a:gd name="csX63" fmla="*/ 62103 w 885825"/>
              <a:gd name="csY63" fmla="*/ 208788 h 480441"/>
              <a:gd name="csX64" fmla="*/ 70676 w 885825"/>
              <a:gd name="csY64" fmla="*/ 201073 h 480441"/>
              <a:gd name="csX65" fmla="*/ 653415 w 885825"/>
              <a:gd name="csY65" fmla="*/ 201073 h 480441"/>
              <a:gd name="csX66" fmla="*/ 788575 w 885825"/>
              <a:gd name="csY66" fmla="*/ 214503 h 480441"/>
              <a:gd name="csX67" fmla="*/ 790004 w 885825"/>
              <a:gd name="csY67" fmla="*/ 214598 h 480441"/>
              <a:gd name="csX68" fmla="*/ 855440 w 885825"/>
              <a:gd name="csY68" fmla="*/ 269177 h 480441"/>
              <a:gd name="csX69" fmla="*/ 815531 w 885825"/>
              <a:gd name="csY69" fmla="*/ 269177 h 480441"/>
              <a:gd name="csX70" fmla="*/ 801243 w 885825"/>
              <a:gd name="csY70" fmla="*/ 283464 h 480441"/>
              <a:gd name="csX71" fmla="*/ 801243 w 885825"/>
              <a:gd name="csY71" fmla="*/ 307658 h 480441"/>
              <a:gd name="csX72" fmla="*/ 839724 w 885825"/>
              <a:gd name="csY72" fmla="*/ 346138 h 480441"/>
              <a:gd name="csX73" fmla="*/ 857155 w 885825"/>
              <a:gd name="csY73" fmla="*/ 346138 h 480441"/>
              <a:gd name="csX74" fmla="*/ 857155 w 885825"/>
              <a:gd name="csY74" fmla="*/ 377666 h 480441"/>
              <a:gd name="csX75" fmla="*/ 842963 w 885825"/>
              <a:gd name="csY75" fmla="*/ 392049 h 480441"/>
              <a:gd name="csX76" fmla="*/ 457962 w 885825"/>
              <a:gd name="csY76" fmla="*/ 245364 h 480441"/>
              <a:gd name="csX77" fmla="*/ 443675 w 885825"/>
              <a:gd name="csY77" fmla="*/ 259652 h 480441"/>
              <a:gd name="csX78" fmla="*/ 379476 w 885825"/>
              <a:gd name="csY78" fmla="*/ 259652 h 480441"/>
              <a:gd name="csX79" fmla="*/ 365189 w 885825"/>
              <a:gd name="csY79" fmla="*/ 245364 h 480441"/>
              <a:gd name="csX80" fmla="*/ 379476 w 885825"/>
              <a:gd name="csY80" fmla="*/ 231077 h 480441"/>
              <a:gd name="csX81" fmla="*/ 443675 w 885825"/>
              <a:gd name="csY81" fmla="*/ 231077 h 480441"/>
              <a:gd name="csX82" fmla="*/ 457962 w 885825"/>
              <a:gd name="csY82" fmla="*/ 245364 h 480441"/>
              <a:gd name="csX83" fmla="*/ 202787 w 885825"/>
              <a:gd name="csY83" fmla="*/ 387477 h 480441"/>
              <a:gd name="csX84" fmla="*/ 172307 w 885825"/>
              <a:gd name="csY84" fmla="*/ 417957 h 480441"/>
              <a:gd name="csX85" fmla="*/ 141827 w 885825"/>
              <a:gd name="csY85" fmla="*/ 387477 h 480441"/>
              <a:gd name="csX86" fmla="*/ 172307 w 885825"/>
              <a:gd name="csY86" fmla="*/ 356997 h 480441"/>
              <a:gd name="csX87" fmla="*/ 202787 w 885825"/>
              <a:gd name="csY87" fmla="*/ 387477 h 480441"/>
              <a:gd name="csX88" fmla="*/ 743998 w 885825"/>
              <a:gd name="csY88" fmla="*/ 387477 h 480441"/>
              <a:gd name="csX89" fmla="*/ 713518 w 885825"/>
              <a:gd name="csY89" fmla="*/ 417957 h 480441"/>
              <a:gd name="csX90" fmla="*/ 683038 w 885825"/>
              <a:gd name="csY90" fmla="*/ 387477 h 480441"/>
              <a:gd name="csX91" fmla="*/ 713518 w 885825"/>
              <a:gd name="csY91" fmla="*/ 356997 h 480441"/>
              <a:gd name="csX92" fmla="*/ 743998 w 885825"/>
              <a:gd name="csY92" fmla="*/ 387477 h 4804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</a:cxnLst>
            <a:rect l="l" t="t" r="r" b="b"/>
            <a:pathLst>
              <a:path w="885825" h="480441">
                <a:moveTo>
                  <a:pt x="790765" y="186118"/>
                </a:moveTo>
                <a:lnTo>
                  <a:pt x="662178" y="173355"/>
                </a:lnTo>
                <a:lnTo>
                  <a:pt x="569214" y="38671"/>
                </a:lnTo>
                <a:cubicBezTo>
                  <a:pt x="552260" y="14097"/>
                  <a:pt x="524447" y="0"/>
                  <a:pt x="493014" y="0"/>
                </a:cubicBezTo>
                <a:lnTo>
                  <a:pt x="187928" y="0"/>
                </a:lnTo>
                <a:cubicBezTo>
                  <a:pt x="154781" y="0"/>
                  <a:pt x="126206" y="17621"/>
                  <a:pt x="113348" y="46006"/>
                </a:cubicBezTo>
                <a:lnTo>
                  <a:pt x="53245" y="178308"/>
                </a:lnTo>
                <a:cubicBezTo>
                  <a:pt x="49911" y="181451"/>
                  <a:pt x="46577" y="184499"/>
                  <a:pt x="43244" y="187452"/>
                </a:cubicBezTo>
                <a:cubicBezTo>
                  <a:pt x="22955" y="205359"/>
                  <a:pt x="0" y="225647"/>
                  <a:pt x="0" y="265748"/>
                </a:cubicBezTo>
                <a:lnTo>
                  <a:pt x="0" y="377762"/>
                </a:lnTo>
                <a:cubicBezTo>
                  <a:pt x="0" y="401383"/>
                  <a:pt x="19241" y="420624"/>
                  <a:pt x="42863" y="420624"/>
                </a:cubicBezTo>
                <a:lnTo>
                  <a:pt x="85534" y="420624"/>
                </a:lnTo>
                <a:cubicBezTo>
                  <a:pt x="98870" y="455581"/>
                  <a:pt x="132683" y="480441"/>
                  <a:pt x="172307" y="480441"/>
                </a:cubicBezTo>
                <a:cubicBezTo>
                  <a:pt x="211931" y="480441"/>
                  <a:pt x="245650" y="455485"/>
                  <a:pt x="259080" y="420624"/>
                </a:cubicBezTo>
                <a:lnTo>
                  <a:pt x="626745" y="420624"/>
                </a:lnTo>
                <a:cubicBezTo>
                  <a:pt x="640080" y="455581"/>
                  <a:pt x="673894" y="480441"/>
                  <a:pt x="713518" y="480441"/>
                </a:cubicBezTo>
                <a:cubicBezTo>
                  <a:pt x="753142" y="480441"/>
                  <a:pt x="786860" y="455485"/>
                  <a:pt x="800290" y="420624"/>
                </a:cubicBezTo>
                <a:lnTo>
                  <a:pt x="842963" y="420624"/>
                </a:lnTo>
                <a:cubicBezTo>
                  <a:pt x="866585" y="420624"/>
                  <a:pt x="885825" y="401383"/>
                  <a:pt x="885825" y="377762"/>
                </a:cubicBezTo>
                <a:lnTo>
                  <a:pt x="885825" y="285179"/>
                </a:lnTo>
                <a:cubicBezTo>
                  <a:pt x="885825" y="226219"/>
                  <a:pt x="836867" y="186595"/>
                  <a:pt x="790765" y="186118"/>
                </a:cubicBezTo>
                <a:close/>
                <a:moveTo>
                  <a:pt x="857250" y="317659"/>
                </a:moveTo>
                <a:lnTo>
                  <a:pt x="839819" y="317659"/>
                </a:lnTo>
                <a:cubicBezTo>
                  <a:pt x="834390" y="317659"/>
                  <a:pt x="829913" y="313182"/>
                  <a:pt x="829913" y="307753"/>
                </a:cubicBezTo>
                <a:lnTo>
                  <a:pt x="829913" y="297847"/>
                </a:lnTo>
                <a:lnTo>
                  <a:pt x="857250" y="297847"/>
                </a:lnTo>
                <a:lnTo>
                  <a:pt x="857250" y="317659"/>
                </a:lnTo>
                <a:close/>
                <a:moveTo>
                  <a:pt x="545687" y="54864"/>
                </a:moveTo>
                <a:lnTo>
                  <a:pt x="626936" y="172593"/>
                </a:lnTo>
                <a:lnTo>
                  <a:pt x="351854" y="172593"/>
                </a:lnTo>
                <a:lnTo>
                  <a:pt x="351854" y="28575"/>
                </a:lnTo>
                <a:lnTo>
                  <a:pt x="492919" y="28575"/>
                </a:lnTo>
                <a:cubicBezTo>
                  <a:pt x="515303" y="28575"/>
                  <a:pt x="533972" y="37909"/>
                  <a:pt x="545687" y="54864"/>
                </a:cubicBezTo>
                <a:close/>
                <a:moveTo>
                  <a:pt x="139351" y="57721"/>
                </a:moveTo>
                <a:cubicBezTo>
                  <a:pt x="147542" y="39719"/>
                  <a:pt x="166116" y="28480"/>
                  <a:pt x="187928" y="28480"/>
                </a:cubicBezTo>
                <a:lnTo>
                  <a:pt x="323279" y="28480"/>
                </a:lnTo>
                <a:lnTo>
                  <a:pt x="323279" y="172593"/>
                </a:lnTo>
                <a:lnTo>
                  <a:pt x="87249" y="172593"/>
                </a:lnTo>
                <a:lnTo>
                  <a:pt x="139351" y="57721"/>
                </a:lnTo>
                <a:close/>
                <a:moveTo>
                  <a:pt x="172307" y="451866"/>
                </a:moveTo>
                <a:cubicBezTo>
                  <a:pt x="136779" y="451866"/>
                  <a:pt x="107918" y="423005"/>
                  <a:pt x="107918" y="387477"/>
                </a:cubicBezTo>
                <a:cubicBezTo>
                  <a:pt x="107918" y="351949"/>
                  <a:pt x="136779" y="323088"/>
                  <a:pt x="172307" y="323088"/>
                </a:cubicBezTo>
                <a:cubicBezTo>
                  <a:pt x="207836" y="323088"/>
                  <a:pt x="236696" y="351949"/>
                  <a:pt x="236696" y="387477"/>
                </a:cubicBezTo>
                <a:cubicBezTo>
                  <a:pt x="236696" y="423005"/>
                  <a:pt x="207836" y="451866"/>
                  <a:pt x="172307" y="451866"/>
                </a:cubicBezTo>
                <a:close/>
                <a:moveTo>
                  <a:pt x="713518" y="451866"/>
                </a:moveTo>
                <a:cubicBezTo>
                  <a:pt x="677990" y="451866"/>
                  <a:pt x="649129" y="423005"/>
                  <a:pt x="649129" y="387477"/>
                </a:cubicBezTo>
                <a:cubicBezTo>
                  <a:pt x="649129" y="351949"/>
                  <a:pt x="677990" y="323088"/>
                  <a:pt x="713518" y="323088"/>
                </a:cubicBezTo>
                <a:cubicBezTo>
                  <a:pt x="749046" y="323088"/>
                  <a:pt x="777907" y="351949"/>
                  <a:pt x="777907" y="387477"/>
                </a:cubicBezTo>
                <a:cubicBezTo>
                  <a:pt x="777907" y="423005"/>
                  <a:pt x="749046" y="451866"/>
                  <a:pt x="713518" y="451866"/>
                </a:cubicBezTo>
                <a:close/>
                <a:moveTo>
                  <a:pt x="842963" y="392049"/>
                </a:moveTo>
                <a:lnTo>
                  <a:pt x="806196" y="392049"/>
                </a:lnTo>
                <a:cubicBezTo>
                  <a:pt x="806291" y="390525"/>
                  <a:pt x="806387" y="389001"/>
                  <a:pt x="806387" y="387477"/>
                </a:cubicBezTo>
                <a:cubicBezTo>
                  <a:pt x="806387" y="336233"/>
                  <a:pt x="764667" y="294513"/>
                  <a:pt x="713423" y="294513"/>
                </a:cubicBezTo>
                <a:cubicBezTo>
                  <a:pt x="662178" y="294513"/>
                  <a:pt x="620459" y="336233"/>
                  <a:pt x="620459" y="387477"/>
                </a:cubicBezTo>
                <a:cubicBezTo>
                  <a:pt x="620459" y="389001"/>
                  <a:pt x="620649" y="390525"/>
                  <a:pt x="620649" y="392049"/>
                </a:cubicBezTo>
                <a:lnTo>
                  <a:pt x="264986" y="392049"/>
                </a:lnTo>
                <a:cubicBezTo>
                  <a:pt x="265081" y="390525"/>
                  <a:pt x="265176" y="389001"/>
                  <a:pt x="265176" y="387477"/>
                </a:cubicBezTo>
                <a:cubicBezTo>
                  <a:pt x="265176" y="336233"/>
                  <a:pt x="223456" y="294513"/>
                  <a:pt x="172212" y="294513"/>
                </a:cubicBezTo>
                <a:cubicBezTo>
                  <a:pt x="120968" y="294513"/>
                  <a:pt x="79248" y="336233"/>
                  <a:pt x="79248" y="387477"/>
                </a:cubicBezTo>
                <a:cubicBezTo>
                  <a:pt x="79248" y="389001"/>
                  <a:pt x="79439" y="390525"/>
                  <a:pt x="79439" y="392049"/>
                </a:cubicBezTo>
                <a:lnTo>
                  <a:pt x="42863" y="392049"/>
                </a:lnTo>
                <a:cubicBezTo>
                  <a:pt x="34957" y="392049"/>
                  <a:pt x="28575" y="385667"/>
                  <a:pt x="28575" y="377762"/>
                </a:cubicBezTo>
                <a:lnTo>
                  <a:pt x="28575" y="265748"/>
                </a:lnTo>
                <a:cubicBezTo>
                  <a:pt x="28575" y="238506"/>
                  <a:pt x="43339" y="225361"/>
                  <a:pt x="62103" y="208788"/>
                </a:cubicBezTo>
                <a:cubicBezTo>
                  <a:pt x="64960" y="206216"/>
                  <a:pt x="67818" y="203740"/>
                  <a:pt x="70676" y="201073"/>
                </a:cubicBezTo>
                <a:lnTo>
                  <a:pt x="653415" y="201073"/>
                </a:lnTo>
                <a:lnTo>
                  <a:pt x="788575" y="214503"/>
                </a:lnTo>
                <a:cubicBezTo>
                  <a:pt x="789051" y="214503"/>
                  <a:pt x="789527" y="214598"/>
                  <a:pt x="790004" y="214598"/>
                </a:cubicBezTo>
                <a:cubicBezTo>
                  <a:pt x="818198" y="214598"/>
                  <a:pt x="848106" y="235934"/>
                  <a:pt x="855440" y="269177"/>
                </a:cubicBezTo>
                <a:lnTo>
                  <a:pt x="815531" y="269177"/>
                </a:lnTo>
                <a:cubicBezTo>
                  <a:pt x="807625" y="269177"/>
                  <a:pt x="801243" y="275558"/>
                  <a:pt x="801243" y="283464"/>
                </a:cubicBezTo>
                <a:lnTo>
                  <a:pt x="801243" y="307658"/>
                </a:lnTo>
                <a:cubicBezTo>
                  <a:pt x="801243" y="328898"/>
                  <a:pt x="818483" y="346138"/>
                  <a:pt x="839724" y="346138"/>
                </a:cubicBezTo>
                <a:lnTo>
                  <a:pt x="857155" y="346138"/>
                </a:lnTo>
                <a:lnTo>
                  <a:pt x="857155" y="377666"/>
                </a:lnTo>
                <a:cubicBezTo>
                  <a:pt x="857250" y="385667"/>
                  <a:pt x="850868" y="392049"/>
                  <a:pt x="842963" y="392049"/>
                </a:cubicBezTo>
                <a:close/>
                <a:moveTo>
                  <a:pt x="457962" y="245364"/>
                </a:moveTo>
                <a:cubicBezTo>
                  <a:pt x="457962" y="253270"/>
                  <a:pt x="451580" y="259652"/>
                  <a:pt x="443675" y="259652"/>
                </a:cubicBezTo>
                <a:lnTo>
                  <a:pt x="379476" y="259652"/>
                </a:lnTo>
                <a:cubicBezTo>
                  <a:pt x="371570" y="259652"/>
                  <a:pt x="365189" y="253270"/>
                  <a:pt x="365189" y="245364"/>
                </a:cubicBezTo>
                <a:cubicBezTo>
                  <a:pt x="365189" y="237458"/>
                  <a:pt x="371570" y="231077"/>
                  <a:pt x="379476" y="231077"/>
                </a:cubicBezTo>
                <a:lnTo>
                  <a:pt x="443675" y="231077"/>
                </a:lnTo>
                <a:cubicBezTo>
                  <a:pt x="451580" y="231077"/>
                  <a:pt x="457962" y="237458"/>
                  <a:pt x="457962" y="245364"/>
                </a:cubicBezTo>
                <a:close/>
                <a:moveTo>
                  <a:pt x="202787" y="387477"/>
                </a:moveTo>
                <a:cubicBezTo>
                  <a:pt x="202787" y="404241"/>
                  <a:pt x="189071" y="417957"/>
                  <a:pt x="172307" y="417957"/>
                </a:cubicBezTo>
                <a:cubicBezTo>
                  <a:pt x="155543" y="417957"/>
                  <a:pt x="141827" y="404241"/>
                  <a:pt x="141827" y="387477"/>
                </a:cubicBezTo>
                <a:cubicBezTo>
                  <a:pt x="141827" y="370713"/>
                  <a:pt x="155543" y="356997"/>
                  <a:pt x="172307" y="356997"/>
                </a:cubicBezTo>
                <a:cubicBezTo>
                  <a:pt x="189071" y="356997"/>
                  <a:pt x="202787" y="370713"/>
                  <a:pt x="202787" y="387477"/>
                </a:cubicBezTo>
                <a:close/>
                <a:moveTo>
                  <a:pt x="743998" y="387477"/>
                </a:moveTo>
                <a:cubicBezTo>
                  <a:pt x="743998" y="404241"/>
                  <a:pt x="730282" y="417957"/>
                  <a:pt x="713518" y="417957"/>
                </a:cubicBezTo>
                <a:cubicBezTo>
                  <a:pt x="696754" y="417957"/>
                  <a:pt x="683038" y="404241"/>
                  <a:pt x="683038" y="387477"/>
                </a:cubicBezTo>
                <a:cubicBezTo>
                  <a:pt x="683038" y="370713"/>
                  <a:pt x="696754" y="356997"/>
                  <a:pt x="713518" y="356997"/>
                </a:cubicBezTo>
                <a:cubicBezTo>
                  <a:pt x="730282" y="356997"/>
                  <a:pt x="743998" y="370713"/>
                  <a:pt x="743998" y="38747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A7759D13-D2A5-04A7-F6D0-3E5D43BF379D}"/>
              </a:ext>
            </a:extLst>
          </p:cNvPr>
          <p:cNvSpPr>
            <a:spLocks noChangeAspect="1"/>
          </p:cNvSpPr>
          <p:nvPr/>
        </p:nvSpPr>
        <p:spPr>
          <a:xfrm>
            <a:off x="11085081" y="2136499"/>
            <a:ext cx="453355" cy="245885"/>
          </a:xfrm>
          <a:custGeom>
            <a:avLst/>
            <a:gdLst>
              <a:gd name="csX0" fmla="*/ 790765 w 885825"/>
              <a:gd name="csY0" fmla="*/ 186118 h 480441"/>
              <a:gd name="csX1" fmla="*/ 662178 w 885825"/>
              <a:gd name="csY1" fmla="*/ 173355 h 480441"/>
              <a:gd name="csX2" fmla="*/ 569214 w 885825"/>
              <a:gd name="csY2" fmla="*/ 38671 h 480441"/>
              <a:gd name="csX3" fmla="*/ 493014 w 885825"/>
              <a:gd name="csY3" fmla="*/ 0 h 480441"/>
              <a:gd name="csX4" fmla="*/ 187928 w 885825"/>
              <a:gd name="csY4" fmla="*/ 0 h 480441"/>
              <a:gd name="csX5" fmla="*/ 113348 w 885825"/>
              <a:gd name="csY5" fmla="*/ 46006 h 480441"/>
              <a:gd name="csX6" fmla="*/ 53245 w 885825"/>
              <a:gd name="csY6" fmla="*/ 178308 h 480441"/>
              <a:gd name="csX7" fmla="*/ 43244 w 885825"/>
              <a:gd name="csY7" fmla="*/ 187452 h 480441"/>
              <a:gd name="csX8" fmla="*/ 0 w 885825"/>
              <a:gd name="csY8" fmla="*/ 265748 h 480441"/>
              <a:gd name="csX9" fmla="*/ 0 w 885825"/>
              <a:gd name="csY9" fmla="*/ 377762 h 480441"/>
              <a:gd name="csX10" fmla="*/ 42863 w 885825"/>
              <a:gd name="csY10" fmla="*/ 420624 h 480441"/>
              <a:gd name="csX11" fmla="*/ 85534 w 885825"/>
              <a:gd name="csY11" fmla="*/ 420624 h 480441"/>
              <a:gd name="csX12" fmla="*/ 172307 w 885825"/>
              <a:gd name="csY12" fmla="*/ 480441 h 480441"/>
              <a:gd name="csX13" fmla="*/ 259080 w 885825"/>
              <a:gd name="csY13" fmla="*/ 420624 h 480441"/>
              <a:gd name="csX14" fmla="*/ 626745 w 885825"/>
              <a:gd name="csY14" fmla="*/ 420624 h 480441"/>
              <a:gd name="csX15" fmla="*/ 713518 w 885825"/>
              <a:gd name="csY15" fmla="*/ 480441 h 480441"/>
              <a:gd name="csX16" fmla="*/ 800290 w 885825"/>
              <a:gd name="csY16" fmla="*/ 420624 h 480441"/>
              <a:gd name="csX17" fmla="*/ 842963 w 885825"/>
              <a:gd name="csY17" fmla="*/ 420624 h 480441"/>
              <a:gd name="csX18" fmla="*/ 885825 w 885825"/>
              <a:gd name="csY18" fmla="*/ 377762 h 480441"/>
              <a:gd name="csX19" fmla="*/ 885825 w 885825"/>
              <a:gd name="csY19" fmla="*/ 285179 h 480441"/>
              <a:gd name="csX20" fmla="*/ 790765 w 885825"/>
              <a:gd name="csY20" fmla="*/ 186118 h 480441"/>
              <a:gd name="csX21" fmla="*/ 857250 w 885825"/>
              <a:gd name="csY21" fmla="*/ 317659 h 480441"/>
              <a:gd name="csX22" fmla="*/ 839819 w 885825"/>
              <a:gd name="csY22" fmla="*/ 317659 h 480441"/>
              <a:gd name="csX23" fmla="*/ 829913 w 885825"/>
              <a:gd name="csY23" fmla="*/ 307753 h 480441"/>
              <a:gd name="csX24" fmla="*/ 829913 w 885825"/>
              <a:gd name="csY24" fmla="*/ 297847 h 480441"/>
              <a:gd name="csX25" fmla="*/ 857250 w 885825"/>
              <a:gd name="csY25" fmla="*/ 297847 h 480441"/>
              <a:gd name="csX26" fmla="*/ 857250 w 885825"/>
              <a:gd name="csY26" fmla="*/ 317659 h 480441"/>
              <a:gd name="csX27" fmla="*/ 545687 w 885825"/>
              <a:gd name="csY27" fmla="*/ 54864 h 480441"/>
              <a:gd name="csX28" fmla="*/ 626936 w 885825"/>
              <a:gd name="csY28" fmla="*/ 172593 h 480441"/>
              <a:gd name="csX29" fmla="*/ 351854 w 885825"/>
              <a:gd name="csY29" fmla="*/ 172593 h 480441"/>
              <a:gd name="csX30" fmla="*/ 351854 w 885825"/>
              <a:gd name="csY30" fmla="*/ 28575 h 480441"/>
              <a:gd name="csX31" fmla="*/ 492919 w 885825"/>
              <a:gd name="csY31" fmla="*/ 28575 h 480441"/>
              <a:gd name="csX32" fmla="*/ 545687 w 885825"/>
              <a:gd name="csY32" fmla="*/ 54864 h 480441"/>
              <a:gd name="csX33" fmla="*/ 139351 w 885825"/>
              <a:gd name="csY33" fmla="*/ 57721 h 480441"/>
              <a:gd name="csX34" fmla="*/ 187928 w 885825"/>
              <a:gd name="csY34" fmla="*/ 28480 h 480441"/>
              <a:gd name="csX35" fmla="*/ 323279 w 885825"/>
              <a:gd name="csY35" fmla="*/ 28480 h 480441"/>
              <a:gd name="csX36" fmla="*/ 323279 w 885825"/>
              <a:gd name="csY36" fmla="*/ 172593 h 480441"/>
              <a:gd name="csX37" fmla="*/ 87249 w 885825"/>
              <a:gd name="csY37" fmla="*/ 172593 h 480441"/>
              <a:gd name="csX38" fmla="*/ 139351 w 885825"/>
              <a:gd name="csY38" fmla="*/ 57721 h 480441"/>
              <a:gd name="csX39" fmla="*/ 172307 w 885825"/>
              <a:gd name="csY39" fmla="*/ 451866 h 480441"/>
              <a:gd name="csX40" fmla="*/ 107918 w 885825"/>
              <a:gd name="csY40" fmla="*/ 387477 h 480441"/>
              <a:gd name="csX41" fmla="*/ 172307 w 885825"/>
              <a:gd name="csY41" fmla="*/ 323088 h 480441"/>
              <a:gd name="csX42" fmla="*/ 236696 w 885825"/>
              <a:gd name="csY42" fmla="*/ 387477 h 480441"/>
              <a:gd name="csX43" fmla="*/ 172307 w 885825"/>
              <a:gd name="csY43" fmla="*/ 451866 h 480441"/>
              <a:gd name="csX44" fmla="*/ 713518 w 885825"/>
              <a:gd name="csY44" fmla="*/ 451866 h 480441"/>
              <a:gd name="csX45" fmla="*/ 649129 w 885825"/>
              <a:gd name="csY45" fmla="*/ 387477 h 480441"/>
              <a:gd name="csX46" fmla="*/ 713518 w 885825"/>
              <a:gd name="csY46" fmla="*/ 323088 h 480441"/>
              <a:gd name="csX47" fmla="*/ 777907 w 885825"/>
              <a:gd name="csY47" fmla="*/ 387477 h 480441"/>
              <a:gd name="csX48" fmla="*/ 713518 w 885825"/>
              <a:gd name="csY48" fmla="*/ 451866 h 480441"/>
              <a:gd name="csX49" fmla="*/ 842963 w 885825"/>
              <a:gd name="csY49" fmla="*/ 392049 h 480441"/>
              <a:gd name="csX50" fmla="*/ 806196 w 885825"/>
              <a:gd name="csY50" fmla="*/ 392049 h 480441"/>
              <a:gd name="csX51" fmla="*/ 806387 w 885825"/>
              <a:gd name="csY51" fmla="*/ 387477 h 480441"/>
              <a:gd name="csX52" fmla="*/ 713423 w 885825"/>
              <a:gd name="csY52" fmla="*/ 294513 h 480441"/>
              <a:gd name="csX53" fmla="*/ 620459 w 885825"/>
              <a:gd name="csY53" fmla="*/ 387477 h 480441"/>
              <a:gd name="csX54" fmla="*/ 620649 w 885825"/>
              <a:gd name="csY54" fmla="*/ 392049 h 480441"/>
              <a:gd name="csX55" fmla="*/ 264986 w 885825"/>
              <a:gd name="csY55" fmla="*/ 392049 h 480441"/>
              <a:gd name="csX56" fmla="*/ 265176 w 885825"/>
              <a:gd name="csY56" fmla="*/ 387477 h 480441"/>
              <a:gd name="csX57" fmla="*/ 172212 w 885825"/>
              <a:gd name="csY57" fmla="*/ 294513 h 480441"/>
              <a:gd name="csX58" fmla="*/ 79248 w 885825"/>
              <a:gd name="csY58" fmla="*/ 387477 h 480441"/>
              <a:gd name="csX59" fmla="*/ 79439 w 885825"/>
              <a:gd name="csY59" fmla="*/ 392049 h 480441"/>
              <a:gd name="csX60" fmla="*/ 42863 w 885825"/>
              <a:gd name="csY60" fmla="*/ 392049 h 480441"/>
              <a:gd name="csX61" fmla="*/ 28575 w 885825"/>
              <a:gd name="csY61" fmla="*/ 377762 h 480441"/>
              <a:gd name="csX62" fmla="*/ 28575 w 885825"/>
              <a:gd name="csY62" fmla="*/ 265748 h 480441"/>
              <a:gd name="csX63" fmla="*/ 62103 w 885825"/>
              <a:gd name="csY63" fmla="*/ 208788 h 480441"/>
              <a:gd name="csX64" fmla="*/ 70676 w 885825"/>
              <a:gd name="csY64" fmla="*/ 201073 h 480441"/>
              <a:gd name="csX65" fmla="*/ 653415 w 885825"/>
              <a:gd name="csY65" fmla="*/ 201073 h 480441"/>
              <a:gd name="csX66" fmla="*/ 788575 w 885825"/>
              <a:gd name="csY66" fmla="*/ 214503 h 480441"/>
              <a:gd name="csX67" fmla="*/ 790004 w 885825"/>
              <a:gd name="csY67" fmla="*/ 214598 h 480441"/>
              <a:gd name="csX68" fmla="*/ 855440 w 885825"/>
              <a:gd name="csY68" fmla="*/ 269177 h 480441"/>
              <a:gd name="csX69" fmla="*/ 815531 w 885825"/>
              <a:gd name="csY69" fmla="*/ 269177 h 480441"/>
              <a:gd name="csX70" fmla="*/ 801243 w 885825"/>
              <a:gd name="csY70" fmla="*/ 283464 h 480441"/>
              <a:gd name="csX71" fmla="*/ 801243 w 885825"/>
              <a:gd name="csY71" fmla="*/ 307658 h 480441"/>
              <a:gd name="csX72" fmla="*/ 839724 w 885825"/>
              <a:gd name="csY72" fmla="*/ 346138 h 480441"/>
              <a:gd name="csX73" fmla="*/ 857155 w 885825"/>
              <a:gd name="csY73" fmla="*/ 346138 h 480441"/>
              <a:gd name="csX74" fmla="*/ 857155 w 885825"/>
              <a:gd name="csY74" fmla="*/ 377666 h 480441"/>
              <a:gd name="csX75" fmla="*/ 842963 w 885825"/>
              <a:gd name="csY75" fmla="*/ 392049 h 480441"/>
              <a:gd name="csX76" fmla="*/ 457962 w 885825"/>
              <a:gd name="csY76" fmla="*/ 245364 h 480441"/>
              <a:gd name="csX77" fmla="*/ 443675 w 885825"/>
              <a:gd name="csY77" fmla="*/ 259652 h 480441"/>
              <a:gd name="csX78" fmla="*/ 379476 w 885825"/>
              <a:gd name="csY78" fmla="*/ 259652 h 480441"/>
              <a:gd name="csX79" fmla="*/ 365189 w 885825"/>
              <a:gd name="csY79" fmla="*/ 245364 h 480441"/>
              <a:gd name="csX80" fmla="*/ 379476 w 885825"/>
              <a:gd name="csY80" fmla="*/ 231077 h 480441"/>
              <a:gd name="csX81" fmla="*/ 443675 w 885825"/>
              <a:gd name="csY81" fmla="*/ 231077 h 480441"/>
              <a:gd name="csX82" fmla="*/ 457962 w 885825"/>
              <a:gd name="csY82" fmla="*/ 245364 h 480441"/>
              <a:gd name="csX83" fmla="*/ 202787 w 885825"/>
              <a:gd name="csY83" fmla="*/ 387477 h 480441"/>
              <a:gd name="csX84" fmla="*/ 172307 w 885825"/>
              <a:gd name="csY84" fmla="*/ 417957 h 480441"/>
              <a:gd name="csX85" fmla="*/ 141827 w 885825"/>
              <a:gd name="csY85" fmla="*/ 387477 h 480441"/>
              <a:gd name="csX86" fmla="*/ 172307 w 885825"/>
              <a:gd name="csY86" fmla="*/ 356997 h 480441"/>
              <a:gd name="csX87" fmla="*/ 202787 w 885825"/>
              <a:gd name="csY87" fmla="*/ 387477 h 480441"/>
              <a:gd name="csX88" fmla="*/ 743998 w 885825"/>
              <a:gd name="csY88" fmla="*/ 387477 h 480441"/>
              <a:gd name="csX89" fmla="*/ 713518 w 885825"/>
              <a:gd name="csY89" fmla="*/ 417957 h 480441"/>
              <a:gd name="csX90" fmla="*/ 683038 w 885825"/>
              <a:gd name="csY90" fmla="*/ 387477 h 480441"/>
              <a:gd name="csX91" fmla="*/ 713518 w 885825"/>
              <a:gd name="csY91" fmla="*/ 356997 h 480441"/>
              <a:gd name="csX92" fmla="*/ 743998 w 885825"/>
              <a:gd name="csY92" fmla="*/ 387477 h 4804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</a:cxnLst>
            <a:rect l="l" t="t" r="r" b="b"/>
            <a:pathLst>
              <a:path w="885825" h="480441">
                <a:moveTo>
                  <a:pt x="790765" y="186118"/>
                </a:moveTo>
                <a:lnTo>
                  <a:pt x="662178" y="173355"/>
                </a:lnTo>
                <a:lnTo>
                  <a:pt x="569214" y="38671"/>
                </a:lnTo>
                <a:cubicBezTo>
                  <a:pt x="552260" y="14097"/>
                  <a:pt x="524447" y="0"/>
                  <a:pt x="493014" y="0"/>
                </a:cubicBezTo>
                <a:lnTo>
                  <a:pt x="187928" y="0"/>
                </a:lnTo>
                <a:cubicBezTo>
                  <a:pt x="154781" y="0"/>
                  <a:pt x="126206" y="17621"/>
                  <a:pt x="113348" y="46006"/>
                </a:cubicBezTo>
                <a:lnTo>
                  <a:pt x="53245" y="178308"/>
                </a:lnTo>
                <a:cubicBezTo>
                  <a:pt x="49911" y="181451"/>
                  <a:pt x="46577" y="184499"/>
                  <a:pt x="43244" y="187452"/>
                </a:cubicBezTo>
                <a:cubicBezTo>
                  <a:pt x="22955" y="205359"/>
                  <a:pt x="0" y="225647"/>
                  <a:pt x="0" y="265748"/>
                </a:cubicBezTo>
                <a:lnTo>
                  <a:pt x="0" y="377762"/>
                </a:lnTo>
                <a:cubicBezTo>
                  <a:pt x="0" y="401383"/>
                  <a:pt x="19241" y="420624"/>
                  <a:pt x="42863" y="420624"/>
                </a:cubicBezTo>
                <a:lnTo>
                  <a:pt x="85534" y="420624"/>
                </a:lnTo>
                <a:cubicBezTo>
                  <a:pt x="98870" y="455581"/>
                  <a:pt x="132683" y="480441"/>
                  <a:pt x="172307" y="480441"/>
                </a:cubicBezTo>
                <a:cubicBezTo>
                  <a:pt x="211931" y="480441"/>
                  <a:pt x="245650" y="455485"/>
                  <a:pt x="259080" y="420624"/>
                </a:cubicBezTo>
                <a:lnTo>
                  <a:pt x="626745" y="420624"/>
                </a:lnTo>
                <a:cubicBezTo>
                  <a:pt x="640080" y="455581"/>
                  <a:pt x="673894" y="480441"/>
                  <a:pt x="713518" y="480441"/>
                </a:cubicBezTo>
                <a:cubicBezTo>
                  <a:pt x="753142" y="480441"/>
                  <a:pt x="786860" y="455485"/>
                  <a:pt x="800290" y="420624"/>
                </a:cubicBezTo>
                <a:lnTo>
                  <a:pt x="842963" y="420624"/>
                </a:lnTo>
                <a:cubicBezTo>
                  <a:pt x="866585" y="420624"/>
                  <a:pt x="885825" y="401383"/>
                  <a:pt x="885825" y="377762"/>
                </a:cubicBezTo>
                <a:lnTo>
                  <a:pt x="885825" y="285179"/>
                </a:lnTo>
                <a:cubicBezTo>
                  <a:pt x="885825" y="226219"/>
                  <a:pt x="836867" y="186595"/>
                  <a:pt x="790765" y="186118"/>
                </a:cubicBezTo>
                <a:close/>
                <a:moveTo>
                  <a:pt x="857250" y="317659"/>
                </a:moveTo>
                <a:lnTo>
                  <a:pt x="839819" y="317659"/>
                </a:lnTo>
                <a:cubicBezTo>
                  <a:pt x="834390" y="317659"/>
                  <a:pt x="829913" y="313182"/>
                  <a:pt x="829913" y="307753"/>
                </a:cubicBezTo>
                <a:lnTo>
                  <a:pt x="829913" y="297847"/>
                </a:lnTo>
                <a:lnTo>
                  <a:pt x="857250" y="297847"/>
                </a:lnTo>
                <a:lnTo>
                  <a:pt x="857250" y="317659"/>
                </a:lnTo>
                <a:close/>
                <a:moveTo>
                  <a:pt x="545687" y="54864"/>
                </a:moveTo>
                <a:lnTo>
                  <a:pt x="626936" y="172593"/>
                </a:lnTo>
                <a:lnTo>
                  <a:pt x="351854" y="172593"/>
                </a:lnTo>
                <a:lnTo>
                  <a:pt x="351854" y="28575"/>
                </a:lnTo>
                <a:lnTo>
                  <a:pt x="492919" y="28575"/>
                </a:lnTo>
                <a:cubicBezTo>
                  <a:pt x="515303" y="28575"/>
                  <a:pt x="533972" y="37909"/>
                  <a:pt x="545687" y="54864"/>
                </a:cubicBezTo>
                <a:close/>
                <a:moveTo>
                  <a:pt x="139351" y="57721"/>
                </a:moveTo>
                <a:cubicBezTo>
                  <a:pt x="147542" y="39719"/>
                  <a:pt x="166116" y="28480"/>
                  <a:pt x="187928" y="28480"/>
                </a:cubicBezTo>
                <a:lnTo>
                  <a:pt x="323279" y="28480"/>
                </a:lnTo>
                <a:lnTo>
                  <a:pt x="323279" y="172593"/>
                </a:lnTo>
                <a:lnTo>
                  <a:pt x="87249" y="172593"/>
                </a:lnTo>
                <a:lnTo>
                  <a:pt x="139351" y="57721"/>
                </a:lnTo>
                <a:close/>
                <a:moveTo>
                  <a:pt x="172307" y="451866"/>
                </a:moveTo>
                <a:cubicBezTo>
                  <a:pt x="136779" y="451866"/>
                  <a:pt x="107918" y="423005"/>
                  <a:pt x="107918" y="387477"/>
                </a:cubicBezTo>
                <a:cubicBezTo>
                  <a:pt x="107918" y="351949"/>
                  <a:pt x="136779" y="323088"/>
                  <a:pt x="172307" y="323088"/>
                </a:cubicBezTo>
                <a:cubicBezTo>
                  <a:pt x="207836" y="323088"/>
                  <a:pt x="236696" y="351949"/>
                  <a:pt x="236696" y="387477"/>
                </a:cubicBezTo>
                <a:cubicBezTo>
                  <a:pt x="236696" y="423005"/>
                  <a:pt x="207836" y="451866"/>
                  <a:pt x="172307" y="451866"/>
                </a:cubicBezTo>
                <a:close/>
                <a:moveTo>
                  <a:pt x="713518" y="451866"/>
                </a:moveTo>
                <a:cubicBezTo>
                  <a:pt x="677990" y="451866"/>
                  <a:pt x="649129" y="423005"/>
                  <a:pt x="649129" y="387477"/>
                </a:cubicBezTo>
                <a:cubicBezTo>
                  <a:pt x="649129" y="351949"/>
                  <a:pt x="677990" y="323088"/>
                  <a:pt x="713518" y="323088"/>
                </a:cubicBezTo>
                <a:cubicBezTo>
                  <a:pt x="749046" y="323088"/>
                  <a:pt x="777907" y="351949"/>
                  <a:pt x="777907" y="387477"/>
                </a:cubicBezTo>
                <a:cubicBezTo>
                  <a:pt x="777907" y="423005"/>
                  <a:pt x="749046" y="451866"/>
                  <a:pt x="713518" y="451866"/>
                </a:cubicBezTo>
                <a:close/>
                <a:moveTo>
                  <a:pt x="842963" y="392049"/>
                </a:moveTo>
                <a:lnTo>
                  <a:pt x="806196" y="392049"/>
                </a:lnTo>
                <a:cubicBezTo>
                  <a:pt x="806291" y="390525"/>
                  <a:pt x="806387" y="389001"/>
                  <a:pt x="806387" y="387477"/>
                </a:cubicBezTo>
                <a:cubicBezTo>
                  <a:pt x="806387" y="336233"/>
                  <a:pt x="764667" y="294513"/>
                  <a:pt x="713423" y="294513"/>
                </a:cubicBezTo>
                <a:cubicBezTo>
                  <a:pt x="662178" y="294513"/>
                  <a:pt x="620459" y="336233"/>
                  <a:pt x="620459" y="387477"/>
                </a:cubicBezTo>
                <a:cubicBezTo>
                  <a:pt x="620459" y="389001"/>
                  <a:pt x="620649" y="390525"/>
                  <a:pt x="620649" y="392049"/>
                </a:cubicBezTo>
                <a:lnTo>
                  <a:pt x="264986" y="392049"/>
                </a:lnTo>
                <a:cubicBezTo>
                  <a:pt x="265081" y="390525"/>
                  <a:pt x="265176" y="389001"/>
                  <a:pt x="265176" y="387477"/>
                </a:cubicBezTo>
                <a:cubicBezTo>
                  <a:pt x="265176" y="336233"/>
                  <a:pt x="223456" y="294513"/>
                  <a:pt x="172212" y="294513"/>
                </a:cubicBezTo>
                <a:cubicBezTo>
                  <a:pt x="120968" y="294513"/>
                  <a:pt x="79248" y="336233"/>
                  <a:pt x="79248" y="387477"/>
                </a:cubicBezTo>
                <a:cubicBezTo>
                  <a:pt x="79248" y="389001"/>
                  <a:pt x="79439" y="390525"/>
                  <a:pt x="79439" y="392049"/>
                </a:cubicBezTo>
                <a:lnTo>
                  <a:pt x="42863" y="392049"/>
                </a:lnTo>
                <a:cubicBezTo>
                  <a:pt x="34957" y="392049"/>
                  <a:pt x="28575" y="385667"/>
                  <a:pt x="28575" y="377762"/>
                </a:cubicBezTo>
                <a:lnTo>
                  <a:pt x="28575" y="265748"/>
                </a:lnTo>
                <a:cubicBezTo>
                  <a:pt x="28575" y="238506"/>
                  <a:pt x="43339" y="225361"/>
                  <a:pt x="62103" y="208788"/>
                </a:cubicBezTo>
                <a:cubicBezTo>
                  <a:pt x="64960" y="206216"/>
                  <a:pt x="67818" y="203740"/>
                  <a:pt x="70676" y="201073"/>
                </a:cubicBezTo>
                <a:lnTo>
                  <a:pt x="653415" y="201073"/>
                </a:lnTo>
                <a:lnTo>
                  <a:pt x="788575" y="214503"/>
                </a:lnTo>
                <a:cubicBezTo>
                  <a:pt x="789051" y="214503"/>
                  <a:pt x="789527" y="214598"/>
                  <a:pt x="790004" y="214598"/>
                </a:cubicBezTo>
                <a:cubicBezTo>
                  <a:pt x="818198" y="214598"/>
                  <a:pt x="848106" y="235934"/>
                  <a:pt x="855440" y="269177"/>
                </a:cubicBezTo>
                <a:lnTo>
                  <a:pt x="815531" y="269177"/>
                </a:lnTo>
                <a:cubicBezTo>
                  <a:pt x="807625" y="269177"/>
                  <a:pt x="801243" y="275558"/>
                  <a:pt x="801243" y="283464"/>
                </a:cubicBezTo>
                <a:lnTo>
                  <a:pt x="801243" y="307658"/>
                </a:lnTo>
                <a:cubicBezTo>
                  <a:pt x="801243" y="328898"/>
                  <a:pt x="818483" y="346138"/>
                  <a:pt x="839724" y="346138"/>
                </a:cubicBezTo>
                <a:lnTo>
                  <a:pt x="857155" y="346138"/>
                </a:lnTo>
                <a:lnTo>
                  <a:pt x="857155" y="377666"/>
                </a:lnTo>
                <a:cubicBezTo>
                  <a:pt x="857250" y="385667"/>
                  <a:pt x="850868" y="392049"/>
                  <a:pt x="842963" y="392049"/>
                </a:cubicBezTo>
                <a:close/>
                <a:moveTo>
                  <a:pt x="457962" y="245364"/>
                </a:moveTo>
                <a:cubicBezTo>
                  <a:pt x="457962" y="253270"/>
                  <a:pt x="451580" y="259652"/>
                  <a:pt x="443675" y="259652"/>
                </a:cubicBezTo>
                <a:lnTo>
                  <a:pt x="379476" y="259652"/>
                </a:lnTo>
                <a:cubicBezTo>
                  <a:pt x="371570" y="259652"/>
                  <a:pt x="365189" y="253270"/>
                  <a:pt x="365189" y="245364"/>
                </a:cubicBezTo>
                <a:cubicBezTo>
                  <a:pt x="365189" y="237458"/>
                  <a:pt x="371570" y="231077"/>
                  <a:pt x="379476" y="231077"/>
                </a:cubicBezTo>
                <a:lnTo>
                  <a:pt x="443675" y="231077"/>
                </a:lnTo>
                <a:cubicBezTo>
                  <a:pt x="451580" y="231077"/>
                  <a:pt x="457962" y="237458"/>
                  <a:pt x="457962" y="245364"/>
                </a:cubicBezTo>
                <a:close/>
                <a:moveTo>
                  <a:pt x="202787" y="387477"/>
                </a:moveTo>
                <a:cubicBezTo>
                  <a:pt x="202787" y="404241"/>
                  <a:pt x="189071" y="417957"/>
                  <a:pt x="172307" y="417957"/>
                </a:cubicBezTo>
                <a:cubicBezTo>
                  <a:pt x="155543" y="417957"/>
                  <a:pt x="141827" y="404241"/>
                  <a:pt x="141827" y="387477"/>
                </a:cubicBezTo>
                <a:cubicBezTo>
                  <a:pt x="141827" y="370713"/>
                  <a:pt x="155543" y="356997"/>
                  <a:pt x="172307" y="356997"/>
                </a:cubicBezTo>
                <a:cubicBezTo>
                  <a:pt x="189071" y="356997"/>
                  <a:pt x="202787" y="370713"/>
                  <a:pt x="202787" y="387477"/>
                </a:cubicBezTo>
                <a:close/>
                <a:moveTo>
                  <a:pt x="743998" y="387477"/>
                </a:moveTo>
                <a:cubicBezTo>
                  <a:pt x="743998" y="404241"/>
                  <a:pt x="730282" y="417957"/>
                  <a:pt x="713518" y="417957"/>
                </a:cubicBezTo>
                <a:cubicBezTo>
                  <a:pt x="696754" y="417957"/>
                  <a:pt x="683038" y="404241"/>
                  <a:pt x="683038" y="387477"/>
                </a:cubicBezTo>
                <a:cubicBezTo>
                  <a:pt x="683038" y="370713"/>
                  <a:pt x="696754" y="356997"/>
                  <a:pt x="713518" y="356997"/>
                </a:cubicBezTo>
                <a:cubicBezTo>
                  <a:pt x="730282" y="356997"/>
                  <a:pt x="743998" y="370713"/>
                  <a:pt x="743998" y="38747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id="{6A601821-2081-8008-62A5-E5D836635376}"/>
              </a:ext>
            </a:extLst>
          </p:cNvPr>
          <p:cNvSpPr/>
          <p:nvPr/>
        </p:nvSpPr>
        <p:spPr>
          <a:xfrm>
            <a:off x="2238672" y="4061753"/>
            <a:ext cx="323451" cy="332776"/>
          </a:xfrm>
          <a:prstGeom prst="cub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693B7F-76B6-F4C0-7606-D8D80D5DCC18}"/>
              </a:ext>
            </a:extLst>
          </p:cNvPr>
          <p:cNvSpPr txBox="1"/>
          <p:nvPr/>
        </p:nvSpPr>
        <p:spPr>
          <a:xfrm>
            <a:off x="1922619" y="4338724"/>
            <a:ext cx="9578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Virtual Environment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D61E12-98D1-3637-EB4A-D45DE6204F86}"/>
              </a:ext>
            </a:extLst>
          </p:cNvPr>
          <p:cNvSpPr txBox="1"/>
          <p:nvPr/>
        </p:nvSpPr>
        <p:spPr>
          <a:xfrm>
            <a:off x="4281836" y="4338724"/>
            <a:ext cx="7852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HW</a:t>
            </a:r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id="{9EB2AEB9-8385-FD8E-8CC4-C0081D522236}"/>
              </a:ext>
            </a:extLst>
          </p:cNvPr>
          <p:cNvSpPr/>
          <p:nvPr/>
        </p:nvSpPr>
        <p:spPr>
          <a:xfrm>
            <a:off x="4528720" y="4061753"/>
            <a:ext cx="323451" cy="332776"/>
          </a:xfrm>
          <a:prstGeom prst="cub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5C0B1A-92E7-A9A1-A3CB-53F4FE69E7D2}"/>
              </a:ext>
            </a:extLst>
          </p:cNvPr>
          <p:cNvSpPr txBox="1"/>
          <p:nvPr/>
        </p:nvSpPr>
        <p:spPr>
          <a:xfrm>
            <a:off x="6655950" y="4338724"/>
            <a:ext cx="5982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HW</a:t>
            </a:r>
          </a:p>
        </p:txBody>
      </p:sp>
      <p:sp>
        <p:nvSpPr>
          <p:cNvPr id="24" name="Cube 23">
            <a:extLst>
              <a:ext uri="{FF2B5EF4-FFF2-40B4-BE49-F238E27FC236}">
                <a16:creationId xmlns:a16="http://schemas.microsoft.com/office/drawing/2014/main" id="{49A8A472-AA62-54FD-8A3F-6353B78544A5}"/>
              </a:ext>
            </a:extLst>
          </p:cNvPr>
          <p:cNvSpPr/>
          <p:nvPr/>
        </p:nvSpPr>
        <p:spPr>
          <a:xfrm>
            <a:off x="6793332" y="4061753"/>
            <a:ext cx="323451" cy="332776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7EE83E-B506-A7BB-C18F-5CA65192047C}"/>
              </a:ext>
            </a:extLst>
          </p:cNvPr>
          <p:cNvSpPr txBox="1"/>
          <p:nvPr/>
        </p:nvSpPr>
        <p:spPr>
          <a:xfrm>
            <a:off x="9019115" y="4334904"/>
            <a:ext cx="6527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</a:t>
            </a:r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96307706-2F4B-0818-0BA0-D067B33B5D7A}"/>
              </a:ext>
            </a:extLst>
          </p:cNvPr>
          <p:cNvSpPr/>
          <p:nvPr/>
        </p:nvSpPr>
        <p:spPr>
          <a:xfrm>
            <a:off x="9214358" y="4048013"/>
            <a:ext cx="323451" cy="332776"/>
          </a:xfrm>
          <a:prstGeom prst="cub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2C6854-D563-4770-1F6F-9250C5C883E4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© 2026 </a:t>
            </a:r>
            <a:r>
              <a:rPr kumimoji="0" lang="en-US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Qorix</a:t>
            </a: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+mn-ea"/>
                <a:cs typeface="+mn-cs"/>
              </a:rPr>
              <a:t> GmbH. All rights reserved.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ork Sans" pitchFamily="2" charset="0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7026E21-CBB5-D52C-FCD1-7B4607080C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527085" y="5702985"/>
            <a:ext cx="10805864" cy="7491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A3F7C315-B346-6E91-FDC8-597BA5E95A8F}"/>
              </a:ext>
            </a:extLst>
          </p:cNvPr>
          <p:cNvSpPr/>
          <p:nvPr/>
        </p:nvSpPr>
        <p:spPr>
          <a:xfrm>
            <a:off x="900953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83D0F87-86E1-1D26-7A95-3F19C2DDDAF5}"/>
              </a:ext>
            </a:extLst>
          </p:cNvPr>
          <p:cNvSpPr/>
          <p:nvPr/>
        </p:nvSpPr>
        <p:spPr>
          <a:xfrm>
            <a:off x="2439921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CFEB5A2-4591-ABB2-1066-011C938E21D6}"/>
              </a:ext>
            </a:extLst>
          </p:cNvPr>
          <p:cNvSpPr/>
          <p:nvPr/>
        </p:nvSpPr>
        <p:spPr>
          <a:xfrm>
            <a:off x="3976413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1598160-6FD5-7E40-90A4-86E3404ED5E5}"/>
              </a:ext>
            </a:extLst>
          </p:cNvPr>
          <p:cNvSpPr/>
          <p:nvPr/>
        </p:nvSpPr>
        <p:spPr>
          <a:xfrm>
            <a:off x="5507132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626514E-F67F-FB2F-DF93-ECEE226E8657}"/>
              </a:ext>
            </a:extLst>
          </p:cNvPr>
          <p:cNvSpPr/>
          <p:nvPr/>
        </p:nvSpPr>
        <p:spPr>
          <a:xfrm>
            <a:off x="7039687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C484957D-1879-6C7C-96DF-2E59ECC78221}"/>
              </a:ext>
            </a:extLst>
          </p:cNvPr>
          <p:cNvSpPr/>
          <p:nvPr/>
        </p:nvSpPr>
        <p:spPr>
          <a:xfrm>
            <a:off x="8575475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2F30CE69-1277-D38A-9D63-64558F9A4D34}"/>
              </a:ext>
            </a:extLst>
          </p:cNvPr>
          <p:cNvSpPr/>
          <p:nvPr/>
        </p:nvSpPr>
        <p:spPr>
          <a:xfrm>
            <a:off x="10106677" y="5706196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7536185E-F993-071B-C2A3-C1327D4AC3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1228" y="5089976"/>
            <a:ext cx="564738" cy="56473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68E879C1-16FC-10AE-6112-7B1E44CADA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80235" y="5148664"/>
            <a:ext cx="449486" cy="48406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DC078EDE-9ABF-1A01-EE1F-63AE5E98B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755386" y="5141728"/>
            <a:ext cx="507110" cy="461009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69EF9EBE-FFC7-83A8-EFF8-994CA3DE45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00160" y="5115300"/>
            <a:ext cx="484061" cy="48406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3D88627D-1884-BE2C-2D38-C150D02552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82048" y="5151825"/>
            <a:ext cx="380334" cy="449485"/>
          </a:xfrm>
          <a:prstGeom prst="rect">
            <a:avLst/>
          </a:prstGeom>
        </p:spPr>
      </p:pic>
      <p:pic>
        <p:nvPicPr>
          <p:cNvPr id="88" name="Grafik 87">
            <a:extLst>
              <a:ext uri="{FF2B5EF4-FFF2-40B4-BE49-F238E27FC236}">
                <a16:creationId xmlns:a16="http://schemas.microsoft.com/office/drawing/2014/main" id="{F7995A41-2AC1-8FB2-C85E-22DE73E39B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60209" y="5115300"/>
            <a:ext cx="495587" cy="495586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2529B859-BDEC-2C6F-5201-F281B49FC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81934" y="5141728"/>
            <a:ext cx="449486" cy="449485"/>
          </a:xfrm>
          <a:prstGeom prst="rect">
            <a:avLst/>
          </a:prstGeom>
        </p:spPr>
      </p:pic>
      <p:sp>
        <p:nvSpPr>
          <p:cNvPr id="122" name="Textfeld 121">
            <a:extLst>
              <a:ext uri="{FF2B5EF4-FFF2-40B4-BE49-F238E27FC236}">
                <a16:creationId xmlns:a16="http://schemas.microsoft.com/office/drawing/2014/main" id="{9A617485-BDA9-9E14-DA49-DFD1E9BB21F1}"/>
              </a:ext>
            </a:extLst>
          </p:cNvPr>
          <p:cNvSpPr txBox="1"/>
          <p:nvPr/>
        </p:nvSpPr>
        <p:spPr>
          <a:xfrm>
            <a:off x="483671" y="5803328"/>
            <a:ext cx="904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Eclipse </a:t>
            </a:r>
            <a:b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open-source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117479BD-D1D8-E565-8412-E815DFD8309E}"/>
              </a:ext>
            </a:extLst>
          </p:cNvPr>
          <p:cNvSpPr txBox="1"/>
          <p:nvPr/>
        </p:nvSpPr>
        <p:spPr>
          <a:xfrm>
            <a:off x="2020416" y="5803328"/>
            <a:ext cx="9040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Release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9A954D95-5802-5AD8-5C2F-E2DE33BC7903}"/>
              </a:ext>
            </a:extLst>
          </p:cNvPr>
          <p:cNvSpPr txBox="1"/>
          <p:nvPr/>
        </p:nvSpPr>
        <p:spPr>
          <a:xfrm>
            <a:off x="4959937" y="5799949"/>
            <a:ext cx="116297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Defect Resolution &amp; Upstream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EAD77418-6AC7-1FDD-8467-8E69D297E6C4}"/>
              </a:ext>
            </a:extLst>
          </p:cNvPr>
          <p:cNvSpPr txBox="1"/>
          <p:nvPr/>
        </p:nvSpPr>
        <p:spPr>
          <a:xfrm>
            <a:off x="6271497" y="5801179"/>
            <a:ext cx="165962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 Safety</a:t>
            </a:r>
            <a:b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Certification &amp; Cyber Security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Textfeld 137">
            <a:extLst>
              <a:ext uri="{FF2B5EF4-FFF2-40B4-BE49-F238E27FC236}">
                <a16:creationId xmlns:a16="http://schemas.microsoft.com/office/drawing/2014/main" id="{DA1A5947-DD4D-29D4-0755-11D09B61FE7A}"/>
              </a:ext>
            </a:extLst>
          </p:cNvPr>
          <p:cNvSpPr txBox="1"/>
          <p:nvPr/>
        </p:nvSpPr>
        <p:spPr>
          <a:xfrm>
            <a:off x="8027700" y="5799949"/>
            <a:ext cx="1157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Full Stack Solution for SOP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Textfeld 138">
            <a:extLst>
              <a:ext uri="{FF2B5EF4-FFF2-40B4-BE49-F238E27FC236}">
                <a16:creationId xmlns:a16="http://schemas.microsoft.com/office/drawing/2014/main" id="{91EFF87D-571A-194F-216C-5A7B816CB238}"/>
              </a:ext>
            </a:extLst>
          </p:cNvPr>
          <p:cNvSpPr txBox="1"/>
          <p:nvPr/>
        </p:nvSpPr>
        <p:spPr>
          <a:xfrm>
            <a:off x="9362023" y="5801179"/>
            <a:ext cx="155343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 Delivery &amp; Maintenance &amp; </a:t>
            </a:r>
            <a:b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Support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Textfeld 139">
            <a:extLst>
              <a:ext uri="{FF2B5EF4-FFF2-40B4-BE49-F238E27FC236}">
                <a16:creationId xmlns:a16="http://schemas.microsoft.com/office/drawing/2014/main" id="{C4953CFF-AFDF-2385-8119-D189A90F9031}"/>
              </a:ext>
            </a:extLst>
          </p:cNvPr>
          <p:cNvSpPr txBox="1"/>
          <p:nvPr/>
        </p:nvSpPr>
        <p:spPr>
          <a:xfrm>
            <a:off x="3349189" y="5799949"/>
            <a:ext cx="1319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Tools &amp; Integration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9C51F584-9423-9D02-76CF-45DB8D0425B1}"/>
              </a:ext>
            </a:extLst>
          </p:cNvPr>
          <p:cNvSpPr/>
          <p:nvPr/>
        </p:nvSpPr>
        <p:spPr>
          <a:xfrm>
            <a:off x="5492984" y="2696181"/>
            <a:ext cx="1217066" cy="19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Distributor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0334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0D8E7EB-EEAE-AD42-E313-EB3696C9F0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50" y="340031"/>
            <a:ext cx="4719875" cy="525272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/>
              <a:t>COMMERCIAL MODEL</a:t>
            </a:r>
            <a:endParaRPr lang="en-US" dirty="0"/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C2DA67B-2208-25BF-7199-F0CD6B846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Open Source Flywheel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012DBC6-0670-D306-3C91-D7A793EB0FA0}"/>
              </a:ext>
            </a:extLst>
          </p:cNvPr>
          <p:cNvSpPr txBox="1"/>
          <p:nvPr/>
        </p:nvSpPr>
        <p:spPr>
          <a:xfrm>
            <a:off x="562389" y="865303"/>
            <a:ext cx="6081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C00FF"/>
                </a:solidFill>
                <a:latin typeface="Work Sans" pitchFamily="2" charset="0"/>
              </a:rPr>
              <a:t>Commercial success sustains the ecosystem. </a:t>
            </a:r>
          </a:p>
        </p:txBody>
      </p:sp>
      <p:sp>
        <p:nvSpPr>
          <p:cNvPr id="101" name="TextBox 7">
            <a:extLst>
              <a:ext uri="{FF2B5EF4-FFF2-40B4-BE49-F238E27FC236}">
                <a16:creationId xmlns:a16="http://schemas.microsoft.com/office/drawing/2014/main" id="{BB555668-6680-AA52-0E40-533D3C6E89A5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16EE7F-4D3D-D066-74EA-2B8E00D72CC8}"/>
              </a:ext>
            </a:extLst>
          </p:cNvPr>
          <p:cNvSpPr txBox="1"/>
          <p:nvPr/>
        </p:nvSpPr>
        <p:spPr>
          <a:xfrm>
            <a:off x="5887160" y="5626876"/>
            <a:ext cx="62186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1600" b="1">
                <a:solidFill>
                  <a:srgbClr val="3C00FF"/>
                </a:solidFill>
              </a:rPr>
              <a:t>Customers </a:t>
            </a:r>
            <a:r>
              <a:rPr lang="de-DE" sz="1600">
                <a:solidFill>
                  <a:srgbClr val="3C00FF"/>
                </a:solidFill>
              </a:rPr>
              <a:t>benefit from </a:t>
            </a:r>
            <a:r>
              <a:rPr lang="de-DE" sz="1600" b="1">
                <a:solidFill>
                  <a:srgbClr val="3C00FF"/>
                </a:solidFill>
              </a:rPr>
              <a:t>better, lower-risk technolog Distributors </a:t>
            </a:r>
            <a:r>
              <a:rPr lang="de-DE" sz="1600">
                <a:solidFill>
                  <a:srgbClr val="3C00FF"/>
                </a:solidFill>
              </a:rPr>
              <a:t>benefit from a</a:t>
            </a:r>
            <a:r>
              <a:rPr lang="de-DE" sz="1600" b="1">
                <a:solidFill>
                  <a:srgbClr val="3C00FF"/>
                </a:solidFill>
              </a:rPr>
              <a:t> larger market, recurring revenue, </a:t>
            </a:r>
            <a:r>
              <a:rPr lang="de-DE" sz="1600">
                <a:solidFill>
                  <a:srgbClr val="3C00FF"/>
                </a:solidFill>
              </a:rPr>
              <a:t>and</a:t>
            </a:r>
            <a:r>
              <a:rPr lang="de-DE" sz="1600" b="1">
                <a:solidFill>
                  <a:srgbClr val="3C00FF"/>
                </a:solidFill>
              </a:rPr>
              <a:t> shared innovation.</a:t>
            </a:r>
            <a:endParaRPr lang="de-DE" sz="1600">
              <a:solidFill>
                <a:srgbClr val="3C00FF"/>
              </a:solidFill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663EE5F4-8201-1F4F-9A96-9125F5096E17}"/>
              </a:ext>
            </a:extLst>
          </p:cNvPr>
          <p:cNvSpPr/>
          <p:nvPr/>
        </p:nvSpPr>
        <p:spPr>
          <a:xfrm>
            <a:off x="5887161" y="1231124"/>
            <a:ext cx="6218700" cy="3676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lvl="1"/>
            <a:r>
              <a:rPr lang="de-DE" sz="1600" b="1">
                <a:solidFill>
                  <a:srgbClr val="3C00FF"/>
                </a:solidFill>
                <a:latin typeface="Work Sans" panose="00000500000000000000" pitchFamily="2" charset="0"/>
              </a:rPr>
              <a:t>Advantages for Distributors</a:t>
            </a:r>
            <a:endParaRPr lang="en-US" sz="1600" b="1">
              <a:solidFill>
                <a:srgbClr val="3C00FF"/>
              </a:solidFill>
              <a:latin typeface="Work Sans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Larger addressable market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through growing S-CORE adoption.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Lower development cost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by leveraging community innovation and shared investments.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Faster product development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from a continuously improving technology base.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More customer opportunities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as OEM confidence and adoption increase.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Scalable business model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through licensing, support, certification, and integration services. </a:t>
            </a:r>
          </a:p>
          <a:p>
            <a:pPr marL="177800" lvl="1" indent="-177800">
              <a:buBlip>
                <a:blip r:embed="rId3"/>
              </a:buBlip>
            </a:pPr>
            <a:endParaRPr lang="en-US" sz="1400">
              <a:latin typeface="Work Sans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0" lvl="1"/>
            <a:r>
              <a:rPr lang="de-DE" sz="1600" b="1">
                <a:solidFill>
                  <a:srgbClr val="3C00FF"/>
                </a:solidFill>
                <a:latin typeface="Work Sans" panose="00000500000000000000" pitchFamily="2" charset="0"/>
              </a:rPr>
              <a:t>Advantages for OEMs / Customers</a:t>
            </a:r>
            <a:endParaRPr lang="en-US" sz="1400">
              <a:latin typeface="Work Sans" panose="00000500000000000000" pitchFamily="2" charset="0"/>
              <a:ea typeface="Calibri" pitchFamily="34" charset="-122"/>
              <a:cs typeface="Calibri" pitchFamily="34" charset="-120"/>
            </a:endParaRP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Better technology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through contributions from a broad ecosystem.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Reduced risk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with a proven and widely adopted platform.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Faster time-to-market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due to mature middleware and shorter integration cycles.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Lower total cost of ownership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through shared development and software reuse. </a:t>
            </a:r>
          </a:p>
          <a:p>
            <a:pPr marL="177800" lvl="1" indent="-177800">
              <a:buBlip>
                <a:blip r:embed="rId3"/>
              </a:buBlip>
            </a:pPr>
            <a:r>
              <a:rPr lang="en-US" sz="1400" b="1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No vendor lock-in </a:t>
            </a:r>
            <a:r>
              <a:rPr lang="en-US" sz="1400">
                <a:latin typeface="Work Sans" panose="00000500000000000000" pitchFamily="2" charset="0"/>
                <a:ea typeface="Calibri" pitchFamily="34" charset="-122"/>
                <a:cs typeface="Calibri" pitchFamily="34" charset="-120"/>
              </a:rPr>
              <a:t>thanks to an open-source foundation and multi-supplier ecosystem. </a:t>
            </a:r>
          </a:p>
          <a:p>
            <a:pPr marL="177800" lvl="1" indent="-177800">
              <a:buBlip>
                <a:blip r:embed="rId3"/>
              </a:buBlip>
            </a:pPr>
            <a:endParaRPr lang="en-US" sz="1400">
              <a:latin typeface="Work Sans" panose="000005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39A809-F3AB-CF59-7F54-FDE26C3FC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85" y="1204785"/>
            <a:ext cx="5302857" cy="506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99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A6011564-562C-5BD7-D14E-F86515CBC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285" y="6154386"/>
            <a:ext cx="5297752" cy="604660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424B7FF-9EAD-48A8-F1DA-698A95AAD2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50" y="340031"/>
            <a:ext cx="4719875" cy="525272"/>
          </a:xfrm>
        </p:spPr>
        <p:txBody>
          <a:bodyPr/>
          <a:lstStyle/>
          <a:p>
            <a:r>
              <a:rPr lang="en-US" noProof="0" dirty="0"/>
              <a:t>THE COMMERCIAL MODEL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1A0F928-4608-1803-9616-3AFEB73B3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3C00FF"/>
                </a:solidFill>
                <a:ea typeface="Calibri" pitchFamily="34" charset="-122"/>
                <a:cs typeface="Calibri" pitchFamily="34" charset="-120"/>
              </a:rPr>
              <a:t>From Engineering Company to Platform Company</a:t>
            </a:r>
            <a:endParaRPr lang="en-US" sz="2400" dirty="0"/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BB3B464A-214C-D379-088D-475477AC9CBE}"/>
              </a:ext>
            </a:extLst>
          </p:cNvPr>
          <p:cNvSpPr/>
          <p:nvPr/>
        </p:nvSpPr>
        <p:spPr>
          <a:xfrm>
            <a:off x="7827554" y="1274572"/>
            <a:ext cx="3992970" cy="512064"/>
          </a:xfrm>
          <a:prstGeom prst="rect">
            <a:avLst/>
          </a:prstGeom>
          <a:solidFill>
            <a:srgbClr val="38FFFA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91B53EA0-6DCF-FB9D-8254-F373A4A84FD7}"/>
              </a:ext>
            </a:extLst>
          </p:cNvPr>
          <p:cNvSpPr/>
          <p:nvPr/>
        </p:nvSpPr>
        <p:spPr>
          <a:xfrm>
            <a:off x="7827554" y="1274572"/>
            <a:ext cx="399297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kern="0" spc="200" dirty="0">
                <a:solidFill>
                  <a:srgbClr val="3C00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REVENUE STREAMS</a:t>
            </a:r>
            <a:endParaRPr lang="en-US" sz="1467" dirty="0">
              <a:solidFill>
                <a:srgbClr val="3C00FF"/>
              </a:solidFill>
              <a:latin typeface="Work Sans" pitchFamily="2" charset="0"/>
            </a:endParaRP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90B19CBD-1C12-D085-8065-2D8F5E243971}"/>
              </a:ext>
            </a:extLst>
          </p:cNvPr>
          <p:cNvGrpSpPr/>
          <p:nvPr/>
        </p:nvGrpSpPr>
        <p:grpSpPr>
          <a:xfrm>
            <a:off x="653861" y="1274572"/>
            <a:ext cx="3124392" cy="3426898"/>
            <a:chOff x="653859" y="1274572"/>
            <a:chExt cx="3638741" cy="3426898"/>
          </a:xfrm>
        </p:grpSpPr>
        <p:sp>
          <p:nvSpPr>
            <p:cNvPr id="40" name="Shape 2">
              <a:extLst>
                <a:ext uri="{FF2B5EF4-FFF2-40B4-BE49-F238E27FC236}">
                  <a16:creationId xmlns:a16="http://schemas.microsoft.com/office/drawing/2014/main" id="{AB9133BB-67F9-987B-5773-8CC95183C3E4}"/>
                </a:ext>
              </a:extLst>
            </p:cNvPr>
            <p:cNvSpPr/>
            <p:nvPr/>
          </p:nvSpPr>
          <p:spPr>
            <a:xfrm>
              <a:off x="653859" y="1274572"/>
              <a:ext cx="3638741" cy="34268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E0E0F0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5">
              <a:extLst>
                <a:ext uri="{FF2B5EF4-FFF2-40B4-BE49-F238E27FC236}">
                  <a16:creationId xmlns:a16="http://schemas.microsoft.com/office/drawing/2014/main" id="{941DE768-1B6C-1D0D-CD0F-4287E038659C}"/>
                </a:ext>
              </a:extLst>
            </p:cNvPr>
            <p:cNvSpPr/>
            <p:nvPr/>
          </p:nvSpPr>
          <p:spPr>
            <a:xfrm>
              <a:off x="739128" y="1741205"/>
              <a:ext cx="3184757" cy="77394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000" b="1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Revenue</a:t>
              </a:r>
              <a:endParaRPr lang="en-US" sz="2000" dirty="0">
                <a:latin typeface="Work Sans" pitchFamily="2" charset="0"/>
              </a:endParaRPr>
            </a:p>
            <a:p>
              <a:pPr algn="ctr"/>
              <a:r>
                <a:rPr lang="en-US" sz="2000" b="1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~ Engineers</a:t>
              </a:r>
              <a:endParaRPr lang="en-US" sz="2000" dirty="0">
                <a:latin typeface="Work Sans" pitchFamily="2" charset="0"/>
              </a:endParaRPr>
            </a:p>
          </p:txBody>
        </p:sp>
        <p:sp>
          <p:nvSpPr>
            <p:cNvPr id="44" name="Text 6">
              <a:extLst>
                <a:ext uri="{FF2B5EF4-FFF2-40B4-BE49-F238E27FC236}">
                  <a16:creationId xmlns:a16="http://schemas.microsoft.com/office/drawing/2014/main" id="{7F5E8AA9-8499-937A-5DDC-4E1078AEE871}"/>
                </a:ext>
              </a:extLst>
            </p:cNvPr>
            <p:cNvSpPr/>
            <p:nvPr/>
          </p:nvSpPr>
          <p:spPr>
            <a:xfrm>
              <a:off x="682656" y="3056636"/>
              <a:ext cx="3581147" cy="104229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177800" lvl="1" indent="-177800">
                <a:lnSpc>
                  <a:spcPct val="150000"/>
                </a:lnSpc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Revenue scales with headcount</a:t>
              </a:r>
            </a:p>
            <a:p>
              <a:pPr marL="177800" lvl="1" indent="-177800">
                <a:lnSpc>
                  <a:spcPct val="150000"/>
                </a:lnSpc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High cost per project</a:t>
              </a:r>
            </a:p>
            <a:p>
              <a:pPr marL="177800" lvl="1" indent="-177800">
                <a:lnSpc>
                  <a:spcPct val="150000"/>
                </a:lnSpc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Engineering bottleneck limits growth</a:t>
              </a:r>
            </a:p>
            <a:p>
              <a:pPr marL="177800" lvl="1" indent="-177800">
                <a:lnSpc>
                  <a:spcPct val="150000"/>
                </a:lnSpc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Services-heavy, low-margin model</a:t>
              </a:r>
              <a:endParaRPr lang="en-US" sz="1400" dirty="0">
                <a:latin typeface="Work Sans" pitchFamily="2" charset="0"/>
              </a:endParaRPr>
            </a:p>
          </p:txBody>
        </p:sp>
      </p:grpSp>
      <p:sp>
        <p:nvSpPr>
          <p:cNvPr id="46" name="Shape 3">
            <a:extLst>
              <a:ext uri="{FF2B5EF4-FFF2-40B4-BE49-F238E27FC236}">
                <a16:creationId xmlns:a16="http://schemas.microsoft.com/office/drawing/2014/main" id="{FF841327-73C4-D6A8-58E5-498FD0899448}"/>
              </a:ext>
            </a:extLst>
          </p:cNvPr>
          <p:cNvSpPr/>
          <p:nvPr/>
        </p:nvSpPr>
        <p:spPr>
          <a:xfrm>
            <a:off x="653860" y="1274572"/>
            <a:ext cx="3124392" cy="51206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">
            <a:extLst>
              <a:ext uri="{FF2B5EF4-FFF2-40B4-BE49-F238E27FC236}">
                <a16:creationId xmlns:a16="http://schemas.microsoft.com/office/drawing/2014/main" id="{C737C3E9-718D-990A-1742-CE9AC472804F}"/>
              </a:ext>
            </a:extLst>
          </p:cNvPr>
          <p:cNvSpPr/>
          <p:nvPr/>
        </p:nvSpPr>
        <p:spPr>
          <a:xfrm>
            <a:off x="911034" y="1274572"/>
            <a:ext cx="3124391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kern="0" spc="200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TRADITIONAL MODEL</a:t>
            </a:r>
            <a:endParaRPr lang="en-US" sz="1467" dirty="0">
              <a:latin typeface="Work Sans" pitchFamily="2" charset="0"/>
            </a:endParaRPr>
          </a:p>
        </p:txBody>
      </p:sp>
      <p:sp>
        <p:nvSpPr>
          <p:cNvPr id="7" name="Shape 9">
            <a:extLst>
              <a:ext uri="{FF2B5EF4-FFF2-40B4-BE49-F238E27FC236}">
                <a16:creationId xmlns:a16="http://schemas.microsoft.com/office/drawing/2014/main" id="{1B00A3B5-83DD-6FAF-15EB-A5F485CD39B7}"/>
              </a:ext>
            </a:extLst>
          </p:cNvPr>
          <p:cNvSpPr/>
          <p:nvPr/>
        </p:nvSpPr>
        <p:spPr>
          <a:xfrm>
            <a:off x="3988509" y="1274572"/>
            <a:ext cx="3701809" cy="512064"/>
          </a:xfrm>
          <a:prstGeom prst="rect">
            <a:avLst/>
          </a:prstGeom>
          <a:solidFill>
            <a:srgbClr val="3C00FF"/>
          </a:solidFill>
          <a:ln w="12700">
            <a:solidFill>
              <a:srgbClr val="3C00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101FAB20-4A16-AFD2-7A97-AEDFB498CEBD}"/>
              </a:ext>
            </a:extLst>
          </p:cNvPr>
          <p:cNvSpPr/>
          <p:nvPr/>
        </p:nvSpPr>
        <p:spPr>
          <a:xfrm>
            <a:off x="4025430" y="1284986"/>
            <a:ext cx="3639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kern="0" spc="200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PLATFORM MODEL</a:t>
            </a:r>
            <a:endParaRPr lang="en-US" sz="1467" dirty="0">
              <a:latin typeface="Work Sans" pitchFamily="2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133253CE-75AD-A0DF-13D9-6A347704211A}"/>
              </a:ext>
            </a:extLst>
          </p:cNvPr>
          <p:cNvSpPr/>
          <p:nvPr/>
        </p:nvSpPr>
        <p:spPr>
          <a:xfrm>
            <a:off x="4025430" y="5343800"/>
            <a:ext cx="36396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solidFill>
                  <a:srgbClr val="333366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Every new OEM program multiplies revenue without proportional cost increase.</a:t>
            </a:r>
            <a:endParaRPr lang="en-US" sz="1200" dirty="0">
              <a:latin typeface="Work Sans" pitchFamily="2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302CA895-9E9F-3135-C333-4DFEE9307BC0}"/>
              </a:ext>
            </a:extLst>
          </p:cNvPr>
          <p:cNvSpPr/>
          <p:nvPr/>
        </p:nvSpPr>
        <p:spPr>
          <a:xfrm>
            <a:off x="3989454" y="1284986"/>
            <a:ext cx="3698853" cy="4811014"/>
          </a:xfrm>
          <a:prstGeom prst="rect">
            <a:avLst/>
          </a:prstGeom>
          <a:noFill/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9468F4C-571F-BD5E-04EB-D1F5C72958D8}"/>
              </a:ext>
            </a:extLst>
          </p:cNvPr>
          <p:cNvGrpSpPr/>
          <p:nvPr/>
        </p:nvGrpSpPr>
        <p:grpSpPr>
          <a:xfrm>
            <a:off x="4025430" y="1838336"/>
            <a:ext cx="7439494" cy="369017"/>
            <a:chOff x="4381030" y="1838336"/>
            <a:chExt cx="7439494" cy="369017"/>
          </a:xfrm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376F23EE-CF5F-3ECB-7682-445A67854566}"/>
                </a:ext>
              </a:extLst>
            </p:cNvPr>
            <p:cNvGrpSpPr/>
            <p:nvPr/>
          </p:nvGrpSpPr>
          <p:grpSpPr>
            <a:xfrm>
              <a:off x="4381030" y="1870444"/>
              <a:ext cx="3639600" cy="304800"/>
              <a:chOff x="4510591" y="2790042"/>
              <a:chExt cx="3639600" cy="304800"/>
            </a:xfrm>
          </p:grpSpPr>
          <p:sp>
            <p:nvSpPr>
              <p:cNvPr id="10" name="Shape 12">
                <a:extLst>
                  <a:ext uri="{FF2B5EF4-FFF2-40B4-BE49-F238E27FC236}">
                    <a16:creationId xmlns:a16="http://schemas.microsoft.com/office/drawing/2014/main" id="{66D59148-BDDB-0F48-DA49-2A01835CB763}"/>
                  </a:ext>
                </a:extLst>
              </p:cNvPr>
              <p:cNvSpPr/>
              <p:nvPr/>
            </p:nvSpPr>
            <p:spPr>
              <a:xfrm>
                <a:off x="4510591" y="2790042"/>
                <a:ext cx="3639600" cy="304800"/>
              </a:xfrm>
              <a:prstGeom prst="rect">
                <a:avLst/>
              </a:prstGeom>
              <a:solidFill>
                <a:srgbClr val="3C00FF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 13">
                <a:extLst>
                  <a:ext uri="{FF2B5EF4-FFF2-40B4-BE49-F238E27FC236}">
                    <a16:creationId xmlns:a16="http://schemas.microsoft.com/office/drawing/2014/main" id="{A2EEE24F-2884-02C9-678E-1966EB3BB076}"/>
                  </a:ext>
                </a:extLst>
              </p:cNvPr>
              <p:cNvSpPr/>
              <p:nvPr/>
            </p:nvSpPr>
            <p:spPr>
              <a:xfrm>
                <a:off x="4510591" y="2790042"/>
                <a:ext cx="3639600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FFFFFF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Services</a:t>
                </a:r>
                <a:endParaRPr lang="en-US" sz="1400" dirty="0">
                  <a:latin typeface="Work Sans" pitchFamily="2" charset="0"/>
                </a:endParaRPr>
              </a:p>
            </p:txBody>
          </p:sp>
        </p:grpSp>
        <p:sp>
          <p:nvSpPr>
            <p:cNvPr id="61" name="Text 6">
              <a:extLst>
                <a:ext uri="{FF2B5EF4-FFF2-40B4-BE49-F238E27FC236}">
                  <a16:creationId xmlns:a16="http://schemas.microsoft.com/office/drawing/2014/main" id="{E602595C-7400-0F5B-4B34-AC3294D83CB1}"/>
                </a:ext>
              </a:extLst>
            </p:cNvPr>
            <p:cNvSpPr/>
            <p:nvPr/>
          </p:nvSpPr>
          <p:spPr>
            <a:xfrm>
              <a:off x="8086255" y="1838336"/>
              <a:ext cx="3734269" cy="369017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Enterprise support with defined SLAs</a:t>
              </a:r>
              <a:endParaRPr lang="en-US" sz="1600" dirty="0">
                <a:latin typeface="Work Sans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C860C974-5543-BDEF-375B-4D6D42C2E1E6}"/>
              </a:ext>
            </a:extLst>
          </p:cNvPr>
          <p:cNvGrpSpPr/>
          <p:nvPr/>
        </p:nvGrpSpPr>
        <p:grpSpPr>
          <a:xfrm>
            <a:off x="4063230" y="2369927"/>
            <a:ext cx="7506470" cy="322721"/>
            <a:chOff x="4418830" y="2351893"/>
            <a:chExt cx="7506470" cy="322721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C5BF9C98-5411-3B89-7710-AEC3B074567E}"/>
                </a:ext>
              </a:extLst>
            </p:cNvPr>
            <p:cNvGrpSpPr/>
            <p:nvPr/>
          </p:nvGrpSpPr>
          <p:grpSpPr>
            <a:xfrm>
              <a:off x="4418830" y="2360853"/>
              <a:ext cx="3564000" cy="304800"/>
              <a:chOff x="4511260" y="3170579"/>
              <a:chExt cx="3564000" cy="304800"/>
            </a:xfrm>
          </p:grpSpPr>
          <p:sp>
            <p:nvSpPr>
              <p:cNvPr id="12" name="Shape 14">
                <a:extLst>
                  <a:ext uri="{FF2B5EF4-FFF2-40B4-BE49-F238E27FC236}">
                    <a16:creationId xmlns:a16="http://schemas.microsoft.com/office/drawing/2014/main" id="{70D0F658-C13E-4651-5B46-5B0BBB3DDC8D}"/>
                  </a:ext>
                </a:extLst>
              </p:cNvPr>
              <p:cNvSpPr/>
              <p:nvPr/>
            </p:nvSpPr>
            <p:spPr>
              <a:xfrm>
                <a:off x="4511260" y="3170579"/>
                <a:ext cx="3564000" cy="304800"/>
              </a:xfrm>
              <a:prstGeom prst="rect">
                <a:avLst/>
              </a:prstGeom>
              <a:solidFill>
                <a:srgbClr val="2244AA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15">
                <a:extLst>
                  <a:ext uri="{FF2B5EF4-FFF2-40B4-BE49-F238E27FC236}">
                    <a16:creationId xmlns:a16="http://schemas.microsoft.com/office/drawing/2014/main" id="{CB527564-F2DF-2898-3B3E-956EE30C92B9}"/>
                  </a:ext>
                </a:extLst>
              </p:cNvPr>
              <p:cNvSpPr/>
              <p:nvPr/>
            </p:nvSpPr>
            <p:spPr>
              <a:xfrm>
                <a:off x="4511260" y="3170579"/>
                <a:ext cx="3564000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FFFFFF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Development &amp; Licensing</a:t>
                </a:r>
                <a:endParaRPr lang="en-US" sz="1400" dirty="0">
                  <a:latin typeface="Work Sans" pitchFamily="2" charset="0"/>
                </a:endParaRPr>
              </a:p>
            </p:txBody>
          </p:sp>
        </p:grpSp>
        <p:sp>
          <p:nvSpPr>
            <p:cNvPr id="62" name="Text 6">
              <a:extLst>
                <a:ext uri="{FF2B5EF4-FFF2-40B4-BE49-F238E27FC236}">
                  <a16:creationId xmlns:a16="http://schemas.microsoft.com/office/drawing/2014/main" id="{445210E1-1BC7-534D-1C33-E3D6335C9916}"/>
                </a:ext>
              </a:extLst>
            </p:cNvPr>
            <p:cNvSpPr/>
            <p:nvPr/>
          </p:nvSpPr>
          <p:spPr>
            <a:xfrm>
              <a:off x="8086256" y="2351893"/>
              <a:ext cx="3839044" cy="322721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Per OEM, per project, or company-wide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F0AEC736-CC10-6C89-5834-EE2871EEF761}"/>
              </a:ext>
            </a:extLst>
          </p:cNvPr>
          <p:cNvGrpSpPr/>
          <p:nvPr/>
        </p:nvGrpSpPr>
        <p:grpSpPr>
          <a:xfrm>
            <a:off x="4099230" y="2855222"/>
            <a:ext cx="7749870" cy="323017"/>
            <a:chOff x="4454830" y="2909423"/>
            <a:chExt cx="7749870" cy="323017"/>
          </a:xfrm>
        </p:grpSpPr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01F14BDD-DB82-A43B-2EF7-39280746BD0C}"/>
                </a:ext>
              </a:extLst>
            </p:cNvPr>
            <p:cNvGrpSpPr/>
            <p:nvPr/>
          </p:nvGrpSpPr>
          <p:grpSpPr>
            <a:xfrm>
              <a:off x="4454830" y="2909423"/>
              <a:ext cx="3492000" cy="304800"/>
              <a:chOff x="4510591" y="3568401"/>
              <a:chExt cx="3492000" cy="304800"/>
            </a:xfrm>
          </p:grpSpPr>
          <p:sp>
            <p:nvSpPr>
              <p:cNvPr id="14" name="Shape 16">
                <a:extLst>
                  <a:ext uri="{FF2B5EF4-FFF2-40B4-BE49-F238E27FC236}">
                    <a16:creationId xmlns:a16="http://schemas.microsoft.com/office/drawing/2014/main" id="{78FD5115-7227-F62A-CF47-6CCD959BCB2A}"/>
                  </a:ext>
                </a:extLst>
              </p:cNvPr>
              <p:cNvSpPr/>
              <p:nvPr/>
            </p:nvSpPr>
            <p:spPr>
              <a:xfrm>
                <a:off x="4510591" y="3568401"/>
                <a:ext cx="3492000" cy="304800"/>
              </a:xfrm>
              <a:prstGeom prst="rect">
                <a:avLst/>
              </a:prstGeom>
              <a:solidFill>
                <a:srgbClr val="0077AA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 17">
                <a:extLst>
                  <a:ext uri="{FF2B5EF4-FFF2-40B4-BE49-F238E27FC236}">
                    <a16:creationId xmlns:a16="http://schemas.microsoft.com/office/drawing/2014/main" id="{A16FA873-80BF-0710-65F1-970247500605}"/>
                  </a:ext>
                </a:extLst>
              </p:cNvPr>
              <p:cNvSpPr/>
              <p:nvPr/>
            </p:nvSpPr>
            <p:spPr>
              <a:xfrm>
                <a:off x="4510591" y="3568401"/>
                <a:ext cx="3492000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>
                    <a:solidFill>
                      <a:srgbClr val="FFFFFF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Subscription</a:t>
                </a:r>
                <a:endParaRPr lang="en-US" sz="1400">
                  <a:latin typeface="Work Sans" pitchFamily="2" charset="0"/>
                </a:endParaRPr>
              </a:p>
            </p:txBody>
          </p:sp>
        </p:grpSp>
        <p:sp>
          <p:nvSpPr>
            <p:cNvPr id="63" name="Text 6">
              <a:extLst>
                <a:ext uri="{FF2B5EF4-FFF2-40B4-BE49-F238E27FC236}">
                  <a16:creationId xmlns:a16="http://schemas.microsoft.com/office/drawing/2014/main" id="{0EEF96F9-75BA-F069-C7F1-C896491DAD42}"/>
                </a:ext>
              </a:extLst>
            </p:cNvPr>
            <p:cNvSpPr/>
            <p:nvPr/>
          </p:nvSpPr>
          <p:spPr>
            <a:xfrm>
              <a:off x="8086256" y="2909718"/>
              <a:ext cx="4118444" cy="32272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Recurring updates, security fixes &amp; tooling</a:t>
              </a:r>
              <a:endParaRPr lang="en-US" sz="1600" dirty="0">
                <a:latin typeface="Work Sans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61B0D17-5F0C-3A6A-E73E-31D1DB417C6C}"/>
              </a:ext>
            </a:extLst>
          </p:cNvPr>
          <p:cNvGrpSpPr/>
          <p:nvPr/>
        </p:nvGrpSpPr>
        <p:grpSpPr>
          <a:xfrm>
            <a:off x="4135230" y="3340813"/>
            <a:ext cx="7853570" cy="342787"/>
            <a:chOff x="4490830" y="3480083"/>
            <a:chExt cx="7853570" cy="342787"/>
          </a:xfrm>
        </p:grpSpPr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E31B522D-644B-D4DF-4A36-AACB778A049D}"/>
                </a:ext>
              </a:extLst>
            </p:cNvPr>
            <p:cNvGrpSpPr/>
            <p:nvPr/>
          </p:nvGrpSpPr>
          <p:grpSpPr>
            <a:xfrm>
              <a:off x="4490830" y="3482975"/>
              <a:ext cx="3420000" cy="304800"/>
              <a:chOff x="4518080" y="3992292"/>
              <a:chExt cx="3420000" cy="304800"/>
            </a:xfrm>
          </p:grpSpPr>
          <p:sp>
            <p:nvSpPr>
              <p:cNvPr id="16" name="Shape 18">
                <a:extLst>
                  <a:ext uri="{FF2B5EF4-FFF2-40B4-BE49-F238E27FC236}">
                    <a16:creationId xmlns:a16="http://schemas.microsoft.com/office/drawing/2014/main" id="{2EBD06B6-27D8-9AE8-76F5-39A4AB8115D5}"/>
                  </a:ext>
                </a:extLst>
              </p:cNvPr>
              <p:cNvSpPr/>
              <p:nvPr/>
            </p:nvSpPr>
            <p:spPr>
              <a:xfrm>
                <a:off x="4518080" y="3992292"/>
                <a:ext cx="3420000" cy="304800"/>
              </a:xfrm>
              <a:prstGeom prst="rect">
                <a:avLst/>
              </a:prstGeom>
              <a:solidFill>
                <a:srgbClr val="00FFFF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 19">
                <a:extLst>
                  <a:ext uri="{FF2B5EF4-FFF2-40B4-BE49-F238E27FC236}">
                    <a16:creationId xmlns:a16="http://schemas.microsoft.com/office/drawing/2014/main" id="{8CE74B8E-3E7F-A7FD-7A16-475E5BE5390E}"/>
                  </a:ext>
                </a:extLst>
              </p:cNvPr>
              <p:cNvSpPr/>
              <p:nvPr/>
            </p:nvSpPr>
            <p:spPr>
              <a:xfrm>
                <a:off x="4518080" y="3992292"/>
                <a:ext cx="3420000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222200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Production Royalties</a:t>
                </a:r>
                <a:endParaRPr lang="en-US" sz="1400" dirty="0">
                  <a:latin typeface="Work Sans" pitchFamily="2" charset="0"/>
                </a:endParaRPr>
              </a:p>
            </p:txBody>
          </p:sp>
        </p:grpSp>
        <p:sp>
          <p:nvSpPr>
            <p:cNvPr id="64" name="Text 6">
              <a:extLst>
                <a:ext uri="{FF2B5EF4-FFF2-40B4-BE49-F238E27FC236}">
                  <a16:creationId xmlns:a16="http://schemas.microsoft.com/office/drawing/2014/main" id="{C2B905E9-4B70-4B18-2315-BCF86E87023F}"/>
                </a:ext>
              </a:extLst>
            </p:cNvPr>
            <p:cNvSpPr/>
            <p:nvPr/>
          </p:nvSpPr>
          <p:spPr>
            <a:xfrm>
              <a:off x="8086256" y="3480083"/>
              <a:ext cx="4258144" cy="342787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Per-ECU royalties scaling with deployments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211D39BD-9BA7-AF2D-B5F8-A6CA27A94D21}"/>
              </a:ext>
            </a:extLst>
          </p:cNvPr>
          <p:cNvGrpSpPr/>
          <p:nvPr/>
        </p:nvGrpSpPr>
        <p:grpSpPr>
          <a:xfrm>
            <a:off x="4243230" y="4863204"/>
            <a:ext cx="7435947" cy="334054"/>
            <a:chOff x="4598830" y="5047354"/>
            <a:chExt cx="7435947" cy="334054"/>
          </a:xfrm>
        </p:grpSpPr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450C44BC-2F07-9736-EA2B-53DC66619F48}"/>
                </a:ext>
              </a:extLst>
            </p:cNvPr>
            <p:cNvGrpSpPr/>
            <p:nvPr/>
          </p:nvGrpSpPr>
          <p:grpSpPr>
            <a:xfrm>
              <a:off x="4598830" y="5073978"/>
              <a:ext cx="3204000" cy="270000"/>
              <a:chOff x="5984240" y="5073978"/>
              <a:chExt cx="3204000" cy="270000"/>
            </a:xfrm>
          </p:grpSpPr>
          <p:sp>
            <p:nvSpPr>
              <p:cNvPr id="22" name="Shape PE">
                <a:extLst>
                  <a:ext uri="{FF2B5EF4-FFF2-40B4-BE49-F238E27FC236}">
                    <a16:creationId xmlns:a16="http://schemas.microsoft.com/office/drawing/2014/main" id="{739CA88B-841E-E6E9-7B47-49E8AB64D58F}"/>
                  </a:ext>
                </a:extLst>
              </p:cNvPr>
              <p:cNvSpPr/>
              <p:nvPr/>
            </p:nvSpPr>
            <p:spPr>
              <a:xfrm>
                <a:off x="5984240" y="5073978"/>
                <a:ext cx="3204000" cy="270000"/>
              </a:xfrm>
              <a:prstGeom prst="rect">
                <a:avLst/>
              </a:prstGeom>
              <a:solidFill>
                <a:srgbClr val="666699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 PE">
                <a:extLst>
                  <a:ext uri="{FF2B5EF4-FFF2-40B4-BE49-F238E27FC236}">
                    <a16:creationId xmlns:a16="http://schemas.microsoft.com/office/drawing/2014/main" id="{B9876A68-0755-76F3-5DF3-AC01CA467F05}"/>
                  </a:ext>
                </a:extLst>
              </p:cNvPr>
              <p:cNvSpPr/>
              <p:nvPr/>
            </p:nvSpPr>
            <p:spPr>
              <a:xfrm>
                <a:off x="5984240" y="5073978"/>
                <a:ext cx="3204000" cy="270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FFFFFF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Proprietary Extensions</a:t>
                </a:r>
                <a:endParaRPr lang="en-US" sz="1400" dirty="0">
                  <a:latin typeface="Work Sans" pitchFamily="2" charset="0"/>
                </a:endParaRPr>
              </a:p>
            </p:txBody>
          </p:sp>
        </p:grpSp>
        <p:sp>
          <p:nvSpPr>
            <p:cNvPr id="65" name="Text 6">
              <a:extLst>
                <a:ext uri="{FF2B5EF4-FFF2-40B4-BE49-F238E27FC236}">
                  <a16:creationId xmlns:a16="http://schemas.microsoft.com/office/drawing/2014/main" id="{BB0FDD28-CF67-EC71-9F32-63C70E4B1B71}"/>
                </a:ext>
              </a:extLst>
            </p:cNvPr>
            <p:cNvSpPr/>
            <p:nvPr/>
          </p:nvSpPr>
          <p:spPr>
            <a:xfrm>
              <a:off x="8086256" y="5047354"/>
              <a:ext cx="3948521" cy="33405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Proprietary add-ons beyond S-CORE</a:t>
              </a:r>
              <a:endParaRPr lang="en-US" sz="1600" dirty="0">
                <a:latin typeface="Work Sans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  <p:sp>
        <p:nvSpPr>
          <p:cNvPr id="25" name="TextBox 7">
            <a:extLst>
              <a:ext uri="{FF2B5EF4-FFF2-40B4-BE49-F238E27FC236}">
                <a16:creationId xmlns:a16="http://schemas.microsoft.com/office/drawing/2014/main" id="{DA681258-5E0A-C950-6A7F-540D3D99CA91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1028BD4F-B6D1-0F7F-90B0-AD19F51F6777}"/>
              </a:ext>
            </a:extLst>
          </p:cNvPr>
          <p:cNvGrpSpPr/>
          <p:nvPr/>
        </p:nvGrpSpPr>
        <p:grpSpPr>
          <a:xfrm>
            <a:off x="4171230" y="3846174"/>
            <a:ext cx="7258279" cy="357826"/>
            <a:chOff x="4526830" y="4021734"/>
            <a:chExt cx="7258279" cy="357826"/>
          </a:xfrm>
        </p:grpSpPr>
        <p:grpSp>
          <p:nvGrpSpPr>
            <p:cNvPr id="50" name="Gruppieren 49">
              <a:extLst>
                <a:ext uri="{FF2B5EF4-FFF2-40B4-BE49-F238E27FC236}">
                  <a16:creationId xmlns:a16="http://schemas.microsoft.com/office/drawing/2014/main" id="{0ABE4E35-25CC-D1B2-BC27-A46D65E8C322}"/>
                </a:ext>
              </a:extLst>
            </p:cNvPr>
            <p:cNvGrpSpPr/>
            <p:nvPr/>
          </p:nvGrpSpPr>
          <p:grpSpPr>
            <a:xfrm>
              <a:off x="4526830" y="4048247"/>
              <a:ext cx="3348000" cy="304800"/>
              <a:chOff x="4554080" y="4361087"/>
              <a:chExt cx="3348000" cy="304800"/>
            </a:xfrm>
          </p:grpSpPr>
          <p:sp>
            <p:nvSpPr>
              <p:cNvPr id="18" name="Shape 20">
                <a:extLst>
                  <a:ext uri="{FF2B5EF4-FFF2-40B4-BE49-F238E27FC236}">
                    <a16:creationId xmlns:a16="http://schemas.microsoft.com/office/drawing/2014/main" id="{32C4E6DE-0593-D0DD-F047-2761FD6CB4F7}"/>
                  </a:ext>
                </a:extLst>
              </p:cNvPr>
              <p:cNvSpPr/>
              <p:nvPr/>
            </p:nvSpPr>
            <p:spPr>
              <a:xfrm>
                <a:off x="4554080" y="4361087"/>
                <a:ext cx="3348000" cy="304800"/>
              </a:xfrm>
              <a:prstGeom prst="rect">
                <a:avLst/>
              </a:prstGeom>
              <a:solidFill>
                <a:srgbClr val="D7FF3C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21">
                <a:extLst>
                  <a:ext uri="{FF2B5EF4-FFF2-40B4-BE49-F238E27FC236}">
                    <a16:creationId xmlns:a16="http://schemas.microsoft.com/office/drawing/2014/main" id="{8113630C-8B83-2E34-2E1C-494BF63ABA1A}"/>
                  </a:ext>
                </a:extLst>
              </p:cNvPr>
              <p:cNvSpPr/>
              <p:nvPr/>
            </p:nvSpPr>
            <p:spPr>
              <a:xfrm>
                <a:off x="4554080" y="4361087"/>
                <a:ext cx="3348000" cy="3048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 err="1">
                    <a:solidFill>
                      <a:srgbClr val="222200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Qorix</a:t>
                </a:r>
                <a:r>
                  <a:rPr lang="en-US" sz="1400" dirty="0">
                    <a:solidFill>
                      <a:srgbClr val="222200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 Developer (AI SaaS)</a:t>
                </a:r>
                <a:endParaRPr lang="en-US" sz="1400" dirty="0">
                  <a:latin typeface="Work Sans" pitchFamily="2" charset="0"/>
                </a:endParaRPr>
              </a:p>
            </p:txBody>
          </p:sp>
        </p:grpSp>
        <p:sp>
          <p:nvSpPr>
            <p:cNvPr id="28" name="Text 6">
              <a:extLst>
                <a:ext uri="{FF2B5EF4-FFF2-40B4-BE49-F238E27FC236}">
                  <a16:creationId xmlns:a16="http://schemas.microsoft.com/office/drawing/2014/main" id="{2A1D1669-BCA2-7E96-CBE1-E9E37F496B49}"/>
                </a:ext>
              </a:extLst>
            </p:cNvPr>
            <p:cNvSpPr/>
            <p:nvPr/>
          </p:nvSpPr>
          <p:spPr>
            <a:xfrm>
              <a:off x="8086256" y="4021734"/>
              <a:ext cx="3698853" cy="35782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AI tooling for configuration &amp; lifecycle</a:t>
              </a:r>
              <a:endParaRPr lang="en-US" sz="1600" dirty="0">
                <a:latin typeface="Work Sans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6D6C1B9-CD26-0F01-6D0C-180FD09DD1CB}"/>
              </a:ext>
            </a:extLst>
          </p:cNvPr>
          <p:cNvGrpSpPr/>
          <p:nvPr/>
        </p:nvGrpSpPr>
        <p:grpSpPr>
          <a:xfrm>
            <a:off x="4207230" y="4366574"/>
            <a:ext cx="7471947" cy="334054"/>
            <a:chOff x="4562830" y="4605742"/>
            <a:chExt cx="7471947" cy="334054"/>
          </a:xfrm>
        </p:grpSpPr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C81E7938-BBAF-0020-9347-2436DF7DA37B}"/>
                </a:ext>
              </a:extLst>
            </p:cNvPr>
            <p:cNvGrpSpPr/>
            <p:nvPr/>
          </p:nvGrpSpPr>
          <p:grpSpPr>
            <a:xfrm>
              <a:off x="4562830" y="4637769"/>
              <a:ext cx="3276000" cy="270000"/>
              <a:chOff x="5984240" y="4759706"/>
              <a:chExt cx="3276000" cy="270000"/>
            </a:xfrm>
          </p:grpSpPr>
          <p:sp>
            <p:nvSpPr>
              <p:cNvPr id="20" name="Shape CIS">
                <a:extLst>
                  <a:ext uri="{FF2B5EF4-FFF2-40B4-BE49-F238E27FC236}">
                    <a16:creationId xmlns:a16="http://schemas.microsoft.com/office/drawing/2014/main" id="{0E50CC49-15C6-E29E-690E-4C355A84E69C}"/>
                  </a:ext>
                </a:extLst>
              </p:cNvPr>
              <p:cNvSpPr/>
              <p:nvPr/>
            </p:nvSpPr>
            <p:spPr>
              <a:xfrm>
                <a:off x="5984240" y="4759706"/>
                <a:ext cx="3276000" cy="270000"/>
              </a:xfrm>
              <a:prstGeom prst="rect">
                <a:avLst/>
              </a:prstGeom>
              <a:solidFill>
                <a:srgbClr val="666633"/>
              </a:solidFill>
              <a:ln w="635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CIS">
                <a:extLst>
                  <a:ext uri="{FF2B5EF4-FFF2-40B4-BE49-F238E27FC236}">
                    <a16:creationId xmlns:a16="http://schemas.microsoft.com/office/drawing/2014/main" id="{E05D3006-4324-5F30-CB42-D4F766EB15E9}"/>
                  </a:ext>
                </a:extLst>
              </p:cNvPr>
              <p:cNvSpPr/>
              <p:nvPr/>
            </p:nvSpPr>
            <p:spPr>
              <a:xfrm>
                <a:off x="5984240" y="4759706"/>
                <a:ext cx="3276000" cy="270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FFFFFF"/>
                    </a:solidFill>
                    <a:latin typeface="Work Sans" pitchFamily="2" charset="0"/>
                    <a:ea typeface="Calibri" pitchFamily="34" charset="-122"/>
                    <a:cs typeface="Calibri" pitchFamily="34" charset="-120"/>
                  </a:rPr>
                  <a:t>Custom Integration Services</a:t>
                </a:r>
              </a:p>
            </p:txBody>
          </p:sp>
        </p:grpSp>
        <p:sp>
          <p:nvSpPr>
            <p:cNvPr id="29" name="Text 6">
              <a:extLst>
                <a:ext uri="{FF2B5EF4-FFF2-40B4-BE49-F238E27FC236}">
                  <a16:creationId xmlns:a16="http://schemas.microsoft.com/office/drawing/2014/main" id="{84870A72-DD6A-E17E-C004-6C6D07BC68D2}"/>
                </a:ext>
              </a:extLst>
            </p:cNvPr>
            <p:cNvSpPr/>
            <p:nvPr/>
          </p:nvSpPr>
          <p:spPr>
            <a:xfrm>
              <a:off x="8086256" y="4605742"/>
              <a:ext cx="3948521" cy="33405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lvl="1" indent="-177800">
                <a:buBlip>
                  <a:blip r:embed="rId4"/>
                </a:buBlip>
              </a:pPr>
              <a:r>
                <a:rPr lang="en-US" sz="1400" dirty="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OEM-specific adaptations &amp; engineering</a:t>
              </a:r>
              <a:endParaRPr lang="en-US" sz="1600" dirty="0">
                <a:latin typeface="Work Sans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19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45255-075C-2A59-1579-9DE26471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4AC15D-4990-8EBD-97EA-8FAC1C0C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0" y="2060523"/>
            <a:ext cx="7898694" cy="2736954"/>
          </a:xfrm>
        </p:spPr>
        <p:txBody>
          <a:bodyPr/>
          <a:lstStyle/>
          <a:p>
            <a:pPr fontAlgn="ctr"/>
            <a:r>
              <a:rPr lang="en-US" sz="5400" u="none" strike="noStrike" dirty="0">
                <a:effectLst/>
                <a:latin typeface="Work Sans" pitchFamily="2" charset="0"/>
              </a:rPr>
              <a:t>The Road Ahead</a:t>
            </a:r>
          </a:p>
        </p:txBody>
      </p:sp>
    </p:spTree>
    <p:extLst>
      <p:ext uri="{BB962C8B-B14F-4D97-AF65-F5344CB8AC3E}">
        <p14:creationId xmlns:p14="http://schemas.microsoft.com/office/powerpoint/2010/main" val="1699333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6" name="Gerade Verbindung mit Pfeil 235">
            <a:extLst>
              <a:ext uri="{FF2B5EF4-FFF2-40B4-BE49-F238E27FC236}">
                <a16:creationId xmlns:a16="http://schemas.microsoft.com/office/drawing/2014/main" id="{600C4579-0D56-C68B-8341-041173EC54F5}"/>
              </a:ext>
            </a:extLst>
          </p:cNvPr>
          <p:cNvCxnSpPr>
            <a:cxnSpLocks/>
          </p:cNvCxnSpPr>
          <p:nvPr/>
        </p:nvCxnSpPr>
        <p:spPr>
          <a:xfrm>
            <a:off x="10408876" y="3810807"/>
            <a:ext cx="1623857" cy="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DE4D172-7B2B-5502-00F4-0DD28D46EF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latin typeface="Work Sans" pitchFamily="2" charset="77"/>
              </a:rPr>
              <a:t>THE ROAD AHEAD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60CB246-8947-ABDE-CA77-1A15B9270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Eclipse S-CORE Project Roadmap</a:t>
            </a:r>
            <a:r>
              <a:rPr lang="en-US" sz="2400"/>
              <a:t> with Qorix Focus</a:t>
            </a:r>
            <a:endParaRPr lang="en-US" sz="2400" dirty="0"/>
          </a:p>
        </p:txBody>
      </p:sp>
      <p:sp>
        <p:nvSpPr>
          <p:cNvPr id="17" name="Textfeld 73">
            <a:extLst>
              <a:ext uri="{FF2B5EF4-FFF2-40B4-BE49-F238E27FC236}">
                <a16:creationId xmlns:a16="http://schemas.microsoft.com/office/drawing/2014/main" id="{C3F86852-2D57-4AEE-64AD-A1792C8CCBF7}"/>
              </a:ext>
            </a:extLst>
          </p:cNvPr>
          <p:cNvSpPr txBox="1"/>
          <p:nvPr/>
        </p:nvSpPr>
        <p:spPr>
          <a:xfrm>
            <a:off x="5000888" y="4384182"/>
            <a:ext cx="1657335" cy="92845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First public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 implementation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package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.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Developed 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fully automotive grade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.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First basis for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embedding into a d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istribution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.</a:t>
            </a:r>
          </a:p>
        </p:txBody>
      </p:sp>
      <p:sp>
        <p:nvSpPr>
          <p:cNvPr id="19" name="Textfeld 11">
            <a:extLst>
              <a:ext uri="{FF2B5EF4-FFF2-40B4-BE49-F238E27FC236}">
                <a16:creationId xmlns:a16="http://schemas.microsoft.com/office/drawing/2014/main" id="{C8A28924-D0A6-001C-B229-A796DC7AE13C}"/>
              </a:ext>
            </a:extLst>
          </p:cNvPr>
          <p:cNvSpPr txBox="1"/>
          <p:nvPr/>
        </p:nvSpPr>
        <p:spPr>
          <a:xfrm>
            <a:off x="1659639" y="4371493"/>
            <a:ext cx="1457002" cy="65146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Orga and project set-up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Goals and timeline definition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MWGroupTN Condensed"/>
              <a:ea typeface="+mn-ea"/>
              <a:cs typeface="+mn-cs"/>
            </a:endParaRPr>
          </a:p>
        </p:txBody>
      </p:sp>
      <p:sp>
        <p:nvSpPr>
          <p:cNvPr id="27" name="Arrow: Chevron 82">
            <a:extLst>
              <a:ext uri="{FF2B5EF4-FFF2-40B4-BE49-F238E27FC236}">
                <a16:creationId xmlns:a16="http://schemas.microsoft.com/office/drawing/2014/main" id="{3FCF4B34-1D0E-82E7-55D5-0401CE57BE08}"/>
              </a:ext>
            </a:extLst>
          </p:cNvPr>
          <p:cNvSpPr/>
          <p:nvPr/>
        </p:nvSpPr>
        <p:spPr>
          <a:xfrm>
            <a:off x="2734947" y="1533306"/>
            <a:ext cx="3168000" cy="274320"/>
          </a:xfrm>
          <a:prstGeom prst="chevron">
            <a:avLst>
              <a:gd name="adj" fmla="val 31144"/>
            </a:avLst>
          </a:prstGeom>
          <a:solidFill>
            <a:srgbClr val="3C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MWGroupTN Condensed"/>
                <a:ea typeface="+mn-ea"/>
                <a:cs typeface="+mn-cs"/>
              </a:rPr>
              <a:t>Alignment Phase</a:t>
            </a:r>
          </a:p>
        </p:txBody>
      </p:sp>
      <p:sp>
        <p:nvSpPr>
          <p:cNvPr id="28" name="Arrow: Chevron 83">
            <a:extLst>
              <a:ext uri="{FF2B5EF4-FFF2-40B4-BE49-F238E27FC236}">
                <a16:creationId xmlns:a16="http://schemas.microsoft.com/office/drawing/2014/main" id="{A4863CD1-B91F-CA3C-F9FD-F06F46B4E126}"/>
              </a:ext>
            </a:extLst>
          </p:cNvPr>
          <p:cNvSpPr/>
          <p:nvPr/>
        </p:nvSpPr>
        <p:spPr>
          <a:xfrm>
            <a:off x="5869885" y="1533306"/>
            <a:ext cx="3312000" cy="274320"/>
          </a:xfrm>
          <a:prstGeom prst="chevron">
            <a:avLst>
              <a:gd name="adj" fmla="val 31144"/>
            </a:avLst>
          </a:prstGeom>
          <a:solidFill>
            <a:srgbClr val="3C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MWGroupTN Condensed"/>
                <a:ea typeface="+mn-ea"/>
                <a:cs typeface="+mn-cs"/>
              </a:rPr>
              <a:t>Initial Phase</a:t>
            </a:r>
          </a:p>
        </p:txBody>
      </p:sp>
      <p:sp>
        <p:nvSpPr>
          <p:cNvPr id="29" name="Arrow: Chevron 84">
            <a:extLst>
              <a:ext uri="{FF2B5EF4-FFF2-40B4-BE49-F238E27FC236}">
                <a16:creationId xmlns:a16="http://schemas.microsoft.com/office/drawing/2014/main" id="{2A94A9CE-6F72-F7A6-52F9-AF5CBF523A72}"/>
              </a:ext>
            </a:extLst>
          </p:cNvPr>
          <p:cNvSpPr/>
          <p:nvPr/>
        </p:nvSpPr>
        <p:spPr>
          <a:xfrm>
            <a:off x="9149545" y="1533306"/>
            <a:ext cx="3024000" cy="274320"/>
          </a:xfrm>
          <a:prstGeom prst="chevron">
            <a:avLst>
              <a:gd name="adj" fmla="val 31144"/>
            </a:avLst>
          </a:prstGeom>
          <a:solidFill>
            <a:srgbClr val="3C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MWGroupTN Condensed"/>
                <a:ea typeface="+mn-ea"/>
                <a:cs typeface="+mn-cs"/>
              </a:rPr>
              <a:t>Series Stability &amp; Evolution Phase</a:t>
            </a:r>
          </a:p>
        </p:txBody>
      </p:sp>
      <p:sp>
        <p:nvSpPr>
          <p:cNvPr id="30" name="Textfeld 23">
            <a:extLst>
              <a:ext uri="{FF2B5EF4-FFF2-40B4-BE49-F238E27FC236}">
                <a16:creationId xmlns:a16="http://schemas.microsoft.com/office/drawing/2014/main" id="{046C92B5-8C5C-7807-E33C-B287C43EB3C6}"/>
              </a:ext>
            </a:extLst>
          </p:cNvPr>
          <p:cNvSpPr txBox="1"/>
          <p:nvPr/>
        </p:nvSpPr>
        <p:spPr>
          <a:xfrm>
            <a:off x="3579819" y="2512489"/>
            <a:ext cx="1389163" cy="384721"/>
          </a:xfrm>
          <a:prstGeom prst="rect">
            <a:avLst/>
          </a:prstGeom>
          <a:noFill/>
        </p:spPr>
        <p:txBody>
          <a:bodyPr wrap="none" lIns="0" t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Something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convincible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that the way is feasible.</a:t>
            </a:r>
          </a:p>
        </p:txBody>
      </p: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4C94FC1D-D3F1-D0FB-9695-D73456296A7A}"/>
              </a:ext>
            </a:extLst>
          </p:cNvPr>
          <p:cNvCxnSpPr>
            <a:cxnSpLocks/>
          </p:cNvCxnSpPr>
          <p:nvPr/>
        </p:nvCxnSpPr>
        <p:spPr>
          <a:xfrm>
            <a:off x="350842" y="1232105"/>
            <a:ext cx="11772000" cy="0"/>
          </a:xfrm>
          <a:prstGeom prst="line">
            <a:avLst/>
          </a:prstGeom>
          <a:ln w="22225">
            <a:solidFill>
              <a:srgbClr val="3C00FF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171">
            <a:extLst>
              <a:ext uri="{FF2B5EF4-FFF2-40B4-BE49-F238E27FC236}">
                <a16:creationId xmlns:a16="http://schemas.microsoft.com/office/drawing/2014/main" id="{A1C6EF16-6E64-CBDD-07DE-39991CB67D76}"/>
              </a:ext>
            </a:extLst>
          </p:cNvPr>
          <p:cNvCxnSpPr>
            <a:cxnSpLocks/>
            <a:endCxn id="214" idx="1"/>
          </p:cNvCxnSpPr>
          <p:nvPr/>
        </p:nvCxnSpPr>
        <p:spPr>
          <a:xfrm flipV="1">
            <a:off x="2294029" y="2568459"/>
            <a:ext cx="7822680" cy="1736"/>
          </a:xfrm>
          <a:prstGeom prst="line">
            <a:avLst/>
          </a:prstGeom>
          <a:ln w="9525">
            <a:solidFill>
              <a:srgbClr val="0000FF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30">
            <a:extLst>
              <a:ext uri="{FF2B5EF4-FFF2-40B4-BE49-F238E27FC236}">
                <a16:creationId xmlns:a16="http://schemas.microsoft.com/office/drawing/2014/main" id="{257540DB-AAA3-C0E9-2971-883C9B85A4FC}"/>
              </a:ext>
            </a:extLst>
          </p:cNvPr>
          <p:cNvGrpSpPr>
            <a:grpSpLocks noChangeAspect="1"/>
          </p:cNvGrpSpPr>
          <p:nvPr/>
        </p:nvGrpSpPr>
        <p:grpSpPr>
          <a:xfrm>
            <a:off x="6525615" y="2462071"/>
            <a:ext cx="324696" cy="220429"/>
            <a:chOff x="7279664" y="3612874"/>
            <a:chExt cx="830973" cy="564133"/>
          </a:xfrm>
        </p:grpSpPr>
        <p:sp>
          <p:nvSpPr>
            <p:cNvPr id="70" name="Rectangle 16">
              <a:extLst>
                <a:ext uri="{FF2B5EF4-FFF2-40B4-BE49-F238E27FC236}">
                  <a16:creationId xmlns:a16="http://schemas.microsoft.com/office/drawing/2014/main" id="{8D66CE46-A349-F71B-CA9C-F8C05D630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79569988-2832-270D-376C-AA3A533EE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EC706412-D294-7F0C-A47D-26F48A29F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cxnSp>
        <p:nvCxnSpPr>
          <p:cNvPr id="121" name="Straight Connector 171">
            <a:extLst>
              <a:ext uri="{FF2B5EF4-FFF2-40B4-BE49-F238E27FC236}">
                <a16:creationId xmlns:a16="http://schemas.microsoft.com/office/drawing/2014/main" id="{B0A3A3D1-B2BA-BE4B-72A0-84725B607B8D}"/>
              </a:ext>
            </a:extLst>
          </p:cNvPr>
          <p:cNvCxnSpPr>
            <a:cxnSpLocks/>
          </p:cNvCxnSpPr>
          <p:nvPr/>
        </p:nvCxnSpPr>
        <p:spPr>
          <a:xfrm flipV="1">
            <a:off x="1140848" y="2572286"/>
            <a:ext cx="1188000" cy="0"/>
          </a:xfrm>
          <a:prstGeom prst="line">
            <a:avLst/>
          </a:prstGeom>
          <a:ln w="9525">
            <a:solidFill>
              <a:srgbClr val="0000FF"/>
            </a:solidFill>
            <a:prstDash val="lgDash"/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feld 11">
            <a:extLst>
              <a:ext uri="{FF2B5EF4-FFF2-40B4-BE49-F238E27FC236}">
                <a16:creationId xmlns:a16="http://schemas.microsoft.com/office/drawing/2014/main" id="{76ED0EBE-C771-19C8-FFDF-E4406E99A709}"/>
              </a:ext>
            </a:extLst>
          </p:cNvPr>
          <p:cNvSpPr txBox="1"/>
          <p:nvPr/>
        </p:nvSpPr>
        <p:spPr>
          <a:xfrm>
            <a:off x="3420165" y="4376346"/>
            <a:ext cx="1457002" cy="877163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rPr>
              <a:t>First Safety Audit, that shows that S-Core process and tooling empower development of safety qualified software as open source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FA641D61-10BE-2BD1-97C3-8AAF54567BF1}"/>
              </a:ext>
            </a:extLst>
          </p:cNvPr>
          <p:cNvSpPr txBox="1"/>
          <p:nvPr/>
        </p:nvSpPr>
        <p:spPr>
          <a:xfrm>
            <a:off x="3128310" y="1117021"/>
            <a:ext cx="7497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Q1 / 2025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B5E3C54B-6103-79E4-F386-BD90A7929D6C}"/>
              </a:ext>
            </a:extLst>
          </p:cNvPr>
          <p:cNvSpPr txBox="1"/>
          <p:nvPr/>
        </p:nvSpPr>
        <p:spPr>
          <a:xfrm>
            <a:off x="5611827" y="1120612"/>
            <a:ext cx="7497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2025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C57D4EEA-7FB2-9567-5D3F-B945098FE5C9}"/>
              </a:ext>
            </a:extLst>
          </p:cNvPr>
          <p:cNvSpPr txBox="1"/>
          <p:nvPr/>
        </p:nvSpPr>
        <p:spPr>
          <a:xfrm>
            <a:off x="8509752" y="1121010"/>
            <a:ext cx="177053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Q4 / 2026 - Q1 / 2027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FE0B048D-A0E6-3D95-F799-E38CA422C0BB}"/>
              </a:ext>
            </a:extLst>
          </p:cNvPr>
          <p:cNvSpPr txBox="1"/>
          <p:nvPr/>
        </p:nvSpPr>
        <p:spPr>
          <a:xfrm>
            <a:off x="10920328" y="1117770"/>
            <a:ext cx="7497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2030</a:t>
            </a:r>
          </a:p>
        </p:txBody>
      </p:sp>
      <p:sp>
        <p:nvSpPr>
          <p:cNvPr id="140" name="Arrow: Chevron 82">
            <a:extLst>
              <a:ext uri="{FF2B5EF4-FFF2-40B4-BE49-F238E27FC236}">
                <a16:creationId xmlns:a16="http://schemas.microsoft.com/office/drawing/2014/main" id="{67FB9447-56D7-1CA2-B949-644E2743C777}"/>
              </a:ext>
            </a:extLst>
          </p:cNvPr>
          <p:cNvSpPr/>
          <p:nvPr/>
        </p:nvSpPr>
        <p:spPr>
          <a:xfrm>
            <a:off x="356009" y="1533306"/>
            <a:ext cx="2412000" cy="274320"/>
          </a:xfrm>
          <a:prstGeom prst="chevron">
            <a:avLst>
              <a:gd name="adj" fmla="val 31144"/>
            </a:avLst>
          </a:prstGeom>
          <a:solidFill>
            <a:srgbClr val="3C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MWGroupTN Condensed"/>
              </a:rPr>
              <a:t>MVP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MWGroupTN Condensed"/>
                <a:ea typeface="+mn-ea"/>
                <a:cs typeface="+mn-cs"/>
              </a:rPr>
              <a:t> Phase</a:t>
            </a:r>
          </a:p>
        </p:txBody>
      </p:sp>
      <p:sp>
        <p:nvSpPr>
          <p:cNvPr id="141" name="Textfeld 140">
            <a:extLst>
              <a:ext uri="{FF2B5EF4-FFF2-40B4-BE49-F238E27FC236}">
                <a16:creationId xmlns:a16="http://schemas.microsoft.com/office/drawing/2014/main" id="{CDC69488-080E-5BD9-E7E8-1F60E29340A6}"/>
              </a:ext>
            </a:extLst>
          </p:cNvPr>
          <p:cNvSpPr txBox="1"/>
          <p:nvPr/>
        </p:nvSpPr>
        <p:spPr>
          <a:xfrm>
            <a:off x="1129088" y="1114080"/>
            <a:ext cx="7497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Q4 / 2024</a:t>
            </a:r>
          </a:p>
        </p:txBody>
      </p:sp>
      <p:cxnSp>
        <p:nvCxnSpPr>
          <p:cNvPr id="143" name="Gerade Verbindung mit Pfeil 142">
            <a:extLst>
              <a:ext uri="{FF2B5EF4-FFF2-40B4-BE49-F238E27FC236}">
                <a16:creationId xmlns:a16="http://schemas.microsoft.com/office/drawing/2014/main" id="{EA8BB1B0-3EBE-1270-2632-6314903EEB84}"/>
              </a:ext>
            </a:extLst>
          </p:cNvPr>
          <p:cNvCxnSpPr>
            <a:cxnSpLocks/>
          </p:cNvCxnSpPr>
          <p:nvPr/>
        </p:nvCxnSpPr>
        <p:spPr>
          <a:xfrm flipV="1">
            <a:off x="511816" y="1832385"/>
            <a:ext cx="0" cy="2628000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Gerade Verbindung mit Pfeil 143">
            <a:extLst>
              <a:ext uri="{FF2B5EF4-FFF2-40B4-BE49-F238E27FC236}">
                <a16:creationId xmlns:a16="http://schemas.microsoft.com/office/drawing/2014/main" id="{447C79A6-A7E3-BA3D-AC6A-76354C7FE3AD}"/>
              </a:ext>
            </a:extLst>
          </p:cNvPr>
          <p:cNvCxnSpPr>
            <a:cxnSpLocks/>
          </p:cNvCxnSpPr>
          <p:nvPr/>
        </p:nvCxnSpPr>
        <p:spPr>
          <a:xfrm>
            <a:off x="511816" y="4375729"/>
            <a:ext cx="0" cy="1101963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feld 145">
            <a:extLst>
              <a:ext uri="{FF2B5EF4-FFF2-40B4-BE49-F238E27FC236}">
                <a16:creationId xmlns:a16="http://schemas.microsoft.com/office/drawing/2014/main" id="{1A1DF54F-7F07-1E4D-23DF-002AB3540EC2}"/>
              </a:ext>
            </a:extLst>
          </p:cNvPr>
          <p:cNvSpPr txBox="1"/>
          <p:nvPr/>
        </p:nvSpPr>
        <p:spPr>
          <a:xfrm rot="16200000">
            <a:off x="-32098" y="2448202"/>
            <a:ext cx="110079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3C00FF"/>
                </a:solidFill>
                <a:latin typeface="Work Sans" pitchFamily="2" charset="0"/>
              </a:rPr>
              <a:t>Release Plan</a:t>
            </a:r>
          </a:p>
        </p:txBody>
      </p:sp>
      <p:sp>
        <p:nvSpPr>
          <p:cNvPr id="147" name="Textfeld 146">
            <a:extLst>
              <a:ext uri="{FF2B5EF4-FFF2-40B4-BE49-F238E27FC236}">
                <a16:creationId xmlns:a16="http://schemas.microsoft.com/office/drawing/2014/main" id="{AC57FFE7-0421-D54F-BBFC-264BAFA8AFFD}"/>
              </a:ext>
            </a:extLst>
          </p:cNvPr>
          <p:cNvSpPr txBox="1"/>
          <p:nvPr/>
        </p:nvSpPr>
        <p:spPr>
          <a:xfrm rot="16200000">
            <a:off x="-39828" y="3807654"/>
            <a:ext cx="110079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3C00FF"/>
                </a:solidFill>
                <a:latin typeface="Work Sans" pitchFamily="2" charset="0"/>
              </a:rPr>
              <a:t>Details</a:t>
            </a:r>
          </a:p>
        </p:txBody>
      </p:sp>
      <p:cxnSp>
        <p:nvCxnSpPr>
          <p:cNvPr id="148" name="Straight Connector 171">
            <a:extLst>
              <a:ext uri="{FF2B5EF4-FFF2-40B4-BE49-F238E27FC236}">
                <a16:creationId xmlns:a16="http://schemas.microsoft.com/office/drawing/2014/main" id="{A13A95FC-D3EE-C727-CE0C-90422ADEE283}"/>
              </a:ext>
            </a:extLst>
          </p:cNvPr>
          <p:cNvCxnSpPr>
            <a:cxnSpLocks/>
          </p:cNvCxnSpPr>
          <p:nvPr/>
        </p:nvCxnSpPr>
        <p:spPr>
          <a:xfrm>
            <a:off x="780925" y="2572286"/>
            <a:ext cx="340940" cy="0"/>
          </a:xfrm>
          <a:prstGeom prst="line">
            <a:avLst/>
          </a:prstGeom>
          <a:ln w="9525">
            <a:gradFill flip="none" rotWithShape="1">
              <a:gsLst>
                <a:gs pos="0">
                  <a:srgbClr val="9EC4EA"/>
                </a:gs>
                <a:gs pos="49000">
                  <a:srgbClr val="155D7D"/>
                </a:gs>
              </a:gsLst>
              <a:lin ang="0" scaled="1"/>
              <a:tileRect/>
            </a:gradFill>
            <a:prstDash val="lgDash"/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feld 148">
            <a:extLst>
              <a:ext uri="{FF2B5EF4-FFF2-40B4-BE49-F238E27FC236}">
                <a16:creationId xmlns:a16="http://schemas.microsoft.com/office/drawing/2014/main" id="{0B672616-9F33-2A65-F0CC-88FCF260AF16}"/>
              </a:ext>
            </a:extLst>
          </p:cNvPr>
          <p:cNvSpPr txBox="1"/>
          <p:nvPr/>
        </p:nvSpPr>
        <p:spPr>
          <a:xfrm>
            <a:off x="577777" y="2879392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SDV Project Announcement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7EDF05EF-EC27-EC9A-F436-42500E09C4A9}"/>
              </a:ext>
            </a:extLst>
          </p:cNvPr>
          <p:cNvSpPr txBox="1"/>
          <p:nvPr/>
        </p:nvSpPr>
        <p:spPr>
          <a:xfrm>
            <a:off x="577777" y="3337788"/>
            <a:ext cx="136658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minimal demo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Essential libs, com, log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QNX OS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Proof of automotive grade “Qualification ability”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8013492B-9863-A2CE-B3B5-8A991DB8FCBB}"/>
              </a:ext>
            </a:extLst>
          </p:cNvPr>
          <p:cNvSpPr txBox="1"/>
          <p:nvPr/>
        </p:nvSpPr>
        <p:spPr>
          <a:xfrm>
            <a:off x="2107866" y="2879392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 </a:t>
            </a:r>
            <a:b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</a:br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MVP 0.1</a:t>
            </a:r>
          </a:p>
        </p:txBody>
      </p:sp>
      <p:pic>
        <p:nvPicPr>
          <p:cNvPr id="158" name="Grafik 157">
            <a:extLst>
              <a:ext uri="{FF2B5EF4-FFF2-40B4-BE49-F238E27FC236}">
                <a16:creationId xmlns:a16="http://schemas.microsoft.com/office/drawing/2014/main" id="{9095165C-FC8C-150D-4485-55D08A16B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9165" y="2394988"/>
            <a:ext cx="289985" cy="341626"/>
          </a:xfrm>
          <a:prstGeom prst="rect">
            <a:avLst/>
          </a:prstGeom>
        </p:spPr>
      </p:pic>
      <p:pic>
        <p:nvPicPr>
          <p:cNvPr id="159" name="Grafik 158">
            <a:extLst>
              <a:ext uri="{FF2B5EF4-FFF2-40B4-BE49-F238E27FC236}">
                <a16:creationId xmlns:a16="http://schemas.microsoft.com/office/drawing/2014/main" id="{CC825AEA-C4CD-5543-464C-DB4DB3F0B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177720" y="2394988"/>
            <a:ext cx="289985" cy="341626"/>
          </a:xfrm>
          <a:prstGeom prst="rect">
            <a:avLst/>
          </a:prstGeom>
        </p:spPr>
      </p:pic>
      <p:sp>
        <p:nvSpPr>
          <p:cNvPr id="160" name="Textfeld 159">
            <a:extLst>
              <a:ext uri="{FF2B5EF4-FFF2-40B4-BE49-F238E27FC236}">
                <a16:creationId xmlns:a16="http://schemas.microsoft.com/office/drawing/2014/main" id="{9A28A9FA-8F5C-2829-271A-F3E0F543E8BA}"/>
              </a:ext>
            </a:extLst>
          </p:cNvPr>
          <p:cNvSpPr txBox="1"/>
          <p:nvPr/>
        </p:nvSpPr>
        <p:spPr>
          <a:xfrm>
            <a:off x="2085251" y="3337788"/>
            <a:ext cx="136658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minimal demo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Essential libs, com, log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QNX OS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Proof of automotive grade “Qualification ability”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51570DF9-4B2C-BFA1-EB5B-C1A01999825F}"/>
              </a:ext>
            </a:extLst>
          </p:cNvPr>
          <p:cNvSpPr txBox="1"/>
          <p:nvPr/>
        </p:nvSpPr>
        <p:spPr>
          <a:xfrm>
            <a:off x="3836718" y="2889771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</a:t>
            </a:r>
          </a:p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Definition 1.0</a:t>
            </a:r>
          </a:p>
        </p:txBody>
      </p:sp>
      <p:pic>
        <p:nvPicPr>
          <p:cNvPr id="162" name="Grafik 161">
            <a:extLst>
              <a:ext uri="{FF2B5EF4-FFF2-40B4-BE49-F238E27FC236}">
                <a16:creationId xmlns:a16="http://schemas.microsoft.com/office/drawing/2014/main" id="{4E368F72-C72B-7D22-43C9-C82A6D89D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906572" y="2405367"/>
            <a:ext cx="289985" cy="341626"/>
          </a:xfrm>
          <a:prstGeom prst="rect">
            <a:avLst/>
          </a:prstGeom>
        </p:spPr>
      </p:pic>
      <p:sp>
        <p:nvSpPr>
          <p:cNvPr id="163" name="Textfeld 162">
            <a:extLst>
              <a:ext uri="{FF2B5EF4-FFF2-40B4-BE49-F238E27FC236}">
                <a16:creationId xmlns:a16="http://schemas.microsoft.com/office/drawing/2014/main" id="{CCE67A8F-2A37-98F4-F153-D12B1A04B48E}"/>
              </a:ext>
            </a:extLst>
          </p:cNvPr>
          <p:cNvSpPr txBox="1"/>
          <p:nvPr/>
        </p:nvSpPr>
        <p:spPr>
          <a:xfrm>
            <a:off x="3814103" y="3337788"/>
            <a:ext cx="136658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set of requirements for a core full stack. 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 be used as basis for content planning in distributions. </a:t>
            </a:r>
            <a:endParaRPr lang="en-US" sz="1000" dirty="0">
              <a:latin typeface="Work Sans" pitchFamily="2" charset="0"/>
            </a:endParaRPr>
          </a:p>
        </p:txBody>
      </p:sp>
      <p:pic>
        <p:nvPicPr>
          <p:cNvPr id="165" name="Grafik 164">
            <a:extLst>
              <a:ext uri="{FF2B5EF4-FFF2-40B4-BE49-F238E27FC236}">
                <a16:creationId xmlns:a16="http://schemas.microsoft.com/office/drawing/2014/main" id="{DD927D93-D96F-C5DD-E7E1-560D38CFFC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5889264" y="2401847"/>
            <a:ext cx="329212" cy="343993"/>
          </a:xfrm>
          <a:prstGeom prst="rect">
            <a:avLst/>
          </a:prstGeom>
        </p:spPr>
      </p:pic>
      <p:sp>
        <p:nvSpPr>
          <p:cNvPr id="166" name="Textfeld 165">
            <a:extLst>
              <a:ext uri="{FF2B5EF4-FFF2-40B4-BE49-F238E27FC236}">
                <a16:creationId xmlns:a16="http://schemas.microsoft.com/office/drawing/2014/main" id="{7A3073D4-3A0A-84B8-75D3-E09488FE78DA}"/>
              </a:ext>
            </a:extLst>
          </p:cNvPr>
          <p:cNvSpPr txBox="1"/>
          <p:nvPr/>
        </p:nvSpPr>
        <p:spPr>
          <a:xfrm>
            <a:off x="5745649" y="2889771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</a:t>
            </a:r>
          </a:p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Release 0.5</a:t>
            </a:r>
          </a:p>
        </p:txBody>
      </p:sp>
      <p:sp>
        <p:nvSpPr>
          <p:cNvPr id="168" name="Textfeld 167">
            <a:extLst>
              <a:ext uri="{FF2B5EF4-FFF2-40B4-BE49-F238E27FC236}">
                <a16:creationId xmlns:a16="http://schemas.microsoft.com/office/drawing/2014/main" id="{84DDB71C-C574-0468-521D-2CF1BA2A3F58}"/>
              </a:ext>
            </a:extLst>
          </p:cNvPr>
          <p:cNvSpPr txBox="1"/>
          <p:nvPr/>
        </p:nvSpPr>
        <p:spPr>
          <a:xfrm>
            <a:off x="5514540" y="3337788"/>
            <a:ext cx="14664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First public implementation package.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Developed fully automotive grade.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10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First basis for embedding into a distribution. </a:t>
            </a:r>
            <a:endParaRPr lang="en-US" sz="1000" dirty="0">
              <a:latin typeface="Work Sans" pitchFamily="2" charset="0"/>
            </a:endParaRPr>
          </a:p>
        </p:txBody>
      </p:sp>
      <p:grpSp>
        <p:nvGrpSpPr>
          <p:cNvPr id="169" name="Group 30">
            <a:extLst>
              <a:ext uri="{FF2B5EF4-FFF2-40B4-BE49-F238E27FC236}">
                <a16:creationId xmlns:a16="http://schemas.microsoft.com/office/drawing/2014/main" id="{3013FDBF-E9B3-0C2F-EB38-7810AC0A7181}"/>
              </a:ext>
            </a:extLst>
          </p:cNvPr>
          <p:cNvGrpSpPr>
            <a:grpSpLocks noChangeAspect="1"/>
          </p:cNvGrpSpPr>
          <p:nvPr/>
        </p:nvGrpSpPr>
        <p:grpSpPr>
          <a:xfrm>
            <a:off x="7659920" y="2477074"/>
            <a:ext cx="324696" cy="220429"/>
            <a:chOff x="7279664" y="3612874"/>
            <a:chExt cx="830973" cy="564133"/>
          </a:xfrm>
        </p:grpSpPr>
        <p:sp>
          <p:nvSpPr>
            <p:cNvPr id="170" name="Rectangle 16">
              <a:extLst>
                <a:ext uri="{FF2B5EF4-FFF2-40B4-BE49-F238E27FC236}">
                  <a16:creationId xmlns:a16="http://schemas.microsoft.com/office/drawing/2014/main" id="{437B33D4-0ADA-1654-555A-DA6173C9C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71" name="Freeform 17">
              <a:extLst>
                <a:ext uri="{FF2B5EF4-FFF2-40B4-BE49-F238E27FC236}">
                  <a16:creationId xmlns:a16="http://schemas.microsoft.com/office/drawing/2014/main" id="{98ABB8A5-0EBE-B4F5-F966-845E06C02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72" name="Freeform 18">
              <a:extLst>
                <a:ext uri="{FF2B5EF4-FFF2-40B4-BE49-F238E27FC236}">
                  <a16:creationId xmlns:a16="http://schemas.microsoft.com/office/drawing/2014/main" id="{84985139-8D26-ED5E-F2C5-1A24ACB4D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pic>
        <p:nvPicPr>
          <p:cNvPr id="173" name="Grafik 172">
            <a:extLst>
              <a:ext uri="{FF2B5EF4-FFF2-40B4-BE49-F238E27FC236}">
                <a16:creationId xmlns:a16="http://schemas.microsoft.com/office/drawing/2014/main" id="{FD6E9FAC-423B-AC57-E5E9-6F56AC5530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7023569" y="2416850"/>
            <a:ext cx="329212" cy="343993"/>
          </a:xfrm>
          <a:prstGeom prst="rect">
            <a:avLst/>
          </a:prstGeom>
        </p:spPr>
      </p:pic>
      <p:sp>
        <p:nvSpPr>
          <p:cNvPr id="174" name="Textfeld 173">
            <a:extLst>
              <a:ext uri="{FF2B5EF4-FFF2-40B4-BE49-F238E27FC236}">
                <a16:creationId xmlns:a16="http://schemas.microsoft.com/office/drawing/2014/main" id="{9E24B105-6A89-4F18-25D1-939C7984309B}"/>
              </a:ext>
            </a:extLst>
          </p:cNvPr>
          <p:cNvSpPr txBox="1"/>
          <p:nvPr/>
        </p:nvSpPr>
        <p:spPr>
          <a:xfrm>
            <a:off x="6879954" y="2904774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</a:t>
            </a:r>
          </a:p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Release 0.6</a:t>
            </a:r>
          </a:p>
        </p:txBody>
      </p:sp>
      <p:sp>
        <p:nvSpPr>
          <p:cNvPr id="176" name="Textfeld 175">
            <a:extLst>
              <a:ext uri="{FF2B5EF4-FFF2-40B4-BE49-F238E27FC236}">
                <a16:creationId xmlns:a16="http://schemas.microsoft.com/office/drawing/2014/main" id="{0B49ACCD-D886-B33C-8682-FFE2CFF05C79}"/>
              </a:ext>
            </a:extLst>
          </p:cNvPr>
          <p:cNvSpPr txBox="1"/>
          <p:nvPr/>
        </p:nvSpPr>
        <p:spPr>
          <a:xfrm>
            <a:off x="6857339" y="3352791"/>
            <a:ext cx="13794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900" b="1" kern="100" dirty="0" err="1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Qorix</a:t>
            </a:r>
            <a:r>
              <a:rPr lang="en-US" sz="900" b="1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Matured reference integration with automated builds per platform</a:t>
            </a:r>
          </a:p>
          <a:p>
            <a:pPr marL="90488" indent="-90488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Interactive frontend for playgrounds and showcases </a:t>
            </a:r>
          </a:p>
          <a:p>
            <a:pPr marL="90488" indent="-90488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Unit test and code coverage dashboards across modules</a:t>
            </a:r>
          </a:p>
          <a:p>
            <a:pPr marL="90488" indent="-90488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Stronger traceability and testing transparency</a:t>
            </a:r>
          </a:p>
          <a:p>
            <a:pPr marL="90488" indent="-90488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Lifecycle management </a:t>
            </a:r>
          </a:p>
        </p:txBody>
      </p:sp>
      <p:grpSp>
        <p:nvGrpSpPr>
          <p:cNvPr id="177" name="Group 30">
            <a:extLst>
              <a:ext uri="{FF2B5EF4-FFF2-40B4-BE49-F238E27FC236}">
                <a16:creationId xmlns:a16="http://schemas.microsoft.com/office/drawing/2014/main" id="{EF5AD9E2-246A-2737-6508-4F71B99C43F8}"/>
              </a:ext>
            </a:extLst>
          </p:cNvPr>
          <p:cNvGrpSpPr>
            <a:grpSpLocks noChangeAspect="1"/>
          </p:cNvGrpSpPr>
          <p:nvPr/>
        </p:nvGrpSpPr>
        <p:grpSpPr>
          <a:xfrm>
            <a:off x="8845278" y="2462071"/>
            <a:ext cx="324696" cy="220429"/>
            <a:chOff x="7279664" y="3612874"/>
            <a:chExt cx="830973" cy="564133"/>
          </a:xfrm>
        </p:grpSpPr>
        <p:sp>
          <p:nvSpPr>
            <p:cNvPr id="178" name="Rectangle 16">
              <a:extLst>
                <a:ext uri="{FF2B5EF4-FFF2-40B4-BE49-F238E27FC236}">
                  <a16:creationId xmlns:a16="http://schemas.microsoft.com/office/drawing/2014/main" id="{466177D9-6B91-339F-6F31-CFEE3BD07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79" name="Freeform 17">
              <a:extLst>
                <a:ext uri="{FF2B5EF4-FFF2-40B4-BE49-F238E27FC236}">
                  <a16:creationId xmlns:a16="http://schemas.microsoft.com/office/drawing/2014/main" id="{5A1EDD09-1029-F101-2CCD-434A5D502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80" name="Freeform 18">
              <a:extLst>
                <a:ext uri="{FF2B5EF4-FFF2-40B4-BE49-F238E27FC236}">
                  <a16:creationId xmlns:a16="http://schemas.microsoft.com/office/drawing/2014/main" id="{7926C15B-AEF8-9235-B250-3FB4898AF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pic>
        <p:nvPicPr>
          <p:cNvPr id="181" name="Grafik 180">
            <a:extLst>
              <a:ext uri="{FF2B5EF4-FFF2-40B4-BE49-F238E27FC236}">
                <a16:creationId xmlns:a16="http://schemas.microsoft.com/office/drawing/2014/main" id="{59C52CAB-93F9-3E29-CA44-50A2763E33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8208927" y="2401847"/>
            <a:ext cx="329212" cy="343993"/>
          </a:xfrm>
          <a:prstGeom prst="rect">
            <a:avLst/>
          </a:prstGeom>
        </p:spPr>
      </p:pic>
      <p:sp>
        <p:nvSpPr>
          <p:cNvPr id="182" name="Textfeld 181">
            <a:extLst>
              <a:ext uri="{FF2B5EF4-FFF2-40B4-BE49-F238E27FC236}">
                <a16:creationId xmlns:a16="http://schemas.microsoft.com/office/drawing/2014/main" id="{4C3C4115-467A-B700-B5D2-B2F394B3E788}"/>
              </a:ext>
            </a:extLst>
          </p:cNvPr>
          <p:cNvSpPr txBox="1"/>
          <p:nvPr/>
        </p:nvSpPr>
        <p:spPr>
          <a:xfrm>
            <a:off x="8065312" y="2889771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</a:t>
            </a:r>
          </a:p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Release 0.7</a:t>
            </a:r>
          </a:p>
        </p:txBody>
      </p:sp>
      <p:sp>
        <p:nvSpPr>
          <p:cNvPr id="183" name="Textfeld 182">
            <a:extLst>
              <a:ext uri="{FF2B5EF4-FFF2-40B4-BE49-F238E27FC236}">
                <a16:creationId xmlns:a16="http://schemas.microsoft.com/office/drawing/2014/main" id="{0B090F13-E6A0-AC40-00ED-62D4732BDA1C}"/>
              </a:ext>
            </a:extLst>
          </p:cNvPr>
          <p:cNvSpPr txBox="1"/>
          <p:nvPr/>
        </p:nvSpPr>
        <p:spPr>
          <a:xfrm>
            <a:off x="8042697" y="3337788"/>
            <a:ext cx="1286187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900" b="1" kern="100" dirty="0" err="1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Qorix</a:t>
            </a:r>
            <a:r>
              <a:rPr lang="en-US" sz="900" b="1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focus: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Consistent Stack: Coherent, validated foundation for OEMs and Tier-1 suppliers.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Testing &amp; Traceability: Requirements-linked integration tests - basis for certifiability.</a:t>
            </a:r>
          </a:p>
          <a:p>
            <a:pPr marL="90488" indent="-90488" algn="l">
              <a:spcAft>
                <a:spcPts val="600"/>
              </a:spcAft>
              <a:buBlip>
                <a:blip r:embed="rId3"/>
              </a:buBlip>
            </a:pPr>
            <a:r>
              <a:rPr lang="en-US" sz="900" kern="100" dirty="0"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Rust Readiness: Formally approved for ASIL-B in S-CORE 1.0.</a:t>
            </a:r>
          </a:p>
          <a:p>
            <a:pPr marL="90488" indent="-90488">
              <a:spcAft>
                <a:spcPts val="600"/>
              </a:spcAft>
              <a:buBlip>
                <a:blip r:embed="rId3"/>
              </a:buBlip>
            </a:pPr>
            <a:endParaRPr lang="en-US" sz="900" kern="100" dirty="0">
              <a:latin typeface="Work Sans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4" name="Grafik 183">
            <a:extLst>
              <a:ext uri="{FF2B5EF4-FFF2-40B4-BE49-F238E27FC236}">
                <a16:creationId xmlns:a16="http://schemas.microsoft.com/office/drawing/2014/main" id="{75AB25DF-3121-BFB1-8432-CB25EBF1F2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9425444" y="2397159"/>
            <a:ext cx="329212" cy="343993"/>
          </a:xfrm>
          <a:prstGeom prst="rect">
            <a:avLst/>
          </a:prstGeom>
        </p:spPr>
      </p:pic>
      <p:sp>
        <p:nvSpPr>
          <p:cNvPr id="185" name="Textfeld 184">
            <a:extLst>
              <a:ext uri="{FF2B5EF4-FFF2-40B4-BE49-F238E27FC236}">
                <a16:creationId xmlns:a16="http://schemas.microsoft.com/office/drawing/2014/main" id="{6EAC974D-B290-C53F-A32C-D62CC90F8F65}"/>
              </a:ext>
            </a:extLst>
          </p:cNvPr>
          <p:cNvSpPr txBox="1"/>
          <p:nvPr/>
        </p:nvSpPr>
        <p:spPr>
          <a:xfrm>
            <a:off x="9281829" y="2885083"/>
            <a:ext cx="12861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</a:t>
            </a:r>
          </a:p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Release 1.0</a:t>
            </a:r>
          </a:p>
        </p:txBody>
      </p:sp>
      <p:sp>
        <p:nvSpPr>
          <p:cNvPr id="214" name="Left Brace 104">
            <a:extLst>
              <a:ext uri="{FF2B5EF4-FFF2-40B4-BE49-F238E27FC236}">
                <a16:creationId xmlns:a16="http://schemas.microsoft.com/office/drawing/2014/main" id="{BE56BFCF-613C-029F-19C5-7C33A8C9CEA2}"/>
              </a:ext>
            </a:extLst>
          </p:cNvPr>
          <p:cNvSpPr/>
          <p:nvPr/>
        </p:nvSpPr>
        <p:spPr>
          <a:xfrm>
            <a:off x="10116709" y="2188337"/>
            <a:ext cx="185982" cy="1613970"/>
          </a:xfrm>
          <a:prstGeom prst="leftBrace">
            <a:avLst>
              <a:gd name="adj1" fmla="val 40483"/>
              <a:gd name="adj2" fmla="val 23552"/>
            </a:avLst>
          </a:prstGeom>
          <a:ln w="9525">
            <a:solidFill>
              <a:srgbClr val="0000FF"/>
            </a:solidFill>
            <a:miter lim="800000"/>
            <a:headEnd type="non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MWGroupTN"/>
              <a:ea typeface="+mn-ea"/>
              <a:cs typeface="+mn-cs"/>
            </a:endParaRPr>
          </a:p>
        </p:txBody>
      </p:sp>
      <p:cxnSp>
        <p:nvCxnSpPr>
          <p:cNvPr id="223" name="Straight Connector 150">
            <a:extLst>
              <a:ext uri="{FF2B5EF4-FFF2-40B4-BE49-F238E27FC236}">
                <a16:creationId xmlns:a16="http://schemas.microsoft.com/office/drawing/2014/main" id="{0C444B2C-A011-D996-13F9-AE19FA32F586}"/>
              </a:ext>
            </a:extLst>
          </p:cNvPr>
          <p:cNvCxnSpPr>
            <a:cxnSpLocks/>
          </p:cNvCxnSpPr>
          <p:nvPr/>
        </p:nvCxnSpPr>
        <p:spPr>
          <a:xfrm flipV="1">
            <a:off x="10411488" y="2238487"/>
            <a:ext cx="0" cy="762146"/>
          </a:xfrm>
          <a:prstGeom prst="line">
            <a:avLst/>
          </a:prstGeom>
          <a:ln w="3175">
            <a:gradFill flip="none" rotWithShape="1">
              <a:gsLst>
                <a:gs pos="0">
                  <a:srgbClr val="9EC4EA"/>
                </a:gs>
                <a:gs pos="49000">
                  <a:srgbClr val="155D7D"/>
                </a:gs>
              </a:gsLst>
              <a:lin ang="0" scaled="1"/>
              <a:tileRect/>
            </a:gradFill>
            <a:miter lim="800000"/>
            <a:headEnd type="non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feld 224">
            <a:extLst>
              <a:ext uri="{FF2B5EF4-FFF2-40B4-BE49-F238E27FC236}">
                <a16:creationId xmlns:a16="http://schemas.microsoft.com/office/drawing/2014/main" id="{72F53DC9-A045-124A-6ABB-16A2DA0661AD}"/>
              </a:ext>
            </a:extLst>
          </p:cNvPr>
          <p:cNvSpPr txBox="1"/>
          <p:nvPr/>
        </p:nvSpPr>
        <p:spPr>
          <a:xfrm>
            <a:off x="10266765" y="2330313"/>
            <a:ext cx="292388" cy="571438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700" dirty="0">
                <a:latin typeface="Work Sans" pitchFamily="2" charset="0"/>
              </a:rPr>
              <a:t>branch</a:t>
            </a:r>
          </a:p>
        </p:txBody>
      </p:sp>
      <p:cxnSp>
        <p:nvCxnSpPr>
          <p:cNvPr id="233" name="Gerade Verbindung mit Pfeil 232">
            <a:extLst>
              <a:ext uri="{FF2B5EF4-FFF2-40B4-BE49-F238E27FC236}">
                <a16:creationId xmlns:a16="http://schemas.microsoft.com/office/drawing/2014/main" id="{A369215B-DA23-76DE-0ED3-6611C523D0DC}"/>
              </a:ext>
            </a:extLst>
          </p:cNvPr>
          <p:cNvCxnSpPr>
            <a:cxnSpLocks/>
          </p:cNvCxnSpPr>
          <p:nvPr/>
        </p:nvCxnSpPr>
        <p:spPr>
          <a:xfrm>
            <a:off x="10408876" y="2181759"/>
            <a:ext cx="1623049" cy="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feld 233">
            <a:extLst>
              <a:ext uri="{FF2B5EF4-FFF2-40B4-BE49-F238E27FC236}">
                <a16:creationId xmlns:a16="http://schemas.microsoft.com/office/drawing/2014/main" id="{A868D5B8-BB3A-D730-29FC-D7319560BF36}"/>
              </a:ext>
            </a:extLst>
          </p:cNvPr>
          <p:cNvSpPr txBox="1"/>
          <p:nvPr/>
        </p:nvSpPr>
        <p:spPr>
          <a:xfrm rot="5400000">
            <a:off x="10929973" y="1944812"/>
            <a:ext cx="523220" cy="11512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 Release 2.0</a:t>
            </a:r>
          </a:p>
        </p:txBody>
      </p:sp>
      <p:pic>
        <p:nvPicPr>
          <p:cNvPr id="235" name="Grafik 234">
            <a:extLst>
              <a:ext uri="{FF2B5EF4-FFF2-40B4-BE49-F238E27FC236}">
                <a16:creationId xmlns:a16="http://schemas.microsoft.com/office/drawing/2014/main" id="{97B2FE7E-8DDF-A31C-D812-7DBD856F65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10890868" y="2094742"/>
            <a:ext cx="172266" cy="180000"/>
          </a:xfrm>
          <a:prstGeom prst="rect">
            <a:avLst/>
          </a:prstGeom>
        </p:spPr>
      </p:pic>
      <p:sp>
        <p:nvSpPr>
          <p:cNvPr id="240" name="Textfeld 239">
            <a:extLst>
              <a:ext uri="{FF2B5EF4-FFF2-40B4-BE49-F238E27FC236}">
                <a16:creationId xmlns:a16="http://schemas.microsoft.com/office/drawing/2014/main" id="{CB6C2535-3DB9-1D81-96DE-789DA43496A1}"/>
              </a:ext>
            </a:extLst>
          </p:cNvPr>
          <p:cNvSpPr txBox="1"/>
          <p:nvPr/>
        </p:nvSpPr>
        <p:spPr>
          <a:xfrm rot="5400000">
            <a:off x="11509657" y="3563929"/>
            <a:ext cx="523220" cy="11512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100" b="1" dirty="0">
                <a:solidFill>
                  <a:srgbClr val="3C00FF"/>
                </a:solidFill>
                <a:latin typeface="Work Sans" pitchFamily="2" charset="0"/>
              </a:rPr>
              <a:t>S-CORE Release 1.X</a:t>
            </a:r>
          </a:p>
        </p:txBody>
      </p:sp>
      <p:pic>
        <p:nvPicPr>
          <p:cNvPr id="241" name="Grafik 240">
            <a:extLst>
              <a:ext uri="{FF2B5EF4-FFF2-40B4-BE49-F238E27FC236}">
                <a16:creationId xmlns:a16="http://schemas.microsoft.com/office/drawing/2014/main" id="{C6631301-3A55-160E-66BF-5B337E1487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11470552" y="3713859"/>
            <a:ext cx="172266" cy="180000"/>
          </a:xfrm>
          <a:prstGeom prst="rect">
            <a:avLst/>
          </a:prstGeom>
        </p:spPr>
      </p:pic>
      <p:pic>
        <p:nvPicPr>
          <p:cNvPr id="243" name="Grafik 242">
            <a:extLst>
              <a:ext uri="{FF2B5EF4-FFF2-40B4-BE49-F238E27FC236}">
                <a16:creationId xmlns:a16="http://schemas.microsoft.com/office/drawing/2014/main" id="{0BEF3F87-F4AD-E4E0-4F7F-8E3D830F2B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4489" r="50000"/>
          <a:stretch/>
        </p:blipFill>
        <p:spPr>
          <a:xfrm>
            <a:off x="10727312" y="3724343"/>
            <a:ext cx="172266" cy="180000"/>
          </a:xfrm>
          <a:prstGeom prst="rect">
            <a:avLst/>
          </a:prstGeom>
        </p:spPr>
      </p:pic>
      <p:pic>
        <p:nvPicPr>
          <p:cNvPr id="244" name="Grafik 243" descr="Ein Bild, das Schrift, Logo, Grafiken, weiß enthält.&#10;&#10;KI-generierte Inhalte können fehlerhaft sein.">
            <a:extLst>
              <a:ext uri="{FF2B5EF4-FFF2-40B4-BE49-F238E27FC236}">
                <a16:creationId xmlns:a16="http://schemas.microsoft.com/office/drawing/2014/main" id="{220A5057-1459-1823-5201-EEB4070355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112" y="469764"/>
            <a:ext cx="650914" cy="558353"/>
          </a:xfrm>
          <a:prstGeom prst="rect">
            <a:avLst/>
          </a:prstGeom>
        </p:spPr>
      </p:pic>
      <p:sp>
        <p:nvSpPr>
          <p:cNvPr id="6" name="Textfeld 133">
            <a:extLst>
              <a:ext uri="{FF2B5EF4-FFF2-40B4-BE49-F238E27FC236}">
                <a16:creationId xmlns:a16="http://schemas.microsoft.com/office/drawing/2014/main" id="{518311DF-A990-474F-7780-A8B2A2E475BF}"/>
              </a:ext>
            </a:extLst>
          </p:cNvPr>
          <p:cNvSpPr txBox="1"/>
          <p:nvPr/>
        </p:nvSpPr>
        <p:spPr>
          <a:xfrm>
            <a:off x="7345572" y="1112674"/>
            <a:ext cx="749772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3C00FF"/>
                </a:solidFill>
                <a:latin typeface="Work Sans" pitchFamily="2" charset="0"/>
              </a:rPr>
              <a:t>2026</a:t>
            </a:r>
          </a:p>
        </p:txBody>
      </p:sp>
      <p:grpSp>
        <p:nvGrpSpPr>
          <p:cNvPr id="7" name="Group 30">
            <a:extLst>
              <a:ext uri="{FF2B5EF4-FFF2-40B4-BE49-F238E27FC236}">
                <a16:creationId xmlns:a16="http://schemas.microsoft.com/office/drawing/2014/main" id="{8AEEE1C2-4230-50C9-8C46-24B08D4CF2D1}"/>
              </a:ext>
            </a:extLst>
          </p:cNvPr>
          <p:cNvGrpSpPr>
            <a:grpSpLocks noChangeAspect="1"/>
          </p:cNvGrpSpPr>
          <p:nvPr/>
        </p:nvGrpSpPr>
        <p:grpSpPr>
          <a:xfrm>
            <a:off x="11794170" y="3688335"/>
            <a:ext cx="324696" cy="220429"/>
            <a:chOff x="7279664" y="3612874"/>
            <a:chExt cx="830973" cy="564133"/>
          </a:xfrm>
        </p:grpSpPr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6FD5BDDF-63DF-7D45-636E-52096DDD3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18EF55E6-F9D7-7A57-68A7-4B16BC277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5D4DA64E-D5E2-AA3D-E890-192B19568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grpSp>
        <p:nvGrpSpPr>
          <p:cNvPr id="11" name="Group 30">
            <a:extLst>
              <a:ext uri="{FF2B5EF4-FFF2-40B4-BE49-F238E27FC236}">
                <a16:creationId xmlns:a16="http://schemas.microsoft.com/office/drawing/2014/main" id="{F455C234-86EB-3B88-7EB1-CD8502C01D5D}"/>
              </a:ext>
            </a:extLst>
          </p:cNvPr>
          <p:cNvGrpSpPr>
            <a:grpSpLocks noChangeAspect="1"/>
          </p:cNvGrpSpPr>
          <p:nvPr/>
        </p:nvGrpSpPr>
        <p:grpSpPr>
          <a:xfrm>
            <a:off x="11000021" y="3688335"/>
            <a:ext cx="324696" cy="220429"/>
            <a:chOff x="7279664" y="3612874"/>
            <a:chExt cx="830973" cy="564133"/>
          </a:xfrm>
        </p:grpSpPr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093D1D6C-6DAD-F7B2-2358-58EE71845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EBB9707F-8D23-6AB2-7581-A604B2CAE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B0694DE5-6DE1-6E86-A400-53B00DF2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74CCC1A6-211F-0DE1-851B-6AF8AEEDE506}"/>
              </a:ext>
            </a:extLst>
          </p:cNvPr>
          <p:cNvGrpSpPr>
            <a:grpSpLocks noChangeAspect="1"/>
          </p:cNvGrpSpPr>
          <p:nvPr/>
        </p:nvGrpSpPr>
        <p:grpSpPr>
          <a:xfrm>
            <a:off x="11526893" y="2078122"/>
            <a:ext cx="324696" cy="220429"/>
            <a:chOff x="7279664" y="3612874"/>
            <a:chExt cx="830973" cy="564133"/>
          </a:xfrm>
        </p:grpSpPr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49CBFB85-58CA-730D-DFA2-AD966A5B5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8124" y="4127859"/>
              <a:ext cx="365760" cy="49148"/>
            </a:xfrm>
            <a:prstGeom prst="rect">
              <a:avLst/>
            </a:pr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46E0B98-124B-23BD-D8CB-B1EE8FA2D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4915" y="3612874"/>
              <a:ext cx="292216" cy="564133"/>
            </a:xfrm>
            <a:custGeom>
              <a:avLst/>
              <a:gdLst>
                <a:gd name="T0" fmla="*/ 20 w 463"/>
                <a:gd name="T1" fmla="*/ 0 h 894"/>
                <a:gd name="T2" fmla="*/ 18 w 463"/>
                <a:gd name="T3" fmla="*/ 0 h 894"/>
                <a:gd name="T4" fmla="*/ 0 w 463"/>
                <a:gd name="T5" fmla="*/ 40 h 894"/>
                <a:gd name="T6" fmla="*/ 18 w 463"/>
                <a:gd name="T7" fmla="*/ 78 h 894"/>
                <a:gd name="T8" fmla="*/ 20 w 463"/>
                <a:gd name="T9" fmla="*/ 78 h 894"/>
                <a:gd name="T10" fmla="*/ 385 w 463"/>
                <a:gd name="T11" fmla="*/ 447 h 894"/>
                <a:gd name="T12" fmla="*/ 16 w 463"/>
                <a:gd name="T13" fmla="*/ 816 h 894"/>
                <a:gd name="T14" fmla="*/ 16 w 463"/>
                <a:gd name="T15" fmla="*/ 894 h 894"/>
                <a:gd name="T16" fmla="*/ 269 w 463"/>
                <a:gd name="T17" fmla="*/ 816 h 894"/>
                <a:gd name="T18" fmla="*/ 463 w 463"/>
                <a:gd name="T19" fmla="*/ 447 h 894"/>
                <a:gd name="T20" fmla="*/ 20 w 463"/>
                <a:gd name="T2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894">
                  <a:moveTo>
                    <a:pt x="20" y="0"/>
                  </a:moveTo>
                  <a:cubicBezTo>
                    <a:pt x="19" y="0"/>
                    <a:pt x="19" y="0"/>
                    <a:pt x="18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20" y="78"/>
                  </a:cubicBezTo>
                  <a:cubicBezTo>
                    <a:pt x="222" y="80"/>
                    <a:pt x="385" y="245"/>
                    <a:pt x="385" y="447"/>
                  </a:cubicBezTo>
                  <a:cubicBezTo>
                    <a:pt x="385" y="651"/>
                    <a:pt x="220" y="816"/>
                    <a:pt x="16" y="816"/>
                  </a:cubicBezTo>
                  <a:cubicBezTo>
                    <a:pt x="16" y="894"/>
                    <a:pt x="16" y="894"/>
                    <a:pt x="16" y="894"/>
                  </a:cubicBezTo>
                  <a:cubicBezTo>
                    <a:pt x="110" y="894"/>
                    <a:pt x="197" y="865"/>
                    <a:pt x="269" y="816"/>
                  </a:cubicBezTo>
                  <a:cubicBezTo>
                    <a:pt x="386" y="735"/>
                    <a:pt x="463" y="600"/>
                    <a:pt x="463" y="447"/>
                  </a:cubicBezTo>
                  <a:cubicBezTo>
                    <a:pt x="463" y="201"/>
                    <a:pt x="265" y="2"/>
                    <a:pt x="20" y="0"/>
                  </a:cubicBezTo>
                  <a:close/>
                </a:path>
              </a:pathLst>
            </a:custGeom>
            <a:solidFill>
              <a:srgbClr val="00FFFF"/>
            </a:solidFill>
            <a:ln w="0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E15BD7A-FE62-339A-4E2B-63347A010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64" y="3612874"/>
              <a:ext cx="830973" cy="564133"/>
            </a:xfrm>
            <a:custGeom>
              <a:avLst/>
              <a:gdLst>
                <a:gd name="T0" fmla="*/ 1299 w 1317"/>
                <a:gd name="T1" fmla="*/ 816 h 894"/>
                <a:gd name="T2" fmla="*/ 447 w 1317"/>
                <a:gd name="T3" fmla="*/ 816 h 894"/>
                <a:gd name="T4" fmla="*/ 78 w 1317"/>
                <a:gd name="T5" fmla="*/ 447 h 894"/>
                <a:gd name="T6" fmla="*/ 447 w 1317"/>
                <a:gd name="T7" fmla="*/ 78 h 894"/>
                <a:gd name="T8" fmla="*/ 449 w 1317"/>
                <a:gd name="T9" fmla="*/ 78 h 894"/>
                <a:gd name="T10" fmla="*/ 431 w 1317"/>
                <a:gd name="T11" fmla="*/ 40 h 894"/>
                <a:gd name="T12" fmla="*/ 449 w 1317"/>
                <a:gd name="T13" fmla="*/ 0 h 894"/>
                <a:gd name="T14" fmla="*/ 447 w 1317"/>
                <a:gd name="T15" fmla="*/ 0 h 894"/>
                <a:gd name="T16" fmla="*/ 0 w 1317"/>
                <a:gd name="T17" fmla="*/ 447 h 894"/>
                <a:gd name="T18" fmla="*/ 195 w 1317"/>
                <a:gd name="T19" fmla="*/ 816 h 894"/>
                <a:gd name="T20" fmla="*/ 447 w 1317"/>
                <a:gd name="T21" fmla="*/ 894 h 894"/>
                <a:gd name="T22" fmla="*/ 1299 w 1317"/>
                <a:gd name="T23" fmla="*/ 894 h 894"/>
                <a:gd name="T24" fmla="*/ 1317 w 1317"/>
                <a:gd name="T25" fmla="*/ 856 h 894"/>
                <a:gd name="T26" fmla="*/ 1299 w 1317"/>
                <a:gd name="T27" fmla="*/ 816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7" h="894">
                  <a:moveTo>
                    <a:pt x="1299" y="816"/>
                  </a:moveTo>
                  <a:cubicBezTo>
                    <a:pt x="447" y="816"/>
                    <a:pt x="447" y="816"/>
                    <a:pt x="447" y="816"/>
                  </a:cubicBezTo>
                  <a:cubicBezTo>
                    <a:pt x="244" y="816"/>
                    <a:pt x="78" y="651"/>
                    <a:pt x="78" y="447"/>
                  </a:cubicBezTo>
                  <a:cubicBezTo>
                    <a:pt x="78" y="243"/>
                    <a:pt x="244" y="78"/>
                    <a:pt x="447" y="78"/>
                  </a:cubicBezTo>
                  <a:cubicBezTo>
                    <a:pt x="448" y="78"/>
                    <a:pt x="448" y="78"/>
                    <a:pt x="449" y="78"/>
                  </a:cubicBezTo>
                  <a:cubicBezTo>
                    <a:pt x="431" y="40"/>
                    <a:pt x="431" y="40"/>
                    <a:pt x="431" y="40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48" y="0"/>
                    <a:pt x="448" y="0"/>
                    <a:pt x="447" y="0"/>
                  </a:cubicBezTo>
                  <a:cubicBezTo>
                    <a:pt x="201" y="0"/>
                    <a:pt x="0" y="200"/>
                    <a:pt x="0" y="447"/>
                  </a:cubicBezTo>
                  <a:cubicBezTo>
                    <a:pt x="0" y="600"/>
                    <a:pt x="78" y="735"/>
                    <a:pt x="195" y="816"/>
                  </a:cubicBezTo>
                  <a:cubicBezTo>
                    <a:pt x="267" y="865"/>
                    <a:pt x="354" y="894"/>
                    <a:pt x="447" y="894"/>
                  </a:cubicBezTo>
                  <a:cubicBezTo>
                    <a:pt x="1299" y="894"/>
                    <a:pt x="1299" y="894"/>
                    <a:pt x="1299" y="894"/>
                  </a:cubicBezTo>
                  <a:cubicBezTo>
                    <a:pt x="1317" y="856"/>
                    <a:pt x="1317" y="856"/>
                    <a:pt x="1317" y="856"/>
                  </a:cubicBezTo>
                  <a:lnTo>
                    <a:pt x="1299" y="816"/>
                  </a:lnTo>
                  <a:close/>
                </a:path>
              </a:pathLst>
            </a:custGeom>
            <a:solidFill>
              <a:srgbClr val="D7FF3C"/>
            </a:solidFill>
            <a:ln w="0">
              <a:solidFill>
                <a:srgbClr val="D7FF3C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bevelT w="0" h="0"/>
              <a:bevelB w="0" h="0"/>
              <a:extrusionClr>
                <a:schemeClr val="accent1"/>
              </a:extrusionClr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MWGroupTN"/>
                <a:ea typeface="+mn-ea"/>
                <a:cs typeface="+mn-cs"/>
              </a:endParaRPr>
            </a:p>
          </p:txBody>
        </p:sp>
      </p:grpSp>
      <p:sp>
        <p:nvSpPr>
          <p:cNvPr id="21" name="TextBox 7">
            <a:extLst>
              <a:ext uri="{FF2B5EF4-FFF2-40B4-BE49-F238E27FC236}">
                <a16:creationId xmlns:a16="http://schemas.microsoft.com/office/drawing/2014/main" id="{4E70BF88-A9EE-7EF4-A81C-5EF4C8E07DCD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03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B6D239B-C2DD-D0A7-EB4C-E825659CFD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RELEASE HISTORY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1EC02F9-5057-E7A0-3516-F7F87EBA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</a:t>
            </a:r>
            <a:r>
              <a:rPr lang="en-US" dirty="0" err="1"/>
              <a:t>Qorix</a:t>
            </a:r>
            <a:r>
              <a:rPr lang="en-US" dirty="0"/>
              <a:t> Has Driven in Eclipse S-CORE.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2B9FA24F-5261-2868-95F2-B352CC2AC5FD}"/>
              </a:ext>
            </a:extLst>
          </p:cNvPr>
          <p:cNvSpPr/>
          <p:nvPr/>
        </p:nvSpPr>
        <p:spPr>
          <a:xfrm>
            <a:off x="651162" y="1588292"/>
            <a:ext cx="10972800" cy="60960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DE1E9DE8-52D7-3975-9083-6F124DF9FC79}"/>
              </a:ext>
            </a:extLst>
          </p:cNvPr>
          <p:cNvSpPr/>
          <p:nvPr/>
        </p:nvSpPr>
        <p:spPr>
          <a:xfrm>
            <a:off x="2222430" y="1405412"/>
            <a:ext cx="438912" cy="438912"/>
          </a:xfrm>
          <a:prstGeom prst="ellipse">
            <a:avLst/>
          </a:prstGeom>
          <a:solidFill>
            <a:srgbClr val="D7FF3C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1ACDCB9C-DF94-87C8-B17E-8A8951860A14}"/>
              </a:ext>
            </a:extLst>
          </p:cNvPr>
          <p:cNvSpPr/>
          <p:nvPr/>
        </p:nvSpPr>
        <p:spPr>
          <a:xfrm>
            <a:off x="1131246" y="1024964"/>
            <a:ext cx="26212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Release 0.5</a:t>
            </a:r>
            <a:endParaRPr lang="en-US" sz="1733" dirty="0">
              <a:latin typeface="Work Sans" pitchFamily="2" charset="0"/>
            </a:endParaRPr>
          </a:p>
        </p:txBody>
      </p:sp>
      <p:sp>
        <p:nvSpPr>
          <p:cNvPr id="7" name="Shape 14">
            <a:extLst>
              <a:ext uri="{FF2B5EF4-FFF2-40B4-BE49-F238E27FC236}">
                <a16:creationId xmlns:a16="http://schemas.microsoft.com/office/drawing/2014/main" id="{BAE4C323-FD4F-905F-F30D-5E04AD4AFD7E}"/>
              </a:ext>
            </a:extLst>
          </p:cNvPr>
          <p:cNvSpPr/>
          <p:nvPr/>
        </p:nvSpPr>
        <p:spPr>
          <a:xfrm>
            <a:off x="6025620" y="1405412"/>
            <a:ext cx="438912" cy="438912"/>
          </a:xfrm>
          <a:prstGeom prst="ellipse">
            <a:avLst/>
          </a:prstGeom>
          <a:solidFill>
            <a:srgbClr val="00FFFF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15">
            <a:extLst>
              <a:ext uri="{FF2B5EF4-FFF2-40B4-BE49-F238E27FC236}">
                <a16:creationId xmlns:a16="http://schemas.microsoft.com/office/drawing/2014/main" id="{8B0591D4-6B2E-011E-5E3C-FD967AF97246}"/>
              </a:ext>
            </a:extLst>
          </p:cNvPr>
          <p:cNvSpPr/>
          <p:nvPr/>
        </p:nvSpPr>
        <p:spPr>
          <a:xfrm>
            <a:off x="4934436" y="1024964"/>
            <a:ext cx="26212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Release 0.6</a:t>
            </a:r>
            <a:endParaRPr lang="en-US" sz="1733" dirty="0">
              <a:latin typeface="Work Sans" pitchFamily="2" charset="0"/>
            </a:endParaRPr>
          </a:p>
        </p:txBody>
      </p:sp>
      <p:sp>
        <p:nvSpPr>
          <p:cNvPr id="9" name="Shape 23">
            <a:extLst>
              <a:ext uri="{FF2B5EF4-FFF2-40B4-BE49-F238E27FC236}">
                <a16:creationId xmlns:a16="http://schemas.microsoft.com/office/drawing/2014/main" id="{0C20E3DB-6BFF-B900-7266-0BD241B3DBD1}"/>
              </a:ext>
            </a:extLst>
          </p:cNvPr>
          <p:cNvSpPr/>
          <p:nvPr/>
        </p:nvSpPr>
        <p:spPr>
          <a:xfrm>
            <a:off x="9816916" y="1405412"/>
            <a:ext cx="438912" cy="438912"/>
          </a:xfrm>
          <a:prstGeom prst="ellipse">
            <a:avLst/>
          </a:prstGeom>
          <a:solidFill>
            <a:srgbClr val="3C00FF"/>
          </a:solidFill>
          <a:ln w="12700">
            <a:solidFill>
              <a:srgbClr val="3C00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24">
            <a:extLst>
              <a:ext uri="{FF2B5EF4-FFF2-40B4-BE49-F238E27FC236}">
                <a16:creationId xmlns:a16="http://schemas.microsoft.com/office/drawing/2014/main" id="{7B956CC7-C51D-629E-76F0-81AB72D8FAEC}"/>
              </a:ext>
            </a:extLst>
          </p:cNvPr>
          <p:cNvSpPr/>
          <p:nvPr/>
        </p:nvSpPr>
        <p:spPr>
          <a:xfrm>
            <a:off x="8725732" y="1024964"/>
            <a:ext cx="26212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solidFill>
                  <a:srgbClr val="3C00FF"/>
                </a:solidFill>
                <a:latin typeface="Work Sans" pitchFamily="2" charset="0"/>
                <a:ea typeface="Arial" pitchFamily="34" charset="-122"/>
                <a:cs typeface="Arial" pitchFamily="34" charset="-120"/>
              </a:rPr>
              <a:t>Release 0.7</a:t>
            </a:r>
            <a:endParaRPr lang="en-US" sz="1733" dirty="0">
              <a:latin typeface="Work Sans" pitchFamily="2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700DA6F-0F47-C1CC-D6CE-B7678DCBD7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7" t="2562" r="11242" b="3343"/>
          <a:stretch/>
        </p:blipFill>
        <p:spPr>
          <a:xfrm>
            <a:off x="11299193" y="540454"/>
            <a:ext cx="612775" cy="63175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0544174-541F-C9A1-EAB4-890748231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536" y="1913196"/>
            <a:ext cx="2507673" cy="1310259"/>
          </a:xfrm>
          <a:prstGeom prst="rect">
            <a:avLst/>
          </a:prstGeom>
        </p:spPr>
      </p:pic>
      <p:sp>
        <p:nvSpPr>
          <p:cNvPr id="19" name="Shape 7">
            <a:extLst>
              <a:ext uri="{FF2B5EF4-FFF2-40B4-BE49-F238E27FC236}">
                <a16:creationId xmlns:a16="http://schemas.microsoft.com/office/drawing/2014/main" id="{4848E5C3-D329-BDE5-2AE5-0B4553347F72}"/>
              </a:ext>
            </a:extLst>
          </p:cNvPr>
          <p:cNvSpPr/>
          <p:nvPr/>
        </p:nvSpPr>
        <p:spPr>
          <a:xfrm>
            <a:off x="678768" y="3366211"/>
            <a:ext cx="3528001" cy="2659939"/>
          </a:xfrm>
          <a:prstGeom prst="roundRect">
            <a:avLst>
              <a:gd name="adj" fmla="val 0"/>
            </a:avLst>
          </a:prstGeom>
          <a:solidFill>
            <a:srgbClr val="F4F6FA"/>
          </a:solidFill>
          <a:ln w="12700">
            <a:solidFill>
              <a:srgbClr val="F4F6F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D87BC235-7742-95E6-38B9-9044E8BF00A3}"/>
              </a:ext>
            </a:extLst>
          </p:cNvPr>
          <p:cNvSpPr/>
          <p:nvPr/>
        </p:nvSpPr>
        <p:spPr>
          <a:xfrm>
            <a:off x="800114" y="3430946"/>
            <a:ext cx="2788487" cy="1119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WHAT HAPPENED</a:t>
            </a:r>
            <a:endParaRPr lang="en-US" sz="1050" dirty="0">
              <a:latin typeface="Work Sans" pitchFamily="2" charset="0"/>
            </a:endParaRPr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5BDEB9C3-4E83-CD95-B8D0-906EE707AC6E}"/>
              </a:ext>
            </a:extLst>
          </p:cNvPr>
          <p:cNvSpPr/>
          <p:nvPr/>
        </p:nvSpPr>
        <p:spPr>
          <a:xfrm>
            <a:off x="701028" y="3552749"/>
            <a:ext cx="3296838" cy="413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First buildable S-CORE stack. </a:t>
            </a:r>
            <a:r>
              <a:rPr lang="en-US" sz="1000" dirty="0">
                <a:latin typeface="Work Sans" pitchFamily="2" charset="0"/>
                <a:ea typeface="Arial" pitchFamily="34" charset="-122"/>
                <a:cs typeface="Arial" pitchFamily="34" charset="-120"/>
              </a:rPr>
              <a:t>Logging &amp; Tracing, Persistency, Orchestration delivered.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92C3D230-4E90-D5BC-8438-5897BE8172D9}"/>
              </a:ext>
            </a:extLst>
          </p:cNvPr>
          <p:cNvSpPr/>
          <p:nvPr/>
        </p:nvSpPr>
        <p:spPr>
          <a:xfrm>
            <a:off x="800114" y="4157596"/>
            <a:ext cx="2903823" cy="1339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00FF"/>
                </a:solidFill>
                <a:latin typeface="Work Sans" pitchFamily="2" charset="0"/>
                <a:cs typeface="Arial" pitchFamily="34" charset="-120"/>
              </a:rPr>
              <a:t>QORIX ROLE</a:t>
            </a:r>
          </a:p>
        </p:txBody>
      </p:sp>
      <p:sp>
        <p:nvSpPr>
          <p:cNvPr id="26" name="Text 14">
            <a:extLst>
              <a:ext uri="{FF2B5EF4-FFF2-40B4-BE49-F238E27FC236}">
                <a16:creationId xmlns:a16="http://schemas.microsoft.com/office/drawing/2014/main" id="{51B68512-1834-B8C5-5C45-D327A1BD1D0D}"/>
              </a:ext>
            </a:extLst>
          </p:cNvPr>
          <p:cNvSpPr/>
          <p:nvPr/>
        </p:nvSpPr>
        <p:spPr>
          <a:xfrm>
            <a:off x="701028" y="4467862"/>
            <a:ext cx="3296838" cy="4937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latin typeface="Work Sans" pitchFamily="2" charset="0"/>
              </a:rPr>
              <a:t>Primary developer of the Orchestration module.</a:t>
            </a:r>
            <a:r>
              <a:rPr lang="en-US" sz="1000" dirty="0">
                <a:latin typeface="Work Sans" pitchFamily="2" charset="0"/>
              </a:rPr>
              <a:t> Note: </a:t>
            </a:r>
            <a:r>
              <a:rPr lang="en-US" sz="1000" dirty="0" err="1">
                <a:latin typeface="Work Sans" pitchFamily="2" charset="0"/>
              </a:rPr>
              <a:t>Qorix</a:t>
            </a:r>
            <a:r>
              <a:rPr lang="en-US" sz="1000" dirty="0">
                <a:latin typeface="Work Sans" pitchFamily="2" charset="0"/>
              </a:rPr>
              <a:t> contributions in R0.5 extend significantly beyond Orchestration and Storage, including </a:t>
            </a:r>
            <a:r>
              <a:rPr lang="en-US" sz="1000" b="1" dirty="0">
                <a:latin typeface="Work Sans" pitchFamily="2" charset="0"/>
              </a:rPr>
              <a:t>architecture leadership, testing governance</a:t>
            </a:r>
            <a:r>
              <a:rPr lang="en-US" sz="1000" dirty="0">
                <a:latin typeface="Work Sans" pitchFamily="2" charset="0"/>
              </a:rPr>
              <a:t>, and multiple feature increments.</a:t>
            </a:r>
          </a:p>
        </p:txBody>
      </p:sp>
      <p:sp>
        <p:nvSpPr>
          <p:cNvPr id="27" name="Text 15">
            <a:extLst>
              <a:ext uri="{FF2B5EF4-FFF2-40B4-BE49-F238E27FC236}">
                <a16:creationId xmlns:a16="http://schemas.microsoft.com/office/drawing/2014/main" id="{BB5D259F-7CB5-B5E1-5A2D-17FB4596AE1E}"/>
              </a:ext>
            </a:extLst>
          </p:cNvPr>
          <p:cNvSpPr/>
          <p:nvPr/>
        </p:nvSpPr>
        <p:spPr>
          <a:xfrm>
            <a:off x="800114" y="5360744"/>
            <a:ext cx="2896327" cy="178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latin typeface="Work Sans" pitchFamily="2" charset="0"/>
                <a:cs typeface="Arial" pitchFamily="34" charset="-120"/>
              </a:rPr>
              <a:t>CUSTOMER BENEFIT</a:t>
            </a: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7C981A9A-6CFF-75B0-10E7-D551C515F60E}"/>
              </a:ext>
            </a:extLst>
          </p:cNvPr>
          <p:cNvSpPr/>
          <p:nvPr/>
        </p:nvSpPr>
        <p:spPr>
          <a:xfrm>
            <a:off x="701028" y="5566488"/>
            <a:ext cx="3296838" cy="3652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latin typeface="Work Sans" pitchFamily="2" charset="0"/>
                <a:ea typeface="Arial" pitchFamily="34" charset="-122"/>
                <a:cs typeface="Arial" pitchFamily="34" charset="-120"/>
              </a:rPr>
              <a:t>Scalable, deterministic execution of mixed-criticality </a:t>
            </a:r>
            <a:r>
              <a:rPr lang="en-US" sz="1000" dirty="0">
                <a:latin typeface="Work Sans" pitchFamily="2" charset="0"/>
                <a:ea typeface="Arial" pitchFamily="34" charset="-122"/>
                <a:cs typeface="Arial" pitchFamily="34" charset="-120"/>
              </a:rPr>
              <a:t>apps. Architectural foundation for series production.</a:t>
            </a:r>
            <a:endParaRPr lang="en-US" sz="1000" dirty="0">
              <a:latin typeface="Work Sans" pitchFamily="2" charset="0"/>
            </a:endParaRPr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0A5DBE95-809D-DD24-2437-BD59D7C05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240" y="1928661"/>
            <a:ext cx="2507673" cy="131025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86631FEF-7F33-3DA2-8A5A-2799350795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050" y="1917134"/>
            <a:ext cx="2507673" cy="1310259"/>
          </a:xfrm>
          <a:prstGeom prst="rect">
            <a:avLst/>
          </a:prstGeom>
        </p:spPr>
      </p:pic>
      <p:grpSp>
        <p:nvGrpSpPr>
          <p:cNvPr id="92" name="Gruppieren 91">
            <a:extLst>
              <a:ext uri="{FF2B5EF4-FFF2-40B4-BE49-F238E27FC236}">
                <a16:creationId xmlns:a16="http://schemas.microsoft.com/office/drawing/2014/main" id="{8762A779-EBD8-2065-3A67-66A501A0C340}"/>
              </a:ext>
            </a:extLst>
          </p:cNvPr>
          <p:cNvGrpSpPr/>
          <p:nvPr/>
        </p:nvGrpSpPr>
        <p:grpSpPr>
          <a:xfrm>
            <a:off x="8282997" y="3366211"/>
            <a:ext cx="3528000" cy="2659939"/>
            <a:chOff x="8095962" y="3366211"/>
            <a:chExt cx="3528000" cy="2659939"/>
          </a:xfrm>
        </p:grpSpPr>
        <p:sp>
          <p:nvSpPr>
            <p:cNvPr id="82" name="Shape 7">
              <a:extLst>
                <a:ext uri="{FF2B5EF4-FFF2-40B4-BE49-F238E27FC236}">
                  <a16:creationId xmlns:a16="http://schemas.microsoft.com/office/drawing/2014/main" id="{9AB9825E-D330-8F7B-5E21-AFA47765FDE3}"/>
                </a:ext>
              </a:extLst>
            </p:cNvPr>
            <p:cNvSpPr/>
            <p:nvPr/>
          </p:nvSpPr>
          <p:spPr>
            <a:xfrm>
              <a:off x="8095962" y="3366211"/>
              <a:ext cx="3528000" cy="2659939"/>
            </a:xfrm>
            <a:prstGeom prst="roundRect">
              <a:avLst>
                <a:gd name="adj" fmla="val 0"/>
              </a:avLst>
            </a:prstGeom>
            <a:solidFill>
              <a:srgbClr val="F4F6FA"/>
            </a:solidFill>
            <a:ln w="12700">
              <a:solidFill>
                <a:srgbClr val="F4F6FA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 11">
              <a:extLst>
                <a:ext uri="{FF2B5EF4-FFF2-40B4-BE49-F238E27FC236}">
                  <a16:creationId xmlns:a16="http://schemas.microsoft.com/office/drawing/2014/main" id="{DF3001B3-6202-4478-A28B-E2234962952D}"/>
                </a:ext>
              </a:extLst>
            </p:cNvPr>
            <p:cNvSpPr/>
            <p:nvPr/>
          </p:nvSpPr>
          <p:spPr>
            <a:xfrm>
              <a:off x="8224628" y="3430946"/>
              <a:ext cx="2939453" cy="1119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WHAT HAPPENED</a:t>
              </a:r>
              <a:endParaRPr lang="en-US" sz="1050" dirty="0">
                <a:latin typeface="Work Sans" pitchFamily="2" charset="0"/>
              </a:endParaRPr>
            </a:p>
          </p:txBody>
        </p:sp>
        <p:sp>
          <p:nvSpPr>
            <p:cNvPr id="84" name="Text 12">
              <a:extLst>
                <a:ext uri="{FF2B5EF4-FFF2-40B4-BE49-F238E27FC236}">
                  <a16:creationId xmlns:a16="http://schemas.microsoft.com/office/drawing/2014/main" id="{2EBF3175-313B-5D3A-2EB5-64FD53FE8C72}"/>
                </a:ext>
              </a:extLst>
            </p:cNvPr>
            <p:cNvSpPr/>
            <p:nvPr/>
          </p:nvSpPr>
          <p:spPr>
            <a:xfrm>
              <a:off x="8148638" y="3594311"/>
              <a:ext cx="3475324" cy="4134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S-CORE officially defined as a </a:t>
              </a: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continuously consistent stack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. Integration tests now link directly to requirements. Rust formally approved for </a:t>
              </a: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ASIL-B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.</a:t>
              </a:r>
              <a:endParaRPr lang="en-US" sz="1000" dirty="0">
                <a:latin typeface="Work Sans" pitchFamily="2" charset="0"/>
              </a:endParaRPr>
            </a:p>
          </p:txBody>
        </p:sp>
        <p:sp>
          <p:nvSpPr>
            <p:cNvPr id="85" name="Text 13">
              <a:extLst>
                <a:ext uri="{FF2B5EF4-FFF2-40B4-BE49-F238E27FC236}">
                  <a16:creationId xmlns:a16="http://schemas.microsoft.com/office/drawing/2014/main" id="{432F32ED-9839-2C09-8BA6-8BDC1CAC6838}"/>
                </a:ext>
              </a:extLst>
            </p:cNvPr>
            <p:cNvSpPr/>
            <p:nvPr/>
          </p:nvSpPr>
          <p:spPr>
            <a:xfrm>
              <a:off x="8224628" y="4226869"/>
              <a:ext cx="3061032" cy="1339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000FF"/>
                  </a:solidFill>
                  <a:latin typeface="Work Sans" pitchFamily="2" charset="0"/>
                  <a:cs typeface="Arial" pitchFamily="34" charset="-120"/>
                </a:rPr>
                <a:t>QORIX ROLE</a:t>
              </a:r>
            </a:p>
          </p:txBody>
        </p:sp>
        <p:sp>
          <p:nvSpPr>
            <p:cNvPr id="86" name="Text 14">
              <a:extLst>
                <a:ext uri="{FF2B5EF4-FFF2-40B4-BE49-F238E27FC236}">
                  <a16:creationId xmlns:a16="http://schemas.microsoft.com/office/drawing/2014/main" id="{72550C8F-91E5-5C64-2A55-E4CDEFFDD878}"/>
                </a:ext>
              </a:extLst>
            </p:cNvPr>
            <p:cNvSpPr/>
            <p:nvPr/>
          </p:nvSpPr>
          <p:spPr>
            <a:xfrm>
              <a:off x="8148638" y="4433231"/>
              <a:ext cx="3475324" cy="49377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dirty="0">
                  <a:latin typeface="Work Sans" pitchFamily="2" charset="0"/>
                </a:rPr>
                <a:t>Drove </a:t>
              </a:r>
              <a:r>
                <a:rPr lang="en-US" sz="1000" b="1" dirty="0">
                  <a:latin typeface="Work Sans" pitchFamily="2" charset="0"/>
                </a:rPr>
                <a:t>consistent stack alignment</a:t>
              </a:r>
              <a:r>
                <a:rPr lang="en-US" sz="1000" dirty="0">
                  <a:latin typeface="Work Sans" pitchFamily="2" charset="0"/>
                </a:rPr>
                <a:t>. Led </a:t>
              </a:r>
              <a:r>
                <a:rPr lang="en-US" sz="1000" b="1" dirty="0">
                  <a:latin typeface="Work Sans" pitchFamily="2" charset="0"/>
                </a:rPr>
                <a:t>testing and traceability infrastructure</a:t>
              </a:r>
              <a:r>
                <a:rPr lang="en-US" sz="1000" dirty="0">
                  <a:latin typeface="Work Sans" pitchFamily="2" charset="0"/>
                </a:rPr>
                <a:t>. Co-led </a:t>
              </a:r>
              <a:r>
                <a:rPr lang="en-US" sz="1000" b="1" dirty="0">
                  <a:latin typeface="Work Sans" pitchFamily="2" charset="0"/>
                </a:rPr>
                <a:t>Rust readiness evaluation </a:t>
              </a:r>
              <a:r>
                <a:rPr lang="en-US" sz="1000" dirty="0">
                  <a:latin typeface="Work Sans" pitchFamily="2" charset="0"/>
                </a:rPr>
                <a:t>covering toolchain qualification, compiler readiness.</a:t>
              </a:r>
            </a:p>
          </p:txBody>
        </p:sp>
        <p:sp>
          <p:nvSpPr>
            <p:cNvPr id="87" name="Text 15">
              <a:extLst>
                <a:ext uri="{FF2B5EF4-FFF2-40B4-BE49-F238E27FC236}">
                  <a16:creationId xmlns:a16="http://schemas.microsoft.com/office/drawing/2014/main" id="{20E81CC4-8DC6-0A2F-11D6-58C6FD95D5A9}"/>
                </a:ext>
              </a:extLst>
            </p:cNvPr>
            <p:cNvSpPr/>
            <p:nvPr/>
          </p:nvSpPr>
          <p:spPr>
            <a:xfrm>
              <a:off x="8224628" y="5215272"/>
              <a:ext cx="3053130" cy="178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latin typeface="Work Sans" pitchFamily="2" charset="0"/>
                  <a:cs typeface="Arial" pitchFamily="34" charset="-120"/>
                </a:rPr>
                <a:t>CUSTOMER BENEFIT</a:t>
              </a:r>
            </a:p>
          </p:txBody>
        </p:sp>
        <p:sp>
          <p:nvSpPr>
            <p:cNvPr id="89" name="Text 16">
              <a:extLst>
                <a:ext uri="{FF2B5EF4-FFF2-40B4-BE49-F238E27FC236}">
                  <a16:creationId xmlns:a16="http://schemas.microsoft.com/office/drawing/2014/main" id="{3E9F1978-165B-5F63-7D48-3211CE5B5D1C}"/>
                </a:ext>
              </a:extLst>
            </p:cNvPr>
            <p:cNvSpPr/>
            <p:nvPr/>
          </p:nvSpPr>
          <p:spPr>
            <a:xfrm>
              <a:off x="8148638" y="5402306"/>
              <a:ext cx="3475324" cy="5710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Predictable integration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, no architecture surprises. Certifiability foundation for </a:t>
              </a: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ISO 26262 and ISO 21434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. Future-proof safety through </a:t>
              </a: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Rust's memory-safe design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.</a:t>
              </a:r>
              <a:endParaRPr lang="en-US" sz="1000" dirty="0">
                <a:latin typeface="Work Sans" pitchFamily="2" charset="0"/>
              </a:endParaRPr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D321C126-4AB9-3606-0E78-0C4C3A36DD36}"/>
              </a:ext>
            </a:extLst>
          </p:cNvPr>
          <p:cNvGrpSpPr/>
          <p:nvPr/>
        </p:nvGrpSpPr>
        <p:grpSpPr>
          <a:xfrm>
            <a:off x="4480884" y="3366211"/>
            <a:ext cx="3527999" cy="2659939"/>
            <a:chOff x="4280205" y="3366211"/>
            <a:chExt cx="3527999" cy="2659939"/>
          </a:xfrm>
        </p:grpSpPr>
        <p:sp>
          <p:nvSpPr>
            <p:cNvPr id="74" name="Shape 7">
              <a:extLst>
                <a:ext uri="{FF2B5EF4-FFF2-40B4-BE49-F238E27FC236}">
                  <a16:creationId xmlns:a16="http://schemas.microsoft.com/office/drawing/2014/main" id="{C7E3CC37-9176-DC7B-8102-9ACC73409279}"/>
                </a:ext>
              </a:extLst>
            </p:cNvPr>
            <p:cNvSpPr/>
            <p:nvPr/>
          </p:nvSpPr>
          <p:spPr>
            <a:xfrm>
              <a:off x="4280205" y="3366211"/>
              <a:ext cx="3527999" cy="2659939"/>
            </a:xfrm>
            <a:prstGeom prst="roundRect">
              <a:avLst>
                <a:gd name="adj" fmla="val 0"/>
              </a:avLst>
            </a:prstGeom>
            <a:solidFill>
              <a:srgbClr val="F4F6FA"/>
            </a:solidFill>
            <a:ln w="12700">
              <a:solidFill>
                <a:srgbClr val="F4F6FA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 11">
              <a:extLst>
                <a:ext uri="{FF2B5EF4-FFF2-40B4-BE49-F238E27FC236}">
                  <a16:creationId xmlns:a16="http://schemas.microsoft.com/office/drawing/2014/main" id="{466734FE-34B7-D47C-93B8-31E58247D6BE}"/>
                </a:ext>
              </a:extLst>
            </p:cNvPr>
            <p:cNvSpPr/>
            <p:nvPr/>
          </p:nvSpPr>
          <p:spPr>
            <a:xfrm>
              <a:off x="4410187" y="3430946"/>
              <a:ext cx="3035256" cy="1119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WHAT HAPPENED</a:t>
              </a:r>
              <a:endParaRPr lang="en-US" sz="1050" dirty="0">
                <a:latin typeface="Work Sans" pitchFamily="2" charset="0"/>
              </a:endParaRPr>
            </a:p>
          </p:txBody>
        </p:sp>
        <p:sp>
          <p:nvSpPr>
            <p:cNvPr id="77" name="Text 13">
              <a:extLst>
                <a:ext uri="{FF2B5EF4-FFF2-40B4-BE49-F238E27FC236}">
                  <a16:creationId xmlns:a16="http://schemas.microsoft.com/office/drawing/2014/main" id="{0BBF9217-30C1-03A6-E291-AF1476330083}"/>
                </a:ext>
              </a:extLst>
            </p:cNvPr>
            <p:cNvSpPr/>
            <p:nvPr/>
          </p:nvSpPr>
          <p:spPr>
            <a:xfrm>
              <a:off x="4410187" y="4476253"/>
              <a:ext cx="3160799" cy="1339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000FF"/>
                  </a:solidFill>
                  <a:latin typeface="Work Sans" pitchFamily="2" charset="0"/>
                  <a:cs typeface="Arial" pitchFamily="34" charset="-120"/>
                </a:rPr>
                <a:t>QORIX ROLE</a:t>
              </a:r>
            </a:p>
          </p:txBody>
        </p:sp>
        <p:sp>
          <p:nvSpPr>
            <p:cNvPr id="78" name="Text 14">
              <a:extLst>
                <a:ext uri="{FF2B5EF4-FFF2-40B4-BE49-F238E27FC236}">
                  <a16:creationId xmlns:a16="http://schemas.microsoft.com/office/drawing/2014/main" id="{73EFDFFD-189F-A7EB-F0B6-35B0B6CA5AAC}"/>
                </a:ext>
              </a:extLst>
            </p:cNvPr>
            <p:cNvSpPr/>
            <p:nvPr/>
          </p:nvSpPr>
          <p:spPr>
            <a:xfrm>
              <a:off x="4320741" y="4682609"/>
              <a:ext cx="3412295" cy="49377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dirty="0">
                  <a:latin typeface="Work Sans" pitchFamily="2" charset="0"/>
                </a:rPr>
                <a:t>Drove </a:t>
              </a:r>
              <a:r>
                <a:rPr lang="en-US" sz="1000" b="1" dirty="0">
                  <a:latin typeface="Work Sans" pitchFamily="2" charset="0"/>
                </a:rPr>
                <a:t>matured reference integration, testing transparency, and traceability</a:t>
              </a:r>
              <a:r>
                <a:rPr lang="en-US" sz="1000" dirty="0">
                  <a:latin typeface="Work Sans" pitchFamily="2" charset="0"/>
                </a:rPr>
                <a:t>. Additional contributions to </a:t>
              </a:r>
              <a:r>
                <a:rPr lang="en-US" sz="1000" b="1" dirty="0">
                  <a:latin typeface="Work Sans" pitchFamily="2" charset="0"/>
                </a:rPr>
                <a:t>Lifecycle Management and Rust enablement</a:t>
              </a:r>
              <a:r>
                <a:rPr lang="en-US" sz="1000" dirty="0">
                  <a:latin typeface="Work Sans" pitchFamily="2" charset="0"/>
                </a:rPr>
                <a:t>.</a:t>
              </a:r>
            </a:p>
          </p:txBody>
        </p:sp>
        <p:sp>
          <p:nvSpPr>
            <p:cNvPr id="79" name="Text 15">
              <a:extLst>
                <a:ext uri="{FF2B5EF4-FFF2-40B4-BE49-F238E27FC236}">
                  <a16:creationId xmlns:a16="http://schemas.microsoft.com/office/drawing/2014/main" id="{4750CBE1-E043-8D5F-6013-14AF9103AF65}"/>
                </a:ext>
              </a:extLst>
            </p:cNvPr>
            <p:cNvSpPr/>
            <p:nvPr/>
          </p:nvSpPr>
          <p:spPr>
            <a:xfrm>
              <a:off x="4410187" y="5381525"/>
              <a:ext cx="3152640" cy="178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50" b="1" dirty="0">
                  <a:latin typeface="Work Sans" pitchFamily="2" charset="0"/>
                  <a:cs typeface="Arial" pitchFamily="34" charset="-120"/>
                </a:rPr>
                <a:t>CUSTOMER BENEFIT</a:t>
              </a:r>
            </a:p>
          </p:txBody>
        </p:sp>
        <p:sp>
          <p:nvSpPr>
            <p:cNvPr id="80" name="Text 16">
              <a:extLst>
                <a:ext uri="{FF2B5EF4-FFF2-40B4-BE49-F238E27FC236}">
                  <a16:creationId xmlns:a16="http://schemas.microsoft.com/office/drawing/2014/main" id="{060D3AC3-D886-1441-AC0C-03A616683A86}"/>
                </a:ext>
              </a:extLst>
            </p:cNvPr>
            <p:cNvSpPr/>
            <p:nvPr/>
          </p:nvSpPr>
          <p:spPr>
            <a:xfrm>
              <a:off x="4318837" y="5587269"/>
              <a:ext cx="3349071" cy="36528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Less friction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 for developers. </a:t>
              </a: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More visibility 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into software quality. Stronger integration across automotive and embedded environments.</a:t>
              </a:r>
              <a:endParaRPr lang="en-US" sz="1000" dirty="0">
                <a:latin typeface="Work Sans" pitchFamily="2" charset="0"/>
              </a:endParaRPr>
            </a:p>
          </p:txBody>
        </p:sp>
        <p:sp>
          <p:nvSpPr>
            <p:cNvPr id="90" name="Text 12">
              <a:extLst>
                <a:ext uri="{FF2B5EF4-FFF2-40B4-BE49-F238E27FC236}">
                  <a16:creationId xmlns:a16="http://schemas.microsoft.com/office/drawing/2014/main" id="{99F128DE-10B0-302B-BC59-9EAF56715507}"/>
                </a:ext>
              </a:extLst>
            </p:cNvPr>
            <p:cNvSpPr/>
            <p:nvPr/>
          </p:nvSpPr>
          <p:spPr>
            <a:xfrm>
              <a:off x="4320742" y="3739781"/>
              <a:ext cx="3354678" cy="4134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b="1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S-CORE 0.6 advanced developer experience and integration maturity. </a:t>
              </a:r>
              <a:r>
                <a:rPr lang="en-US" sz="1000" dirty="0">
                  <a:latin typeface="Work Sans" pitchFamily="2" charset="0"/>
                  <a:ea typeface="Arial" pitchFamily="34" charset="-122"/>
                  <a:cs typeface="Arial" pitchFamily="34" charset="-120"/>
                </a:rPr>
                <a:t>Automated builds per platform introduced, new interactive frontend replaced manual setup, unit test and code coverage dashboards established.</a:t>
              </a:r>
              <a:endParaRPr lang="en-US" sz="1000" dirty="0">
                <a:latin typeface="Work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461E620-137D-594E-E5A8-90F19E222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367238" y="2455675"/>
            <a:ext cx="4824762" cy="1946191"/>
          </a:xfrm>
          <a:prstGeom prst="rect">
            <a:avLst/>
          </a:prstGeom>
        </p:spPr>
        <p:txBody>
          <a:bodyPr vert="horz" wrap="square" lIns="0" tIns="8462" rIns="0" bIns="0" rtlCol="0" anchor="ctr">
            <a:spAutoFit/>
          </a:bodyPr>
          <a:lstStyle/>
          <a:p>
            <a:pPr marL="7692">
              <a:lnSpc>
                <a:spcPct val="100000"/>
              </a:lnSpc>
              <a:spcBef>
                <a:spcPts val="67"/>
              </a:spcBef>
              <a:buClr>
                <a:srgbClr val="3B00FF"/>
              </a:buClr>
              <a:tabLst>
                <a:tab pos="517698" algn="l"/>
              </a:tabLst>
            </a:pPr>
            <a:r>
              <a:rPr lang="de-DE" spc="-15" dirty="0">
                <a:solidFill>
                  <a:srgbClr val="3B00FF"/>
                </a:solidFill>
                <a:latin typeface="Work Sans" pitchFamily="2" charset="0"/>
              </a:rPr>
              <a:t>01</a:t>
            </a:r>
            <a:r>
              <a:rPr lang="de-DE" dirty="0">
                <a:solidFill>
                  <a:srgbClr val="3B00FF"/>
                </a:solidFill>
                <a:latin typeface="Work Sans" pitchFamily="2" charset="0"/>
              </a:rPr>
              <a:t>	</a:t>
            </a:r>
            <a:r>
              <a:rPr lang="de-DE" dirty="0">
                <a:latin typeface="Work Sans" pitchFamily="2" charset="0"/>
              </a:rPr>
              <a:t>The Industry Shift</a:t>
            </a:r>
            <a:endParaRPr spc="-6" dirty="0">
              <a:latin typeface="Work Sans" pitchFamily="2" charset="0"/>
            </a:endParaRPr>
          </a:p>
          <a:p>
            <a:pPr marL="7692" marR="3077">
              <a:lnSpc>
                <a:spcPct val="184200"/>
              </a:lnSpc>
              <a:spcBef>
                <a:spcPts val="251"/>
              </a:spcBef>
              <a:buClr>
                <a:srgbClr val="3B00FF"/>
              </a:buClr>
              <a:tabLst>
                <a:tab pos="517698" algn="l"/>
              </a:tabLst>
            </a:pPr>
            <a:r>
              <a:rPr lang="de-DE" spc="-15" dirty="0">
                <a:solidFill>
                  <a:srgbClr val="3B00FF"/>
                </a:solidFill>
                <a:latin typeface="Work Sans" pitchFamily="2" charset="0"/>
              </a:rPr>
              <a:t>02</a:t>
            </a:r>
            <a:r>
              <a:rPr lang="de-DE" dirty="0">
                <a:solidFill>
                  <a:srgbClr val="3B00FF"/>
                </a:solidFill>
                <a:latin typeface="Work Sans" pitchFamily="2" charset="0"/>
              </a:rPr>
              <a:t>	</a:t>
            </a:r>
            <a:r>
              <a:rPr lang="de-DE" dirty="0" err="1">
                <a:latin typeface="Work Sans" pitchFamily="2" charset="0"/>
              </a:rPr>
              <a:t>Eclipse</a:t>
            </a:r>
            <a:r>
              <a:rPr lang="de-DE" dirty="0">
                <a:latin typeface="Work Sans" pitchFamily="2" charset="0"/>
              </a:rPr>
              <a:t> S-CORE &amp; </a:t>
            </a:r>
            <a:r>
              <a:rPr lang="de-DE" dirty="0" err="1">
                <a:latin typeface="Work Sans" pitchFamily="2" charset="0"/>
              </a:rPr>
              <a:t>Qorix‘s</a:t>
            </a:r>
            <a:r>
              <a:rPr lang="de-DE" dirty="0">
                <a:latin typeface="Work Sans" pitchFamily="2" charset="0"/>
              </a:rPr>
              <a:t> Role</a:t>
            </a:r>
            <a:br>
              <a:rPr lang="de-DE" dirty="0">
                <a:latin typeface="Work Sans" pitchFamily="2" charset="0"/>
              </a:rPr>
            </a:br>
            <a:r>
              <a:rPr spc="-15" dirty="0">
                <a:solidFill>
                  <a:srgbClr val="3B00FF"/>
                </a:solidFill>
                <a:latin typeface="Work Sans" pitchFamily="2" charset="0"/>
              </a:rPr>
              <a:t>03</a:t>
            </a:r>
            <a:r>
              <a:rPr dirty="0">
                <a:solidFill>
                  <a:srgbClr val="3B00FF"/>
                </a:solidFill>
                <a:latin typeface="Work Sans" pitchFamily="2" charset="0"/>
              </a:rPr>
              <a:t>	</a:t>
            </a:r>
            <a:r>
              <a:rPr lang="de-DE" dirty="0">
                <a:latin typeface="Work Sans" pitchFamily="2" charset="0"/>
              </a:rPr>
              <a:t>The Commercial Model</a:t>
            </a:r>
            <a:br>
              <a:rPr lang="de-DE" dirty="0">
                <a:latin typeface="Work Sans" pitchFamily="2" charset="0"/>
              </a:rPr>
            </a:br>
            <a:r>
              <a:rPr lang="de-DE" spc="-15" dirty="0">
                <a:solidFill>
                  <a:srgbClr val="3B00FF"/>
                </a:solidFill>
                <a:latin typeface="Work Sans" pitchFamily="2" charset="0"/>
              </a:rPr>
              <a:t>04</a:t>
            </a:r>
            <a:r>
              <a:rPr lang="de-DE" dirty="0">
                <a:solidFill>
                  <a:srgbClr val="3B00FF"/>
                </a:solidFill>
                <a:latin typeface="Work Sans" pitchFamily="2" charset="0"/>
              </a:rPr>
              <a:t>	</a:t>
            </a:r>
            <a:r>
              <a:rPr lang="de-DE" dirty="0">
                <a:latin typeface="Work Sans" pitchFamily="2" charset="0"/>
              </a:rPr>
              <a:t>The Road </a:t>
            </a:r>
            <a:r>
              <a:rPr lang="de-DE" dirty="0" err="1">
                <a:latin typeface="Work Sans" pitchFamily="2" charset="0"/>
              </a:rPr>
              <a:t>Ahead</a:t>
            </a:r>
            <a:endParaRPr dirty="0">
              <a:latin typeface="Work Sans" pitchFamily="2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81244" y="384541"/>
            <a:ext cx="1523530" cy="360016"/>
          </a:xfrm>
          <a:custGeom>
            <a:avLst/>
            <a:gdLst/>
            <a:ahLst/>
            <a:cxnLst/>
            <a:rect l="l" t="t" r="r" b="b"/>
            <a:pathLst>
              <a:path w="2515234" h="594360">
                <a:moveTo>
                  <a:pt x="2124228" y="6701"/>
                </a:moveTo>
                <a:lnTo>
                  <a:pt x="2066848" y="64186"/>
                </a:lnTo>
                <a:lnTo>
                  <a:pt x="2233335" y="230673"/>
                </a:lnTo>
                <a:lnTo>
                  <a:pt x="2066848" y="397192"/>
                </a:lnTo>
                <a:lnTo>
                  <a:pt x="2124228" y="454635"/>
                </a:lnTo>
                <a:lnTo>
                  <a:pt x="2290820" y="288106"/>
                </a:lnTo>
                <a:lnTo>
                  <a:pt x="2405658" y="288106"/>
                </a:lnTo>
                <a:lnTo>
                  <a:pt x="2348200" y="230673"/>
                </a:lnTo>
                <a:lnTo>
                  <a:pt x="2405722" y="173188"/>
                </a:lnTo>
                <a:lnTo>
                  <a:pt x="2290820" y="173188"/>
                </a:lnTo>
                <a:lnTo>
                  <a:pt x="2124228" y="6701"/>
                </a:lnTo>
                <a:close/>
              </a:path>
              <a:path w="2515234" h="594360">
                <a:moveTo>
                  <a:pt x="2405658" y="288106"/>
                </a:moveTo>
                <a:lnTo>
                  <a:pt x="2290820" y="288106"/>
                </a:lnTo>
                <a:lnTo>
                  <a:pt x="2457307" y="454635"/>
                </a:lnTo>
                <a:lnTo>
                  <a:pt x="2514792" y="397192"/>
                </a:lnTo>
                <a:lnTo>
                  <a:pt x="2405658" y="288106"/>
                </a:lnTo>
                <a:close/>
              </a:path>
              <a:path w="2515234" h="594360">
                <a:moveTo>
                  <a:pt x="2457307" y="6701"/>
                </a:moveTo>
                <a:lnTo>
                  <a:pt x="2290820" y="173188"/>
                </a:lnTo>
                <a:lnTo>
                  <a:pt x="2405722" y="173188"/>
                </a:lnTo>
                <a:lnTo>
                  <a:pt x="2514792" y="64186"/>
                </a:lnTo>
                <a:lnTo>
                  <a:pt x="2457307" y="6701"/>
                </a:lnTo>
                <a:close/>
              </a:path>
              <a:path w="2515234" h="594360">
                <a:moveTo>
                  <a:pt x="1906308" y="13465"/>
                </a:moveTo>
                <a:lnTo>
                  <a:pt x="1825075" y="13465"/>
                </a:lnTo>
                <a:lnTo>
                  <a:pt x="1825075" y="447986"/>
                </a:lnTo>
                <a:lnTo>
                  <a:pt x="1906308" y="447986"/>
                </a:lnTo>
                <a:lnTo>
                  <a:pt x="1906308" y="13465"/>
                </a:lnTo>
                <a:close/>
              </a:path>
              <a:path w="2515234" h="594360">
                <a:moveTo>
                  <a:pt x="1499954" y="13821"/>
                </a:moveTo>
                <a:lnTo>
                  <a:pt x="1351791" y="13821"/>
                </a:lnTo>
                <a:lnTo>
                  <a:pt x="1302838" y="23723"/>
                </a:lnTo>
                <a:lnTo>
                  <a:pt x="1262828" y="50705"/>
                </a:lnTo>
                <a:lnTo>
                  <a:pt x="1235834" y="90684"/>
                </a:lnTo>
                <a:lnTo>
                  <a:pt x="1225931" y="139576"/>
                </a:lnTo>
                <a:lnTo>
                  <a:pt x="1225931" y="449630"/>
                </a:lnTo>
                <a:lnTo>
                  <a:pt x="1307185" y="449630"/>
                </a:lnTo>
                <a:lnTo>
                  <a:pt x="1307185" y="139576"/>
                </a:lnTo>
                <a:lnTo>
                  <a:pt x="1310694" y="122286"/>
                </a:lnTo>
                <a:lnTo>
                  <a:pt x="1320260" y="108138"/>
                </a:lnTo>
                <a:lnTo>
                  <a:pt x="1334440" y="98583"/>
                </a:lnTo>
                <a:lnTo>
                  <a:pt x="1351791" y="95075"/>
                </a:lnTo>
                <a:lnTo>
                  <a:pt x="1616697" y="95075"/>
                </a:lnTo>
                <a:lnTo>
                  <a:pt x="1615808" y="90684"/>
                </a:lnTo>
                <a:lnTo>
                  <a:pt x="1588825" y="50705"/>
                </a:lnTo>
                <a:lnTo>
                  <a:pt x="1548846" y="23723"/>
                </a:lnTo>
                <a:lnTo>
                  <a:pt x="1499954" y="13821"/>
                </a:lnTo>
                <a:close/>
              </a:path>
              <a:path w="2515234" h="594360">
                <a:moveTo>
                  <a:pt x="1367707" y="220851"/>
                </a:moveTo>
                <a:lnTo>
                  <a:pt x="1367707" y="261531"/>
                </a:lnTo>
                <a:lnTo>
                  <a:pt x="1374388" y="311107"/>
                </a:lnTo>
                <a:lnTo>
                  <a:pt x="1393236" y="355689"/>
                </a:lnTo>
                <a:lnTo>
                  <a:pt x="1422456" y="393485"/>
                </a:lnTo>
                <a:lnTo>
                  <a:pt x="1460254" y="422702"/>
                </a:lnTo>
                <a:lnTo>
                  <a:pt x="1504834" y="441547"/>
                </a:lnTo>
                <a:lnTo>
                  <a:pt x="1554402" y="448227"/>
                </a:lnTo>
                <a:lnTo>
                  <a:pt x="1617961" y="448227"/>
                </a:lnTo>
                <a:lnTo>
                  <a:pt x="1617961" y="367004"/>
                </a:lnTo>
                <a:lnTo>
                  <a:pt x="1554402" y="367004"/>
                </a:lnTo>
                <a:lnTo>
                  <a:pt x="1523036" y="362225"/>
                </a:lnTo>
                <a:lnTo>
                  <a:pt x="1495399" y="348862"/>
                </a:lnTo>
                <a:lnTo>
                  <a:pt x="1472945" y="328374"/>
                </a:lnTo>
                <a:lnTo>
                  <a:pt x="1457172" y="302294"/>
                </a:lnTo>
                <a:lnTo>
                  <a:pt x="1499954" y="302294"/>
                </a:lnTo>
                <a:lnTo>
                  <a:pt x="1524560" y="299896"/>
                </a:lnTo>
                <a:lnTo>
                  <a:pt x="1569454" y="281373"/>
                </a:lnTo>
                <a:lnTo>
                  <a:pt x="1604506" y="246463"/>
                </a:lnTo>
                <a:lnTo>
                  <a:pt x="1617280" y="221050"/>
                </a:lnTo>
                <a:lnTo>
                  <a:pt x="1499744" y="221050"/>
                </a:lnTo>
                <a:lnTo>
                  <a:pt x="1367707" y="220851"/>
                </a:lnTo>
                <a:close/>
              </a:path>
              <a:path w="2515234" h="594360">
                <a:moveTo>
                  <a:pt x="1616697" y="95075"/>
                </a:moveTo>
                <a:lnTo>
                  <a:pt x="1499954" y="95075"/>
                </a:lnTo>
                <a:lnTo>
                  <a:pt x="1517244" y="98583"/>
                </a:lnTo>
                <a:lnTo>
                  <a:pt x="1531393" y="108138"/>
                </a:lnTo>
                <a:lnTo>
                  <a:pt x="1540947" y="122286"/>
                </a:lnTo>
                <a:lnTo>
                  <a:pt x="1544455" y="139576"/>
                </a:lnTo>
                <a:lnTo>
                  <a:pt x="1544455" y="176539"/>
                </a:lnTo>
                <a:lnTo>
                  <a:pt x="1524541" y="213629"/>
                </a:lnTo>
                <a:lnTo>
                  <a:pt x="1499744" y="221050"/>
                </a:lnTo>
                <a:lnTo>
                  <a:pt x="1617280" y="221050"/>
                </a:lnTo>
                <a:lnTo>
                  <a:pt x="1623275" y="201347"/>
                </a:lnTo>
                <a:lnTo>
                  <a:pt x="1625709" y="176539"/>
                </a:lnTo>
                <a:lnTo>
                  <a:pt x="1625709" y="139576"/>
                </a:lnTo>
                <a:lnTo>
                  <a:pt x="1616697" y="95075"/>
                </a:lnTo>
                <a:close/>
              </a:path>
              <a:path w="2515234" h="594360">
                <a:moveTo>
                  <a:pt x="834006" y="0"/>
                </a:moveTo>
                <a:lnTo>
                  <a:pt x="787602" y="4693"/>
                </a:lnTo>
                <a:lnTo>
                  <a:pt x="744352" y="18151"/>
                </a:lnTo>
                <a:lnTo>
                  <a:pt x="705190" y="39438"/>
                </a:lnTo>
                <a:lnTo>
                  <a:pt x="671052" y="67619"/>
                </a:lnTo>
                <a:lnTo>
                  <a:pt x="642873" y="101761"/>
                </a:lnTo>
                <a:lnTo>
                  <a:pt x="621587" y="140928"/>
                </a:lnTo>
                <a:lnTo>
                  <a:pt x="608130" y="184186"/>
                </a:lnTo>
                <a:lnTo>
                  <a:pt x="603437" y="230600"/>
                </a:lnTo>
                <a:lnTo>
                  <a:pt x="608130" y="277017"/>
                </a:lnTo>
                <a:lnTo>
                  <a:pt x="621587" y="320278"/>
                </a:lnTo>
                <a:lnTo>
                  <a:pt x="642873" y="359447"/>
                </a:lnTo>
                <a:lnTo>
                  <a:pt x="671052" y="393590"/>
                </a:lnTo>
                <a:lnTo>
                  <a:pt x="705190" y="421772"/>
                </a:lnTo>
                <a:lnTo>
                  <a:pt x="744352" y="443059"/>
                </a:lnTo>
                <a:lnTo>
                  <a:pt x="787602" y="456517"/>
                </a:lnTo>
                <a:lnTo>
                  <a:pt x="834006" y="461211"/>
                </a:lnTo>
                <a:lnTo>
                  <a:pt x="880409" y="456517"/>
                </a:lnTo>
                <a:lnTo>
                  <a:pt x="923659" y="443059"/>
                </a:lnTo>
                <a:lnTo>
                  <a:pt x="962821" y="421772"/>
                </a:lnTo>
                <a:lnTo>
                  <a:pt x="996959" y="393590"/>
                </a:lnTo>
                <a:lnTo>
                  <a:pt x="1008029" y="380176"/>
                </a:lnTo>
                <a:lnTo>
                  <a:pt x="834006" y="380176"/>
                </a:lnTo>
                <a:lnTo>
                  <a:pt x="786760" y="372538"/>
                </a:lnTo>
                <a:lnTo>
                  <a:pt x="745692" y="351279"/>
                </a:lnTo>
                <a:lnTo>
                  <a:pt x="713283" y="318882"/>
                </a:lnTo>
                <a:lnTo>
                  <a:pt x="692017" y="277828"/>
                </a:lnTo>
                <a:lnTo>
                  <a:pt x="684377" y="230600"/>
                </a:lnTo>
                <a:lnTo>
                  <a:pt x="692017" y="183390"/>
                </a:lnTo>
                <a:lnTo>
                  <a:pt x="713283" y="142343"/>
                </a:lnTo>
                <a:lnTo>
                  <a:pt x="745692" y="109946"/>
                </a:lnTo>
                <a:lnTo>
                  <a:pt x="786760" y="88684"/>
                </a:lnTo>
                <a:lnTo>
                  <a:pt x="834006" y="81044"/>
                </a:lnTo>
                <a:lnTo>
                  <a:pt x="1008039" y="81044"/>
                </a:lnTo>
                <a:lnTo>
                  <a:pt x="996959" y="67619"/>
                </a:lnTo>
                <a:lnTo>
                  <a:pt x="962821" y="39438"/>
                </a:lnTo>
                <a:lnTo>
                  <a:pt x="923659" y="18151"/>
                </a:lnTo>
                <a:lnTo>
                  <a:pt x="880409" y="4693"/>
                </a:lnTo>
                <a:lnTo>
                  <a:pt x="834006" y="0"/>
                </a:lnTo>
                <a:close/>
              </a:path>
              <a:path w="2515234" h="594360">
                <a:moveTo>
                  <a:pt x="1008039" y="81044"/>
                </a:moveTo>
                <a:lnTo>
                  <a:pt x="834006" y="81044"/>
                </a:lnTo>
                <a:lnTo>
                  <a:pt x="881240" y="88684"/>
                </a:lnTo>
                <a:lnTo>
                  <a:pt x="922283" y="109946"/>
                </a:lnTo>
                <a:lnTo>
                  <a:pt x="954660" y="142343"/>
                </a:lnTo>
                <a:lnTo>
                  <a:pt x="975900" y="183390"/>
                </a:lnTo>
                <a:lnTo>
                  <a:pt x="983530" y="230600"/>
                </a:lnTo>
                <a:lnTo>
                  <a:pt x="975900" y="277828"/>
                </a:lnTo>
                <a:lnTo>
                  <a:pt x="954660" y="318882"/>
                </a:lnTo>
                <a:lnTo>
                  <a:pt x="922283" y="351279"/>
                </a:lnTo>
                <a:lnTo>
                  <a:pt x="881240" y="372538"/>
                </a:lnTo>
                <a:lnTo>
                  <a:pt x="834006" y="380176"/>
                </a:lnTo>
                <a:lnTo>
                  <a:pt x="1008029" y="380176"/>
                </a:lnTo>
                <a:lnTo>
                  <a:pt x="1025138" y="359447"/>
                </a:lnTo>
                <a:lnTo>
                  <a:pt x="1046424" y="320278"/>
                </a:lnTo>
                <a:lnTo>
                  <a:pt x="1059881" y="277017"/>
                </a:lnTo>
                <a:lnTo>
                  <a:pt x="1064574" y="230600"/>
                </a:lnTo>
                <a:lnTo>
                  <a:pt x="1059881" y="184186"/>
                </a:lnTo>
                <a:lnTo>
                  <a:pt x="1046424" y="140928"/>
                </a:lnTo>
                <a:lnTo>
                  <a:pt x="1025138" y="101761"/>
                </a:lnTo>
                <a:lnTo>
                  <a:pt x="1008039" y="81044"/>
                </a:lnTo>
                <a:close/>
              </a:path>
              <a:path w="2515234" h="594360">
                <a:moveTo>
                  <a:pt x="230568" y="0"/>
                </a:moveTo>
                <a:lnTo>
                  <a:pt x="184165" y="4693"/>
                </a:lnTo>
                <a:lnTo>
                  <a:pt x="140915" y="18151"/>
                </a:lnTo>
                <a:lnTo>
                  <a:pt x="101753" y="39438"/>
                </a:lnTo>
                <a:lnTo>
                  <a:pt x="67615" y="67619"/>
                </a:lnTo>
                <a:lnTo>
                  <a:pt x="39436" y="101761"/>
                </a:lnTo>
                <a:lnTo>
                  <a:pt x="18150" y="140928"/>
                </a:lnTo>
                <a:lnTo>
                  <a:pt x="4693" y="184186"/>
                </a:lnTo>
                <a:lnTo>
                  <a:pt x="0" y="230600"/>
                </a:lnTo>
                <a:lnTo>
                  <a:pt x="4880" y="277911"/>
                </a:lnTo>
                <a:lnTo>
                  <a:pt x="18859" y="321913"/>
                </a:lnTo>
                <a:lnTo>
                  <a:pt x="40948" y="361616"/>
                </a:lnTo>
                <a:lnTo>
                  <a:pt x="70154" y="396031"/>
                </a:lnTo>
                <a:lnTo>
                  <a:pt x="105487" y="424169"/>
                </a:lnTo>
                <a:lnTo>
                  <a:pt x="145956" y="445038"/>
                </a:lnTo>
                <a:lnTo>
                  <a:pt x="190570" y="457650"/>
                </a:lnTo>
                <a:lnTo>
                  <a:pt x="193920" y="468299"/>
                </a:lnTo>
                <a:lnTo>
                  <a:pt x="214092" y="509306"/>
                </a:lnTo>
                <a:lnTo>
                  <a:pt x="243480" y="544172"/>
                </a:lnTo>
                <a:lnTo>
                  <a:pt x="280310" y="570877"/>
                </a:lnTo>
                <a:lnTo>
                  <a:pt x="323116" y="588034"/>
                </a:lnTo>
                <a:lnTo>
                  <a:pt x="370355" y="594097"/>
                </a:lnTo>
                <a:lnTo>
                  <a:pt x="433808" y="594097"/>
                </a:lnTo>
                <a:lnTo>
                  <a:pt x="433808" y="512863"/>
                </a:lnTo>
                <a:lnTo>
                  <a:pt x="370355" y="512863"/>
                </a:lnTo>
                <a:lnTo>
                  <a:pt x="343161" y="509306"/>
                </a:lnTo>
                <a:lnTo>
                  <a:pt x="318589" y="499251"/>
                </a:lnTo>
                <a:lnTo>
                  <a:pt x="297571" y="483629"/>
                </a:lnTo>
                <a:lnTo>
                  <a:pt x="281038" y="463368"/>
                </a:lnTo>
                <a:lnTo>
                  <a:pt x="280096" y="455797"/>
                </a:lnTo>
                <a:lnTo>
                  <a:pt x="322704" y="441949"/>
                </a:lnTo>
                <a:lnTo>
                  <a:pt x="361250" y="420486"/>
                </a:lnTo>
                <a:lnTo>
                  <a:pt x="394824" y="392311"/>
                </a:lnTo>
                <a:lnTo>
                  <a:pt x="404714" y="380176"/>
                </a:lnTo>
                <a:lnTo>
                  <a:pt x="230568" y="380176"/>
                </a:lnTo>
                <a:lnTo>
                  <a:pt x="183334" y="372538"/>
                </a:lnTo>
                <a:lnTo>
                  <a:pt x="142291" y="351279"/>
                </a:lnTo>
                <a:lnTo>
                  <a:pt x="109914" y="318882"/>
                </a:lnTo>
                <a:lnTo>
                  <a:pt x="88717" y="277911"/>
                </a:lnTo>
                <a:lnTo>
                  <a:pt x="81044" y="230600"/>
                </a:lnTo>
                <a:lnTo>
                  <a:pt x="88674" y="183390"/>
                </a:lnTo>
                <a:lnTo>
                  <a:pt x="109914" y="142343"/>
                </a:lnTo>
                <a:lnTo>
                  <a:pt x="142291" y="109946"/>
                </a:lnTo>
                <a:lnTo>
                  <a:pt x="183334" y="88684"/>
                </a:lnTo>
                <a:lnTo>
                  <a:pt x="230568" y="81044"/>
                </a:lnTo>
                <a:lnTo>
                  <a:pt x="404697" y="81044"/>
                </a:lnTo>
                <a:lnTo>
                  <a:pt x="393613" y="67619"/>
                </a:lnTo>
                <a:lnTo>
                  <a:pt x="359463" y="39438"/>
                </a:lnTo>
                <a:lnTo>
                  <a:pt x="320283" y="18151"/>
                </a:lnTo>
                <a:lnTo>
                  <a:pt x="277007" y="4693"/>
                </a:lnTo>
                <a:lnTo>
                  <a:pt x="230568" y="0"/>
                </a:lnTo>
                <a:close/>
              </a:path>
              <a:path w="2515234" h="594360">
                <a:moveTo>
                  <a:pt x="404697" y="81044"/>
                </a:moveTo>
                <a:lnTo>
                  <a:pt x="230568" y="81044"/>
                </a:lnTo>
                <a:lnTo>
                  <a:pt x="277814" y="88684"/>
                </a:lnTo>
                <a:lnTo>
                  <a:pt x="318882" y="109946"/>
                </a:lnTo>
                <a:lnTo>
                  <a:pt x="351291" y="142343"/>
                </a:lnTo>
                <a:lnTo>
                  <a:pt x="372557" y="183390"/>
                </a:lnTo>
                <a:lnTo>
                  <a:pt x="380197" y="230600"/>
                </a:lnTo>
                <a:lnTo>
                  <a:pt x="372761" y="276569"/>
                </a:lnTo>
                <a:lnTo>
                  <a:pt x="351291" y="318882"/>
                </a:lnTo>
                <a:lnTo>
                  <a:pt x="318882" y="351279"/>
                </a:lnTo>
                <a:lnTo>
                  <a:pt x="277814" y="372538"/>
                </a:lnTo>
                <a:lnTo>
                  <a:pt x="230568" y="380176"/>
                </a:lnTo>
                <a:lnTo>
                  <a:pt x="404714" y="380176"/>
                </a:lnTo>
                <a:lnTo>
                  <a:pt x="422519" y="358330"/>
                </a:lnTo>
                <a:lnTo>
                  <a:pt x="443426" y="319447"/>
                </a:lnTo>
                <a:lnTo>
                  <a:pt x="456637" y="276569"/>
                </a:lnTo>
                <a:lnTo>
                  <a:pt x="461242" y="230600"/>
                </a:lnTo>
                <a:lnTo>
                  <a:pt x="456548" y="184186"/>
                </a:lnTo>
                <a:lnTo>
                  <a:pt x="443090" y="140928"/>
                </a:lnTo>
                <a:lnTo>
                  <a:pt x="421800" y="101761"/>
                </a:lnTo>
                <a:lnTo>
                  <a:pt x="404697" y="81044"/>
                </a:lnTo>
                <a:close/>
              </a:path>
            </a:pathLst>
          </a:custGeom>
          <a:solidFill>
            <a:srgbClr val="3B00FF"/>
          </a:solidFill>
        </p:spPr>
        <p:txBody>
          <a:bodyPr wrap="square" lIns="0" tIns="0" rIns="0" bIns="0" rtlCol="0"/>
          <a:lstStyle/>
          <a:p>
            <a:endParaRPr sz="1090"/>
          </a:p>
        </p:txBody>
      </p:sp>
      <p:sp>
        <p:nvSpPr>
          <p:cNvPr id="8" name="object 8"/>
          <p:cNvSpPr txBox="1"/>
          <p:nvPr/>
        </p:nvSpPr>
        <p:spPr>
          <a:xfrm>
            <a:off x="1160935" y="2705023"/>
            <a:ext cx="3927484" cy="1216058"/>
          </a:xfrm>
          <a:prstGeom prst="rect">
            <a:avLst/>
          </a:prstGeom>
        </p:spPr>
        <p:txBody>
          <a:bodyPr vert="horz" wrap="square" lIns="0" tIns="8846" rIns="0" bIns="0" rtlCol="0">
            <a:spAutoFit/>
          </a:bodyPr>
          <a:lstStyle/>
          <a:p>
            <a:pPr marL="7692">
              <a:spcBef>
                <a:spcPts val="69"/>
              </a:spcBef>
            </a:pPr>
            <a:r>
              <a:rPr sz="7844" b="1" spc="-6">
                <a:solidFill>
                  <a:srgbClr val="FFFFFF"/>
                </a:solidFill>
                <a:latin typeface="Work Sans" pitchFamily="2" charset="0"/>
                <a:cs typeface="Area Normal"/>
              </a:rPr>
              <a:t>Agenda</a:t>
            </a:r>
            <a:endParaRPr sz="7844">
              <a:latin typeface="Work Sans" pitchFamily="2" charset="0"/>
              <a:cs typeface="Area Norm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7812" y="359299"/>
            <a:ext cx="658959" cy="329458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B5DB6DBE-B5FB-BE76-CBDF-84757473BECC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9F36E-FA07-85F4-41DC-D55645464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44A2AA-3B57-C7F9-DEA8-A9A70B41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24" y="563491"/>
            <a:ext cx="11274733" cy="621746"/>
          </a:xfrm>
        </p:spPr>
        <p:txBody>
          <a:bodyPr vert="horz" rIns="0">
            <a:noAutofit/>
          </a:bodyPr>
          <a:lstStyle/>
          <a:p>
            <a:r>
              <a:rPr lang="en-US" sz="2400" noProof="0" dirty="0"/>
              <a:t>Eclipse S-CORE 1.0 </a:t>
            </a:r>
            <a:r>
              <a:rPr lang="en-US" sz="2400" dirty="0"/>
              <a:t>Is Not the Finish Line </a:t>
            </a:r>
            <a:endParaRPr lang="en-US" sz="2400" noProof="0" dirty="0">
              <a:highlight>
                <a:srgbClr val="FFFF00"/>
              </a:highlight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13F528-4E63-684F-ACFA-385B7DE29883}"/>
              </a:ext>
            </a:extLst>
          </p:cNvPr>
          <p:cNvCxnSpPr>
            <a:cxnSpLocks/>
          </p:cNvCxnSpPr>
          <p:nvPr/>
        </p:nvCxnSpPr>
        <p:spPr>
          <a:xfrm>
            <a:off x="641350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508EEE-CA03-EDEB-D3D6-B845CD56DF03}"/>
              </a:ext>
            </a:extLst>
          </p:cNvPr>
          <p:cNvCxnSpPr>
            <a:cxnSpLocks/>
          </p:cNvCxnSpPr>
          <p:nvPr/>
        </p:nvCxnSpPr>
        <p:spPr>
          <a:xfrm>
            <a:off x="11825288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80F7B018-31D3-A49B-620D-41B6D90736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latin typeface="Work Sans" pitchFamily="2" charset="77"/>
              </a:rPr>
              <a:t>THE ROAD AHEAD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21B06D13-6841-E850-58E0-CC1D05D46FE6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20339899-1E61-3227-443A-BDE61F16CCBC}"/>
              </a:ext>
            </a:extLst>
          </p:cNvPr>
          <p:cNvGrpSpPr/>
          <p:nvPr/>
        </p:nvGrpSpPr>
        <p:grpSpPr>
          <a:xfrm>
            <a:off x="683943" y="1176851"/>
            <a:ext cx="2584704" cy="4047744"/>
            <a:chOff x="683943" y="1176851"/>
            <a:chExt cx="2584704" cy="4047744"/>
          </a:xfrm>
        </p:grpSpPr>
        <p:sp>
          <p:nvSpPr>
            <p:cNvPr id="6" name="Shape 3">
              <a:extLst>
                <a:ext uri="{FF2B5EF4-FFF2-40B4-BE49-F238E27FC236}">
                  <a16:creationId xmlns:a16="http://schemas.microsoft.com/office/drawing/2014/main" id="{8E1B0B37-7FB9-8498-ED96-06B782BE2FB7}"/>
                </a:ext>
              </a:extLst>
            </p:cNvPr>
            <p:cNvSpPr/>
            <p:nvPr/>
          </p:nvSpPr>
          <p:spPr>
            <a:xfrm>
              <a:off x="683943" y="1176851"/>
              <a:ext cx="2584704" cy="4047744"/>
            </a:xfrm>
            <a:prstGeom prst="rect">
              <a:avLst/>
            </a:prstGeom>
            <a:solidFill>
              <a:srgbClr val="942092"/>
            </a:solidFill>
            <a:ln w="19050">
              <a:noFill/>
              <a:prstDash val="solid"/>
            </a:ln>
            <a:effectLst>
              <a:outerShdw blurRad="101600" dist="38100" dir="27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Text 6">
              <a:extLst>
                <a:ext uri="{FF2B5EF4-FFF2-40B4-BE49-F238E27FC236}">
                  <a16:creationId xmlns:a16="http://schemas.microsoft.com/office/drawing/2014/main" id="{4847FD7D-6953-C85A-BBE8-8268B3950CA6}"/>
                </a:ext>
              </a:extLst>
            </p:cNvPr>
            <p:cNvSpPr/>
            <p:nvPr/>
          </p:nvSpPr>
          <p:spPr>
            <a:xfrm>
              <a:off x="781479" y="2097757"/>
              <a:ext cx="2389632" cy="414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Eclipse S-CORE</a:t>
              </a:r>
              <a:endParaRPr lang="en-US" sz="1600">
                <a:latin typeface="Work Sans" pitchFamily="2" charset="0"/>
              </a:endParaRPr>
            </a:p>
          </p:txBody>
        </p:sp>
        <p:sp>
          <p:nvSpPr>
            <p:cNvPr id="73" name="Text 7">
              <a:extLst>
                <a:ext uri="{FF2B5EF4-FFF2-40B4-BE49-F238E27FC236}">
                  <a16:creationId xmlns:a16="http://schemas.microsoft.com/office/drawing/2014/main" id="{703723B0-C1ED-4A64-74E3-23CA9876251C}"/>
                </a:ext>
              </a:extLst>
            </p:cNvPr>
            <p:cNvSpPr/>
            <p:nvPr/>
          </p:nvSpPr>
          <p:spPr>
            <a:xfrm>
              <a:off x="781479" y="2500093"/>
              <a:ext cx="2389632" cy="268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67" i="1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Open Source Foundation</a:t>
              </a:r>
              <a:endParaRPr lang="en-US" sz="1267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74" name="Shape 8">
              <a:extLst>
                <a:ext uri="{FF2B5EF4-FFF2-40B4-BE49-F238E27FC236}">
                  <a16:creationId xmlns:a16="http://schemas.microsoft.com/office/drawing/2014/main" id="{0F2754AB-35F7-CC88-AAAE-DA3D87F71304}"/>
                </a:ext>
              </a:extLst>
            </p:cNvPr>
            <p:cNvSpPr/>
            <p:nvPr/>
          </p:nvSpPr>
          <p:spPr>
            <a:xfrm>
              <a:off x="830247" y="2804893"/>
              <a:ext cx="2292096" cy="0"/>
            </a:xfrm>
            <a:prstGeom prst="line">
              <a:avLst/>
            </a:prstGeom>
            <a:noFill/>
            <a:ln w="9525">
              <a:solidFill>
                <a:srgbClr val="00CCCC">
                  <a:alpha val="50000"/>
                </a:srgbClr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 9">
              <a:extLst>
                <a:ext uri="{FF2B5EF4-FFF2-40B4-BE49-F238E27FC236}">
                  <a16:creationId xmlns:a16="http://schemas.microsoft.com/office/drawing/2014/main" id="{EE514174-400A-C603-F8F6-91DC3178EF5D}"/>
                </a:ext>
              </a:extLst>
            </p:cNvPr>
            <p:cNvSpPr/>
            <p:nvPr/>
          </p:nvSpPr>
          <p:spPr>
            <a:xfrm>
              <a:off x="830247" y="2902429"/>
              <a:ext cx="2316480" cy="22677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Community-driven, vendor-neutral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Safety-ready middleware standard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Release 0.7 today –  1.0 on the horizon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pic>
          <p:nvPicPr>
            <p:cNvPr id="82" name="Grafik 81">
              <a:extLst>
                <a:ext uri="{FF2B5EF4-FFF2-40B4-BE49-F238E27FC236}">
                  <a16:creationId xmlns:a16="http://schemas.microsoft.com/office/drawing/2014/main" id="{91FE8538-C7F4-80A5-CA51-81CC13EA9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467" t="2562" r="11242" b="3343"/>
            <a:stretch/>
          </p:blipFill>
          <p:spPr>
            <a:xfrm>
              <a:off x="1666874" y="1326902"/>
              <a:ext cx="612775" cy="631758"/>
            </a:xfrm>
            <a:prstGeom prst="rect">
              <a:avLst/>
            </a:prstGeom>
          </p:spPr>
        </p:pic>
      </p:grpSp>
      <p:grpSp>
        <p:nvGrpSpPr>
          <p:cNvPr id="113" name="Gruppieren 112">
            <a:extLst>
              <a:ext uri="{FF2B5EF4-FFF2-40B4-BE49-F238E27FC236}">
                <a16:creationId xmlns:a16="http://schemas.microsoft.com/office/drawing/2014/main" id="{543C4860-C59E-B80E-A301-26FC14C177AB}"/>
              </a:ext>
            </a:extLst>
          </p:cNvPr>
          <p:cNvGrpSpPr/>
          <p:nvPr/>
        </p:nvGrpSpPr>
        <p:grpSpPr>
          <a:xfrm>
            <a:off x="3534782" y="1176851"/>
            <a:ext cx="2584704" cy="4115210"/>
            <a:chOff x="3535680" y="1176851"/>
            <a:chExt cx="2584704" cy="4115210"/>
          </a:xfrm>
        </p:grpSpPr>
        <p:sp>
          <p:nvSpPr>
            <p:cNvPr id="83" name="Shape 10">
              <a:extLst>
                <a:ext uri="{FF2B5EF4-FFF2-40B4-BE49-F238E27FC236}">
                  <a16:creationId xmlns:a16="http://schemas.microsoft.com/office/drawing/2014/main" id="{3CB89615-070C-3919-9D42-61975ACD6DC6}"/>
                </a:ext>
              </a:extLst>
            </p:cNvPr>
            <p:cNvSpPr/>
            <p:nvPr/>
          </p:nvSpPr>
          <p:spPr>
            <a:xfrm>
              <a:off x="3535680" y="1176851"/>
              <a:ext cx="2584704" cy="4047744"/>
            </a:xfrm>
            <a:prstGeom prst="rect">
              <a:avLst/>
            </a:prstGeom>
            <a:solidFill>
              <a:srgbClr val="3C00FF"/>
            </a:solidFill>
            <a:ln w="19050">
              <a:solidFill>
                <a:srgbClr val="3C00FF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 13">
              <a:extLst>
                <a:ext uri="{FF2B5EF4-FFF2-40B4-BE49-F238E27FC236}">
                  <a16:creationId xmlns:a16="http://schemas.microsoft.com/office/drawing/2014/main" id="{E65DAFCB-DA2A-0BBC-8DD5-D61D03813778}"/>
                </a:ext>
              </a:extLst>
            </p:cNvPr>
            <p:cNvSpPr/>
            <p:nvPr/>
          </p:nvSpPr>
          <p:spPr>
            <a:xfrm>
              <a:off x="3633216" y="2097757"/>
              <a:ext cx="2389632" cy="414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Qorix Performance</a:t>
              </a:r>
              <a:endParaRPr lang="en-US" sz="1600">
                <a:latin typeface="Work Sans" pitchFamily="2" charset="0"/>
              </a:endParaRPr>
            </a:p>
          </p:txBody>
        </p:sp>
        <p:sp>
          <p:nvSpPr>
            <p:cNvPr id="88" name="Text 14">
              <a:extLst>
                <a:ext uri="{FF2B5EF4-FFF2-40B4-BE49-F238E27FC236}">
                  <a16:creationId xmlns:a16="http://schemas.microsoft.com/office/drawing/2014/main" id="{C407CEF1-4D14-FB24-8AE5-B27792AE1B82}"/>
                </a:ext>
              </a:extLst>
            </p:cNvPr>
            <p:cNvSpPr/>
            <p:nvPr/>
          </p:nvSpPr>
          <p:spPr>
            <a:xfrm>
              <a:off x="3633216" y="2500093"/>
              <a:ext cx="2389632" cy="268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67" i="1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Production-Ready Distribution</a:t>
              </a:r>
              <a:endParaRPr lang="en-US" sz="1267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89" name="Shape 15">
              <a:extLst>
                <a:ext uri="{FF2B5EF4-FFF2-40B4-BE49-F238E27FC236}">
                  <a16:creationId xmlns:a16="http://schemas.microsoft.com/office/drawing/2014/main" id="{C667C75D-59F5-6F8D-9D73-CDA2216768CE}"/>
                </a:ext>
              </a:extLst>
            </p:cNvPr>
            <p:cNvSpPr/>
            <p:nvPr/>
          </p:nvSpPr>
          <p:spPr>
            <a:xfrm>
              <a:off x="3681984" y="2804893"/>
              <a:ext cx="2292096" cy="0"/>
            </a:xfrm>
            <a:prstGeom prst="line">
              <a:avLst/>
            </a:prstGeom>
            <a:noFill/>
            <a:ln w="9525">
              <a:solidFill>
                <a:schemeClr val="bg1">
                  <a:alpha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 16">
              <a:extLst>
                <a:ext uri="{FF2B5EF4-FFF2-40B4-BE49-F238E27FC236}">
                  <a16:creationId xmlns:a16="http://schemas.microsoft.com/office/drawing/2014/main" id="{D50A5385-185B-57F8-EF2C-523F27DF1B9E}"/>
                </a:ext>
              </a:extLst>
            </p:cNvPr>
            <p:cNvSpPr/>
            <p:nvPr/>
          </p:nvSpPr>
          <p:spPr>
            <a:xfrm>
              <a:off x="3681984" y="2902429"/>
              <a:ext cx="2316480" cy="23896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Certified, supported, hardware-agnostic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ISO 26262 aligned – certifiability-ready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chemeClr val="bg1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Long-term support across vehicle lifecycles</a:t>
              </a:r>
              <a:endParaRPr lang="en-US" sz="1333">
                <a:solidFill>
                  <a:schemeClr val="bg1"/>
                </a:solidFill>
                <a:latin typeface="Work Sans" pitchFamily="2" charset="0"/>
              </a:endParaRPr>
            </a:p>
          </p:txBody>
        </p:sp>
        <p:sp>
          <p:nvSpPr>
            <p:cNvPr id="93" name="Rechteck 92">
              <a:extLst>
                <a:ext uri="{FF2B5EF4-FFF2-40B4-BE49-F238E27FC236}">
                  <a16:creationId xmlns:a16="http://schemas.microsoft.com/office/drawing/2014/main" id="{5146D467-83B3-4911-5515-2649FA1DBB1B}"/>
                </a:ext>
              </a:extLst>
            </p:cNvPr>
            <p:cNvSpPr/>
            <p:nvPr/>
          </p:nvSpPr>
          <p:spPr>
            <a:xfrm>
              <a:off x="4434496" y="1353499"/>
              <a:ext cx="624690" cy="605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Grafik 91">
              <a:extLst>
                <a:ext uri="{FF2B5EF4-FFF2-40B4-BE49-F238E27FC236}">
                  <a16:creationId xmlns:a16="http://schemas.microsoft.com/office/drawing/2014/main" id="{185BEB7D-88AF-050D-BE5A-CF495F9B5A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480907" y="1390145"/>
              <a:ext cx="531868" cy="531868"/>
            </a:xfrm>
            <a:prstGeom prst="rect">
              <a:avLst/>
            </a:prstGeom>
          </p:spPr>
        </p:pic>
      </p:grpSp>
      <p:grpSp>
        <p:nvGrpSpPr>
          <p:cNvPr id="112" name="Gruppieren 111">
            <a:extLst>
              <a:ext uri="{FF2B5EF4-FFF2-40B4-BE49-F238E27FC236}">
                <a16:creationId xmlns:a16="http://schemas.microsoft.com/office/drawing/2014/main" id="{AA8DF1C7-4CE9-324E-F566-C6FE60F06A1E}"/>
              </a:ext>
            </a:extLst>
          </p:cNvPr>
          <p:cNvGrpSpPr/>
          <p:nvPr/>
        </p:nvGrpSpPr>
        <p:grpSpPr>
          <a:xfrm>
            <a:off x="6385621" y="1176851"/>
            <a:ext cx="2584704" cy="4047744"/>
            <a:chOff x="6559296" y="1176851"/>
            <a:chExt cx="2584704" cy="4047744"/>
          </a:xfrm>
        </p:grpSpPr>
        <p:sp>
          <p:nvSpPr>
            <p:cNvPr id="94" name="Shape 17">
              <a:extLst>
                <a:ext uri="{FF2B5EF4-FFF2-40B4-BE49-F238E27FC236}">
                  <a16:creationId xmlns:a16="http://schemas.microsoft.com/office/drawing/2014/main" id="{21EDF91F-1A58-BFC8-CF6D-E0226AFB9141}"/>
                </a:ext>
              </a:extLst>
            </p:cNvPr>
            <p:cNvSpPr/>
            <p:nvPr/>
          </p:nvSpPr>
          <p:spPr>
            <a:xfrm>
              <a:off x="6559296" y="1176851"/>
              <a:ext cx="2584704" cy="404774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noFill/>
              <a:prstDash val="solid"/>
            </a:ln>
            <a:effectLst>
              <a:outerShdw blurRad="101600" dist="38100" dir="27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pic>
          <p:nvPicPr>
            <p:cNvPr id="95" name="Image 4" descr="preencoded.png">
              <a:extLst>
                <a:ext uri="{FF2B5EF4-FFF2-40B4-BE49-F238E27FC236}">
                  <a16:creationId xmlns:a16="http://schemas.microsoft.com/office/drawing/2014/main" id="{9733076B-B551-B719-B94F-093239690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3424" y="1377179"/>
              <a:ext cx="536448" cy="536448"/>
            </a:xfrm>
            <a:prstGeom prst="rect">
              <a:avLst/>
            </a:prstGeom>
          </p:spPr>
        </p:pic>
        <p:sp>
          <p:nvSpPr>
            <p:cNvPr id="96" name="Text 20">
              <a:extLst>
                <a:ext uri="{FF2B5EF4-FFF2-40B4-BE49-F238E27FC236}">
                  <a16:creationId xmlns:a16="http://schemas.microsoft.com/office/drawing/2014/main" id="{2BB9A854-76B5-CF8F-43A4-119B675B1A82}"/>
                </a:ext>
              </a:extLst>
            </p:cNvPr>
            <p:cNvSpPr/>
            <p:nvPr/>
          </p:nvSpPr>
          <p:spPr>
            <a:xfrm>
              <a:off x="6656832" y="2097758"/>
              <a:ext cx="2389632" cy="4145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Automotive </a:t>
              </a:r>
              <a:b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</a:br>
              <a: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OEM Programs</a:t>
              </a:r>
              <a:endParaRPr lang="en-US" sz="1600">
                <a:latin typeface="Work Sans" pitchFamily="2" charset="0"/>
              </a:endParaRPr>
            </a:p>
          </p:txBody>
        </p:sp>
        <p:sp>
          <p:nvSpPr>
            <p:cNvPr id="97" name="Text 21">
              <a:extLst>
                <a:ext uri="{FF2B5EF4-FFF2-40B4-BE49-F238E27FC236}">
                  <a16:creationId xmlns:a16="http://schemas.microsoft.com/office/drawing/2014/main" id="{A2E9F58E-872E-08A5-F91D-DB8FD85B1B06}"/>
                </a:ext>
              </a:extLst>
            </p:cNvPr>
            <p:cNvSpPr/>
            <p:nvPr/>
          </p:nvSpPr>
          <p:spPr>
            <a:xfrm>
              <a:off x="6656832" y="2500094"/>
              <a:ext cx="2389632" cy="268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267" i="1">
                  <a:solidFill>
                    <a:srgbClr val="D7FF3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Series Production</a:t>
              </a:r>
              <a:endParaRPr lang="en-US" sz="1267">
                <a:latin typeface="Work Sans" pitchFamily="2" charset="0"/>
              </a:endParaRPr>
            </a:p>
          </p:txBody>
        </p:sp>
        <p:sp>
          <p:nvSpPr>
            <p:cNvPr id="98" name="Shape 22">
              <a:extLst>
                <a:ext uri="{FF2B5EF4-FFF2-40B4-BE49-F238E27FC236}">
                  <a16:creationId xmlns:a16="http://schemas.microsoft.com/office/drawing/2014/main" id="{26775334-040C-F67F-391D-E0779F0A6DAA}"/>
                </a:ext>
              </a:extLst>
            </p:cNvPr>
            <p:cNvSpPr/>
            <p:nvPr/>
          </p:nvSpPr>
          <p:spPr>
            <a:xfrm>
              <a:off x="6705600" y="2804894"/>
              <a:ext cx="2292096" cy="0"/>
            </a:xfrm>
            <a:prstGeom prst="line">
              <a:avLst/>
            </a:prstGeom>
            <a:noFill/>
            <a:ln w="9525">
              <a:solidFill>
                <a:srgbClr val="D7FF3C">
                  <a:alpha val="50000"/>
                </a:srgbClr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Text 23">
              <a:extLst>
                <a:ext uri="{FF2B5EF4-FFF2-40B4-BE49-F238E27FC236}">
                  <a16:creationId xmlns:a16="http://schemas.microsoft.com/office/drawing/2014/main" id="{A0D663EC-0F12-0D3D-FA67-A8DFFD76B95D}"/>
                </a:ext>
              </a:extLst>
            </p:cNvPr>
            <p:cNvSpPr/>
            <p:nvPr/>
          </p:nvSpPr>
          <p:spPr>
            <a:xfrm>
              <a:off x="6705600" y="2902430"/>
              <a:ext cx="2316480" cy="20064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Production-readiness proven across several platforms</a:t>
              </a: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Faster time to market for every OEM program</a:t>
              </a:r>
            </a:p>
            <a:p>
              <a:pPr marL="179388" indent="-179388">
                <a:spcAft>
                  <a:spcPts val="400"/>
                </a:spcAft>
                <a:buSzPct val="100000"/>
                <a:buFontTx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SOP-ready with </a:t>
              </a:r>
              <a:b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</a:b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S-CORE 1.0</a:t>
              </a:r>
              <a:endParaRPr lang="en-US" sz="1333">
                <a:latin typeface="Work Sans" pitchFamily="2" charset="0"/>
              </a:endParaRPr>
            </a:p>
            <a:p>
              <a:pPr marL="179388" indent="-179388">
                <a:spcAft>
                  <a:spcPts val="400"/>
                </a:spcAft>
                <a:buSzPct val="100000"/>
                <a:buChar char="•"/>
              </a:pPr>
              <a:endParaRPr lang="en-US" sz="1333">
                <a:latin typeface="Work Sans" pitchFamily="2" charset="0"/>
              </a:endParaRPr>
            </a:p>
          </p:txBody>
        </p:sp>
      </p:grpSp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0E6759C4-21B5-CA87-CF29-3584FC3BD0C1}"/>
              </a:ext>
            </a:extLst>
          </p:cNvPr>
          <p:cNvGrpSpPr/>
          <p:nvPr/>
        </p:nvGrpSpPr>
        <p:grpSpPr>
          <a:xfrm>
            <a:off x="9236459" y="1176850"/>
            <a:ext cx="2584800" cy="4047743"/>
            <a:chOff x="9236459" y="1176850"/>
            <a:chExt cx="2584800" cy="4047743"/>
          </a:xfrm>
        </p:grpSpPr>
        <p:sp>
          <p:nvSpPr>
            <p:cNvPr id="101" name="Shape 24">
              <a:extLst>
                <a:ext uri="{FF2B5EF4-FFF2-40B4-BE49-F238E27FC236}">
                  <a16:creationId xmlns:a16="http://schemas.microsoft.com/office/drawing/2014/main" id="{2A0AF169-85ED-D332-D741-EB6694B3A98C}"/>
                </a:ext>
              </a:extLst>
            </p:cNvPr>
            <p:cNvSpPr/>
            <p:nvPr/>
          </p:nvSpPr>
          <p:spPr>
            <a:xfrm>
              <a:off x="9236459" y="1176850"/>
              <a:ext cx="2584800" cy="4047743"/>
            </a:xfrm>
            <a:prstGeom prst="rect">
              <a:avLst/>
            </a:prstGeom>
            <a:solidFill>
              <a:srgbClr val="1A2210"/>
            </a:solidFill>
            <a:ln w="19050">
              <a:noFill/>
              <a:prstDash val="solid"/>
            </a:ln>
            <a:effectLst>
              <a:outerShdw blurRad="101600" dist="38100" dir="2700000" algn="bl" rotWithShape="0">
                <a:srgbClr val="000000">
                  <a:alpha val="25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pic>
          <p:nvPicPr>
            <p:cNvPr id="102" name="Image 6" descr="preencoded.png">
              <a:extLst>
                <a:ext uri="{FF2B5EF4-FFF2-40B4-BE49-F238E27FC236}">
                  <a16:creationId xmlns:a16="http://schemas.microsoft.com/office/drawing/2014/main" id="{D666F850-C734-C94F-871C-3CAE7FF2D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27691" y="1421792"/>
              <a:ext cx="402336" cy="402336"/>
            </a:xfrm>
            <a:prstGeom prst="rect">
              <a:avLst/>
            </a:prstGeom>
          </p:spPr>
        </p:pic>
        <p:sp>
          <p:nvSpPr>
            <p:cNvPr id="103" name="Text 27">
              <a:extLst>
                <a:ext uri="{FF2B5EF4-FFF2-40B4-BE49-F238E27FC236}">
                  <a16:creationId xmlns:a16="http://schemas.microsoft.com/office/drawing/2014/main" id="{D44AC6B4-FA93-B9DB-E930-4303A3D9B6C8}"/>
                </a:ext>
              </a:extLst>
            </p:cNvPr>
            <p:cNvSpPr/>
            <p:nvPr/>
          </p:nvSpPr>
          <p:spPr>
            <a:xfrm>
              <a:off x="9632747" y="2154315"/>
              <a:ext cx="179222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600" b="1">
                  <a:solidFill>
                    <a:srgbClr val="FFFF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Adjacent Markets</a:t>
              </a:r>
              <a:endParaRPr lang="en-US" sz="1600">
                <a:latin typeface="Work Sans" pitchFamily="2" charset="0"/>
              </a:endParaRPr>
            </a:p>
          </p:txBody>
        </p:sp>
        <p:sp>
          <p:nvSpPr>
            <p:cNvPr id="104" name="Text 28">
              <a:extLst>
                <a:ext uri="{FF2B5EF4-FFF2-40B4-BE49-F238E27FC236}">
                  <a16:creationId xmlns:a16="http://schemas.microsoft.com/office/drawing/2014/main" id="{EF151F09-7538-3824-3361-1DAD0911A0A3}"/>
                </a:ext>
              </a:extLst>
            </p:cNvPr>
            <p:cNvSpPr/>
            <p:nvPr/>
          </p:nvSpPr>
          <p:spPr>
            <a:xfrm>
              <a:off x="9632747" y="2567150"/>
              <a:ext cx="1792224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70" i="1">
                  <a:solidFill>
                    <a:srgbClr val="D7FF3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Beyond Automotive</a:t>
              </a:r>
              <a:endParaRPr lang="en-US" sz="1270">
                <a:latin typeface="Work Sans" pitchFamily="2" charset="0"/>
              </a:endParaRPr>
            </a:p>
          </p:txBody>
        </p:sp>
        <p:sp>
          <p:nvSpPr>
            <p:cNvPr id="105" name="Shape 29">
              <a:extLst>
                <a:ext uri="{FF2B5EF4-FFF2-40B4-BE49-F238E27FC236}">
                  <a16:creationId xmlns:a16="http://schemas.microsoft.com/office/drawing/2014/main" id="{E4676C03-2680-EE71-9CCE-A08B2D06397E}"/>
                </a:ext>
              </a:extLst>
            </p:cNvPr>
            <p:cNvSpPr/>
            <p:nvPr/>
          </p:nvSpPr>
          <p:spPr>
            <a:xfrm>
              <a:off x="9382259" y="2803521"/>
              <a:ext cx="2293200" cy="0"/>
            </a:xfrm>
            <a:prstGeom prst="line">
              <a:avLst/>
            </a:prstGeom>
            <a:noFill/>
            <a:ln w="9525">
              <a:solidFill>
                <a:srgbClr val="D7FF3C">
                  <a:alpha val="50000"/>
                </a:srgbClr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Text 30">
              <a:extLst>
                <a:ext uri="{FF2B5EF4-FFF2-40B4-BE49-F238E27FC236}">
                  <a16:creationId xmlns:a16="http://schemas.microsoft.com/office/drawing/2014/main" id="{3B680DF3-088D-481A-402A-03EEC4325CCD}"/>
                </a:ext>
              </a:extLst>
            </p:cNvPr>
            <p:cNvSpPr/>
            <p:nvPr/>
          </p:nvSpPr>
          <p:spPr>
            <a:xfrm>
              <a:off x="9460070" y="2904172"/>
              <a:ext cx="2137578" cy="17922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9388" indent="-179388">
                <a:spcAft>
                  <a:spcPts val="300"/>
                </a:spcAft>
                <a:buSzPct val="100000"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Industrial automation &amp; robotics</a:t>
              </a:r>
            </a:p>
            <a:p>
              <a:pPr marL="179388" indent="-179388">
                <a:spcAft>
                  <a:spcPts val="300"/>
                </a:spcAft>
                <a:buSzPct val="100000"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Medical &amp; safety-critical embedded systems</a:t>
              </a:r>
            </a:p>
            <a:p>
              <a:pPr marL="179388" indent="-179388">
                <a:spcAft>
                  <a:spcPts val="300"/>
                </a:spcAft>
                <a:buSzPct val="100000"/>
                <a:buChar char="•"/>
              </a:pPr>
              <a:r>
                <a:rPr lang="en-US" sz="1333">
                  <a:solidFill>
                    <a:srgbClr val="AABBCC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Any domain where safety-critical SW matters</a:t>
              </a:r>
            </a:p>
          </p:txBody>
        </p:sp>
      </p:grpSp>
      <p:sp>
        <p:nvSpPr>
          <p:cNvPr id="110" name="Text 32">
            <a:extLst>
              <a:ext uri="{FF2B5EF4-FFF2-40B4-BE49-F238E27FC236}">
                <a16:creationId xmlns:a16="http://schemas.microsoft.com/office/drawing/2014/main" id="{830BC6AC-6FE2-04C7-6EBD-E92511E8371A}"/>
              </a:ext>
            </a:extLst>
          </p:cNvPr>
          <p:cNvSpPr/>
          <p:nvPr/>
        </p:nvSpPr>
        <p:spPr>
          <a:xfrm>
            <a:off x="1557337" y="5515953"/>
            <a:ext cx="8972551" cy="1002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3C00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The platform is designed to grow. </a:t>
            </a:r>
          </a:p>
          <a:p>
            <a:r>
              <a:rPr lang="en-US" sz="2000" dirty="0">
                <a:solidFill>
                  <a:srgbClr val="3C00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Beyond automotive, into any domain where safety-critical, real-time middleware matters.</a:t>
            </a:r>
            <a:endParaRPr lang="en-US" sz="2000" dirty="0">
              <a:solidFill>
                <a:srgbClr val="3C00FF"/>
              </a:solidFill>
              <a:latin typeface="Work Sans" pitchFamily="2" charset="0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887727E5-AF26-72BD-2ED6-C95E420D973F}"/>
              </a:ext>
            </a:extLst>
          </p:cNvPr>
          <p:cNvSpPr/>
          <p:nvPr/>
        </p:nvSpPr>
        <p:spPr>
          <a:xfrm rot="5400000">
            <a:off x="594211" y="5737516"/>
            <a:ext cx="738354" cy="558890"/>
          </a:xfrm>
          <a:prstGeom prst="triangle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2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A9C10D-D6CF-41B9-6CE4-57DA2EA4E3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50" y="340031"/>
            <a:ext cx="4719875" cy="244682"/>
          </a:xfrm>
        </p:spPr>
        <p:txBody>
          <a:bodyPr/>
          <a:lstStyle/>
          <a:p>
            <a:r>
              <a:rPr lang="en-US">
                <a:latin typeface="Work Sans" pitchFamily="2" charset="77"/>
              </a:rPr>
              <a:t>THE ROAD AHEAD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9B909D-7425-DCAC-5A09-D3771D763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Eclipse S-CORE provides the open foundation. </a:t>
            </a:r>
            <a:b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Qorix</a:t>
            </a: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 Performance makes it production-ready.</a:t>
            </a:r>
            <a:b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Qorix_ELIV_S-CORE_Animation_kurz_Voiceover_US_v0.2">
            <a:hlinkClick r:id="" action="ppaction://media"/>
            <a:extLst>
              <a:ext uri="{FF2B5EF4-FFF2-40B4-BE49-F238E27FC236}">
                <a16:creationId xmlns:a16="http://schemas.microsoft.com/office/drawing/2014/main" id="{914389B1-FD40-2816-3A56-A42B91409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813" y="1555255"/>
            <a:ext cx="8707437" cy="48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67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2F4F29C-B3CE-4A75-A292-160CCD821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42" b="24528"/>
          <a:stretch/>
        </p:blipFill>
        <p:spPr>
          <a:xfrm>
            <a:off x="0" y="1008743"/>
            <a:ext cx="12192000" cy="5849257"/>
          </a:xfrm>
          <a:prstGeom prst="rect">
            <a:avLst/>
          </a:prstGeom>
        </p:spPr>
      </p:pic>
      <p:cxnSp>
        <p:nvCxnSpPr>
          <p:cNvPr id="10" name="Google Shape;137;p4">
            <a:extLst>
              <a:ext uri="{FF2B5EF4-FFF2-40B4-BE49-F238E27FC236}">
                <a16:creationId xmlns:a16="http://schemas.microsoft.com/office/drawing/2014/main" id="{F65D38A6-E699-101C-6E86-C85109778314}"/>
              </a:ext>
            </a:extLst>
          </p:cNvPr>
          <p:cNvCxnSpPr>
            <a:cxnSpLocks/>
          </p:cNvCxnSpPr>
          <p:nvPr/>
        </p:nvCxnSpPr>
        <p:spPr>
          <a:xfrm flipH="1">
            <a:off x="2286000" y="2491166"/>
            <a:ext cx="1011548" cy="869872"/>
          </a:xfrm>
          <a:prstGeom prst="straightConnector1">
            <a:avLst/>
          </a:prstGeom>
          <a:noFill/>
          <a:ln w="57150" cap="flat" cmpd="sng">
            <a:solidFill>
              <a:srgbClr val="38FFF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137;p4">
            <a:extLst>
              <a:ext uri="{FF2B5EF4-FFF2-40B4-BE49-F238E27FC236}">
                <a16:creationId xmlns:a16="http://schemas.microsoft.com/office/drawing/2014/main" id="{2BB8D460-BC34-E6BD-EC80-658F5DDAF497}"/>
              </a:ext>
            </a:extLst>
          </p:cNvPr>
          <p:cNvCxnSpPr>
            <a:cxnSpLocks/>
          </p:cNvCxnSpPr>
          <p:nvPr/>
        </p:nvCxnSpPr>
        <p:spPr>
          <a:xfrm>
            <a:off x="4299080" y="2478184"/>
            <a:ext cx="1508151" cy="1539845"/>
          </a:xfrm>
          <a:prstGeom prst="straightConnector1">
            <a:avLst/>
          </a:prstGeom>
          <a:noFill/>
          <a:ln w="57150" cap="flat" cmpd="sng">
            <a:solidFill>
              <a:srgbClr val="38FFF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137;p4">
            <a:extLst>
              <a:ext uri="{FF2B5EF4-FFF2-40B4-BE49-F238E27FC236}">
                <a16:creationId xmlns:a16="http://schemas.microsoft.com/office/drawing/2014/main" id="{07C1D75A-2F18-9655-5904-64E79D34BA17}"/>
              </a:ext>
            </a:extLst>
          </p:cNvPr>
          <p:cNvCxnSpPr>
            <a:cxnSpLocks/>
          </p:cNvCxnSpPr>
          <p:nvPr/>
        </p:nvCxnSpPr>
        <p:spPr>
          <a:xfrm>
            <a:off x="3769164" y="2917300"/>
            <a:ext cx="0" cy="852267"/>
          </a:xfrm>
          <a:prstGeom prst="straightConnector1">
            <a:avLst/>
          </a:prstGeom>
          <a:noFill/>
          <a:ln w="57150" cap="flat" cmpd="sng">
            <a:solidFill>
              <a:srgbClr val="38FFF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" name="Google Shape;137;p4">
            <a:extLst>
              <a:ext uri="{FF2B5EF4-FFF2-40B4-BE49-F238E27FC236}">
                <a16:creationId xmlns:a16="http://schemas.microsoft.com/office/drawing/2014/main" id="{5850C2BD-7EB8-7EFA-8E25-9906C1F967F4}"/>
              </a:ext>
            </a:extLst>
          </p:cNvPr>
          <p:cNvCxnSpPr>
            <a:cxnSpLocks/>
          </p:cNvCxnSpPr>
          <p:nvPr/>
        </p:nvCxnSpPr>
        <p:spPr>
          <a:xfrm>
            <a:off x="4711849" y="2048497"/>
            <a:ext cx="408791" cy="0"/>
          </a:xfrm>
          <a:prstGeom prst="straightConnector1">
            <a:avLst/>
          </a:prstGeom>
          <a:noFill/>
          <a:ln w="57150" cap="flat" cmpd="sng">
            <a:solidFill>
              <a:srgbClr val="38FF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9C1A198-6861-E127-16FA-9285905BD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2400" dirty="0"/>
              <a:t>Our Partner Landscape: Stronger Together</a:t>
            </a:r>
            <a:endParaRPr lang="en-US" sz="24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1AE9C1-500D-BF31-D4EA-8868F705D590}"/>
              </a:ext>
            </a:extLst>
          </p:cNvPr>
          <p:cNvGrpSpPr/>
          <p:nvPr/>
        </p:nvGrpSpPr>
        <p:grpSpPr>
          <a:xfrm>
            <a:off x="3092042" y="1370115"/>
            <a:ext cx="1368000" cy="1368000"/>
            <a:chOff x="2306424" y="2461579"/>
            <a:chExt cx="1368000" cy="1368000"/>
          </a:xfrm>
        </p:grpSpPr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A28BAB36-C7C7-47C6-9A17-B41D16F9C1C2}"/>
                </a:ext>
              </a:extLst>
            </p:cNvPr>
            <p:cNvSpPr/>
            <p:nvPr/>
          </p:nvSpPr>
          <p:spPr>
            <a:xfrm rot="2724803">
              <a:off x="2306424" y="2461579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FFF14A68-2C10-4653-BA34-20240CDEF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6177" y="2658760"/>
              <a:ext cx="418317" cy="233160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F890564B-7AE3-4F82-85B4-47BA694AB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0766" y="2973595"/>
              <a:ext cx="1316413" cy="438804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4ADB4DC-C951-A8B7-9E8E-B0E07D5DA9AE}"/>
              </a:ext>
            </a:extLst>
          </p:cNvPr>
          <p:cNvGrpSpPr/>
          <p:nvPr/>
        </p:nvGrpSpPr>
        <p:grpSpPr>
          <a:xfrm>
            <a:off x="942050" y="1388075"/>
            <a:ext cx="1368000" cy="1368000"/>
            <a:chOff x="469085" y="1549142"/>
            <a:chExt cx="1368000" cy="1368000"/>
          </a:xfrm>
        </p:grpSpPr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28E4604F-B04B-4443-9D85-041B3DC2AC2B}"/>
                </a:ext>
              </a:extLst>
            </p:cNvPr>
            <p:cNvSpPr/>
            <p:nvPr/>
          </p:nvSpPr>
          <p:spPr>
            <a:xfrm rot="2724803">
              <a:off x="469085" y="1549142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467DACE2-FE41-DCD4-6965-2B2BE91A35ED}"/>
                </a:ext>
              </a:extLst>
            </p:cNvPr>
            <p:cNvGrpSpPr/>
            <p:nvPr/>
          </p:nvGrpSpPr>
          <p:grpSpPr>
            <a:xfrm>
              <a:off x="629107" y="1783014"/>
              <a:ext cx="1047957" cy="900257"/>
              <a:chOff x="647495" y="1776247"/>
              <a:chExt cx="1047957" cy="900257"/>
            </a:xfrm>
          </p:grpSpPr>
          <p:pic>
            <p:nvPicPr>
              <p:cNvPr id="61" name="Grafik 60">
                <a:extLst>
                  <a:ext uri="{FF2B5EF4-FFF2-40B4-BE49-F238E27FC236}">
                    <a16:creationId xmlns:a16="http://schemas.microsoft.com/office/drawing/2014/main" id="{3B3C1804-C2A1-4502-9711-DB7258661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5669" y="1776247"/>
                <a:ext cx="891609" cy="261989"/>
              </a:xfrm>
              <a:prstGeom prst="rect">
                <a:avLst/>
              </a:prstGeom>
            </p:spPr>
          </p:pic>
          <p:pic>
            <p:nvPicPr>
              <p:cNvPr id="62" name="Grafik 61">
                <a:extLst>
                  <a:ext uri="{FF2B5EF4-FFF2-40B4-BE49-F238E27FC236}">
                    <a16:creationId xmlns:a16="http://schemas.microsoft.com/office/drawing/2014/main" id="{E0A40D15-BC45-4278-8535-3C81D7EFB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7495" y="2474379"/>
                <a:ext cx="1047957" cy="202125"/>
              </a:xfrm>
              <a:prstGeom prst="rect">
                <a:avLst/>
              </a:prstGeom>
            </p:spPr>
          </p:pic>
          <p:pic>
            <p:nvPicPr>
              <p:cNvPr id="63" name="Grafik 62">
                <a:extLst>
                  <a:ext uri="{FF2B5EF4-FFF2-40B4-BE49-F238E27FC236}">
                    <a16:creationId xmlns:a16="http://schemas.microsoft.com/office/drawing/2014/main" id="{F151CE0E-218D-4138-A464-311E368358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8081" y="2077628"/>
                <a:ext cx="366785" cy="366785"/>
              </a:xfrm>
              <a:prstGeom prst="rect">
                <a:avLst/>
              </a:prstGeom>
            </p:spPr>
          </p:pic>
        </p:grp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A0EFA9D-4176-9AB6-1D63-94B86FF7C8EB}"/>
              </a:ext>
            </a:extLst>
          </p:cNvPr>
          <p:cNvGrpSpPr/>
          <p:nvPr/>
        </p:nvGrpSpPr>
        <p:grpSpPr>
          <a:xfrm>
            <a:off x="4371511" y="2606587"/>
            <a:ext cx="1440000" cy="1203957"/>
            <a:chOff x="4498237" y="4911305"/>
            <a:chExt cx="1440000" cy="1203957"/>
          </a:xfrm>
        </p:grpSpPr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45B4B241-7410-45F2-A328-378987B744C0}"/>
                </a:ext>
              </a:extLst>
            </p:cNvPr>
            <p:cNvSpPr/>
            <p:nvPr/>
          </p:nvSpPr>
          <p:spPr>
            <a:xfrm rot="2724803">
              <a:off x="4620349" y="4909262"/>
              <a:ext cx="1188000" cy="122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683019DC-8BF7-43E0-A8BA-3452E36F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98237" y="5463365"/>
              <a:ext cx="1440000" cy="216000"/>
            </a:xfrm>
            <a:prstGeom prst="rect">
              <a:avLst/>
            </a:prstGeom>
          </p:spPr>
        </p:pic>
        <p:pic>
          <p:nvPicPr>
            <p:cNvPr id="65" name="Grafik 64">
              <a:extLst>
                <a:ext uri="{FF2B5EF4-FFF2-40B4-BE49-F238E27FC236}">
                  <a16:creationId xmlns:a16="http://schemas.microsoft.com/office/drawing/2014/main" id="{5FF886FF-926B-4F14-A184-3C46C745F41F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46653" y="5108990"/>
              <a:ext cx="943169" cy="306613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E80B6E44-7D11-4FAF-ACE0-7DFF84B28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28442" y="4911305"/>
              <a:ext cx="365594" cy="121864"/>
            </a:xfrm>
            <a:prstGeom prst="rect">
              <a:avLst/>
            </a:prstGeom>
          </p:spPr>
        </p:pic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0332DDA7-0DFD-4D2D-9104-AF57C4D3AE14}"/>
              </a:ext>
            </a:extLst>
          </p:cNvPr>
          <p:cNvSpPr/>
          <p:nvPr/>
        </p:nvSpPr>
        <p:spPr>
          <a:xfrm rot="2724803">
            <a:off x="2861357" y="3966738"/>
            <a:ext cx="180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42AA3620-49F7-4853-8C51-82C2F8776B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51924" y="4671387"/>
            <a:ext cx="428400" cy="2880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A5F87A9-2631-46A4-9CB5-03E5989AA5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10164" y="5150950"/>
            <a:ext cx="555319" cy="33025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42728C92-C243-4926-BB4B-67884D36F8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85990" y="4969108"/>
            <a:ext cx="657088" cy="278257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5CD95241-A632-49AB-91C3-F13DA197DF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23283" y="4777598"/>
            <a:ext cx="718565" cy="234352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FE6D93F4-0110-471F-B3DB-FA47708BDA0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1540" r="10950" b="3383"/>
          <a:stretch/>
        </p:blipFill>
        <p:spPr>
          <a:xfrm>
            <a:off x="3385736" y="4724502"/>
            <a:ext cx="334328" cy="215889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87ED14A-BB08-475C-B7FC-24D25D2C09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155" y="5084314"/>
            <a:ext cx="488382" cy="18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E2D510F-5DD7-4E21-B44B-CCCCB0DEA5AF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2469" t="29365" r="17625" b="27550"/>
          <a:stretch/>
        </p:blipFill>
        <p:spPr>
          <a:xfrm>
            <a:off x="2796498" y="4662283"/>
            <a:ext cx="354718" cy="238112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3E8C010C-06FD-4605-8F24-55386E3F5AE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68310" y="3954162"/>
            <a:ext cx="654973" cy="300711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8DD03163-7F63-3721-E8D3-A36EC4BFC959}"/>
              </a:ext>
            </a:extLst>
          </p:cNvPr>
          <p:cNvGrpSpPr/>
          <p:nvPr/>
        </p:nvGrpSpPr>
        <p:grpSpPr>
          <a:xfrm>
            <a:off x="5874016" y="2402574"/>
            <a:ext cx="4621993" cy="4278270"/>
            <a:chOff x="5922281" y="2054124"/>
            <a:chExt cx="4621993" cy="4278270"/>
          </a:xfrm>
        </p:grpSpPr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B1859452-A9AF-472E-BAB5-C75B3BA2A042}"/>
                </a:ext>
              </a:extLst>
            </p:cNvPr>
            <p:cNvSpPr/>
            <p:nvPr/>
          </p:nvSpPr>
          <p:spPr>
            <a:xfrm rot="2724803">
              <a:off x="6290409" y="2064959"/>
              <a:ext cx="3960000" cy="39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193DE78-EED9-47BD-A2C1-6F1345AD2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731149" y="5936394"/>
              <a:ext cx="1063707" cy="396000"/>
            </a:xfrm>
            <a:prstGeom prst="rect">
              <a:avLst/>
            </a:prstGeom>
          </p:spPr>
        </p:pic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72B365CD-B14D-4A30-8822-B5D16F29A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t="26191" b="22300"/>
            <a:stretch/>
          </p:blipFill>
          <p:spPr>
            <a:xfrm>
              <a:off x="7768307" y="2054124"/>
              <a:ext cx="873634" cy="252000"/>
            </a:xfrm>
            <a:prstGeom prst="rect">
              <a:avLst/>
            </a:prstGeom>
          </p:spPr>
        </p:pic>
        <p:pic>
          <p:nvPicPr>
            <p:cNvPr id="10244" name="Picture 4" descr="Datei:AVL Logo.jpg – Wikipedia">
              <a:extLst>
                <a:ext uri="{FF2B5EF4-FFF2-40B4-BE49-F238E27FC236}">
                  <a16:creationId xmlns:a16="http://schemas.microsoft.com/office/drawing/2014/main" id="{73F81CB2-4019-434A-A9B6-DCECCDE1C3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4723" y="2288317"/>
              <a:ext cx="588001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B4DB73F7-C247-4681-818F-F7F6E7E99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6845110" y="2815739"/>
              <a:ext cx="483778" cy="252000"/>
            </a:xfrm>
            <a:prstGeom prst="rect">
              <a:avLst/>
            </a:prstGeom>
          </p:spPr>
        </p:pic>
        <p:pic>
          <p:nvPicPr>
            <p:cNvPr id="10248" name="Picture 8" descr="Our Brands">
              <a:extLst>
                <a:ext uri="{FF2B5EF4-FFF2-40B4-BE49-F238E27FC236}">
                  <a16:creationId xmlns:a16="http://schemas.microsoft.com/office/drawing/2014/main" id="{21FA1C3E-E6DE-4A4D-BEAB-DE94F7E7AB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0" t="16262" r="23723" b="14193"/>
            <a:stretch/>
          </p:blipFill>
          <p:spPr bwMode="auto">
            <a:xfrm>
              <a:off x="7505503" y="3263784"/>
              <a:ext cx="541434" cy="28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2257E1A9-A603-43AC-A3C9-974508F79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8001386" y="3081798"/>
              <a:ext cx="248655" cy="252000"/>
            </a:xfrm>
            <a:prstGeom prst="rect">
              <a:avLst/>
            </a:prstGeom>
          </p:spPr>
        </p:pic>
        <p:pic>
          <p:nvPicPr>
            <p:cNvPr id="10252" name="Picture 12" descr="ECARX Logo &amp; Brand Assets (SVG, PNG and vector) - Brandfetch">
              <a:extLst>
                <a:ext uri="{FF2B5EF4-FFF2-40B4-BE49-F238E27FC236}">
                  <a16:creationId xmlns:a16="http://schemas.microsoft.com/office/drawing/2014/main" id="{4B8C84A4-6A24-49BB-AD3C-FB8D3E4DE4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0" t="40010" b="41418"/>
            <a:stretch/>
          </p:blipFill>
          <p:spPr bwMode="auto">
            <a:xfrm>
              <a:off x="8659780" y="3089705"/>
              <a:ext cx="1369310" cy="262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4" name="Picture 24" descr="Mobis | Brands of the World™ | Download vector logos and logotypes">
              <a:extLst>
                <a:ext uri="{FF2B5EF4-FFF2-40B4-BE49-F238E27FC236}">
                  <a16:creationId xmlns:a16="http://schemas.microsoft.com/office/drawing/2014/main" id="{810F69B0-B8DA-4001-BD5B-C37EF7C4FA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644" b="27586"/>
            <a:stretch/>
          </p:blipFill>
          <p:spPr bwMode="auto">
            <a:xfrm>
              <a:off x="9870901" y="3983805"/>
              <a:ext cx="673373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0" name="Picture 30" descr="Suchergebnisse der Mediathek | TRATON">
              <a:extLst>
                <a:ext uri="{FF2B5EF4-FFF2-40B4-BE49-F238E27FC236}">
                  <a16:creationId xmlns:a16="http://schemas.microsoft.com/office/drawing/2014/main" id="{A2E7C2F5-B9D2-49A2-8842-07514BDE89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55" b="33887"/>
            <a:stretch/>
          </p:blipFill>
          <p:spPr bwMode="auto">
            <a:xfrm>
              <a:off x="8003744" y="4696448"/>
              <a:ext cx="1098147" cy="2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2" name="Picture 32" descr="Datei:T-SYSTEMS-LOGO2013.svg – Wikipedia">
              <a:extLst>
                <a:ext uri="{FF2B5EF4-FFF2-40B4-BE49-F238E27FC236}">
                  <a16:creationId xmlns:a16="http://schemas.microsoft.com/office/drawing/2014/main" id="{3D457839-D381-4B4E-87BA-3C438DAFDE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2036" y="4801525"/>
              <a:ext cx="966805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62FA6A2-5B7F-4C0F-8040-5CBCFF40F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6647421" y="4901653"/>
              <a:ext cx="1247525" cy="252000"/>
            </a:xfrm>
            <a:prstGeom prst="rect">
              <a:avLst/>
            </a:prstGeom>
          </p:spPr>
        </p:pic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6D17A3ED-0EAB-407A-A5E9-B9D85C5BB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356904" y="3670163"/>
              <a:ext cx="558001" cy="144000"/>
            </a:xfrm>
            <a:prstGeom prst="rect">
              <a:avLst/>
            </a:prstGeom>
          </p:spPr>
        </p:pic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EF7F3BD1-AAF8-4994-8F16-10E59873A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880138" y="3654423"/>
              <a:ext cx="548876" cy="252000"/>
            </a:xfrm>
            <a:prstGeom prst="rect">
              <a:avLst/>
            </a:prstGeom>
          </p:spPr>
        </p:pic>
        <p:pic>
          <p:nvPicPr>
            <p:cNvPr id="10256" name="Picture 16" descr="Datei:Lear Corporation logo.svg – Wikipedia">
              <a:extLst>
                <a:ext uri="{FF2B5EF4-FFF2-40B4-BE49-F238E27FC236}">
                  <a16:creationId xmlns:a16="http://schemas.microsoft.com/office/drawing/2014/main" id="{BAB1D3AB-5033-4EBB-B9AA-2C70F7B81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2281" y="3905622"/>
              <a:ext cx="900001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8" name="Picture 18" descr="Datei:LG logo (2014).svg – Wikipedia">
              <a:extLst>
                <a:ext uri="{FF2B5EF4-FFF2-40B4-BE49-F238E27FC236}">
                  <a16:creationId xmlns:a16="http://schemas.microsoft.com/office/drawing/2014/main" id="{DF2819D3-09D8-4CC8-9A8C-1C9CA38507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3432" y="3886250"/>
              <a:ext cx="550421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Faurecia und Hella geben Namen des siebtgrößten Automobilzulieferers der  Welt bekannt: FORVIA | FAURECIA DEUTSCHLAND">
              <a:extLst>
                <a:ext uri="{FF2B5EF4-FFF2-40B4-BE49-F238E27FC236}">
                  <a16:creationId xmlns:a16="http://schemas.microsoft.com/office/drawing/2014/main" id="{94E883F9-A8A9-CD23-DD7E-346DCCE858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5" t="29851" r="10143" b="29248"/>
            <a:stretch/>
          </p:blipFill>
          <p:spPr bwMode="auto">
            <a:xfrm>
              <a:off x="8657982" y="3475769"/>
              <a:ext cx="10723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Grafik 61">
              <a:extLst>
                <a:ext uri="{FF2B5EF4-FFF2-40B4-BE49-F238E27FC236}">
                  <a16:creationId xmlns:a16="http://schemas.microsoft.com/office/drawing/2014/main" id="{3937168E-8983-42CD-BC28-A47E9684F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16668" y="4227289"/>
              <a:ext cx="1119898" cy="216000"/>
            </a:xfrm>
            <a:prstGeom prst="rect">
              <a:avLst/>
            </a:prstGeom>
          </p:spPr>
        </p:pic>
        <p:pic>
          <p:nvPicPr>
            <p:cNvPr id="10266" name="Picture 26" descr="Hat Logo Png Icon Red Hat Hat Enterprise Linux Logo Rhel Icon Red Hat Linux  Iso">
              <a:extLst>
                <a:ext uri="{FF2B5EF4-FFF2-40B4-BE49-F238E27FC236}">
                  <a16:creationId xmlns:a16="http://schemas.microsoft.com/office/drawing/2014/main" id="{B3992313-1651-4711-A229-8ECB4316A8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8079" y="4361724"/>
              <a:ext cx="326221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8" name="Picture 38" descr="Schaeffler Logo | ACAM Aachen | Navigating AM Complexity">
              <a:extLst>
                <a:ext uri="{FF2B5EF4-FFF2-40B4-BE49-F238E27FC236}">
                  <a16:creationId xmlns:a16="http://schemas.microsoft.com/office/drawing/2014/main" id="{83273B1E-076A-4041-8C1D-89C561C0BE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377" r="1855" b="36613"/>
            <a:stretch/>
          </p:blipFill>
          <p:spPr bwMode="auto">
            <a:xfrm>
              <a:off x="8836629" y="4347697"/>
              <a:ext cx="1705089" cy="2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0CB1567B-DA86-3C73-CF99-0AD5CCFE90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163" y="4622118"/>
              <a:ext cx="1193942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8E8FF4BB-FA66-D5BE-13F5-88B5E82BA7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5270" y="5013066"/>
              <a:ext cx="530013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8C5464FE-6388-4040-11E0-09D09CC17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9780" y="5131064"/>
              <a:ext cx="1087333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Die Volkswagen Group und ihre Sprachlernreise mit Speexx">
              <a:extLst>
                <a:ext uri="{FF2B5EF4-FFF2-40B4-BE49-F238E27FC236}">
                  <a16:creationId xmlns:a16="http://schemas.microsoft.com/office/drawing/2014/main" id="{072F65DE-3435-5379-5F4A-2D545E1A28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97" b="20480"/>
            <a:stretch/>
          </p:blipFill>
          <p:spPr bwMode="auto">
            <a:xfrm>
              <a:off x="7486590" y="5515815"/>
              <a:ext cx="1178826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ZF Friedrichshafen – Wikipedia">
              <a:extLst>
                <a:ext uri="{FF2B5EF4-FFF2-40B4-BE49-F238E27FC236}">
                  <a16:creationId xmlns:a16="http://schemas.microsoft.com/office/drawing/2014/main" id="{89418FF0-79A9-035D-B4F6-1C9CA945C3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3909" y="5520652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8EA24F45-1D14-DA45-7A5E-BCB95406C47D}"/>
                </a:ext>
              </a:extLst>
            </p:cNvPr>
            <p:cNvCxnSpPr/>
            <p:nvPr/>
          </p:nvCxnSpPr>
          <p:spPr>
            <a:xfrm>
              <a:off x="7255006" y="5868433"/>
              <a:ext cx="201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ABDEAD21-6712-A50F-C350-B054661E50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0" t="28266" r="9375" b="25460"/>
            <a:stretch/>
          </p:blipFill>
          <p:spPr bwMode="auto">
            <a:xfrm>
              <a:off x="7505503" y="2688864"/>
              <a:ext cx="1067518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42dot">
              <a:extLst>
                <a:ext uri="{FF2B5EF4-FFF2-40B4-BE49-F238E27FC236}">
                  <a16:creationId xmlns:a16="http://schemas.microsoft.com/office/drawing/2014/main" id="{8FAE4717-2756-5092-1C53-7CC51D4133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7" t="35932" r="4080" b="35204"/>
            <a:stretch/>
          </p:blipFill>
          <p:spPr bwMode="auto">
            <a:xfrm>
              <a:off x="7146893" y="2339388"/>
              <a:ext cx="567253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>
              <a:extLst>
                <a:ext uri="{FF2B5EF4-FFF2-40B4-BE49-F238E27FC236}">
                  <a16:creationId xmlns:a16="http://schemas.microsoft.com/office/drawing/2014/main" id="{7BB7585C-732A-3CE1-2BFC-5347EF6FAC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9095" y="3253093"/>
              <a:ext cx="1085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Newsroom und Pressestelle | Michelin">
              <a:extLst>
                <a:ext uri="{FF2B5EF4-FFF2-40B4-BE49-F238E27FC236}">
                  <a16:creationId xmlns:a16="http://schemas.microsoft.com/office/drawing/2014/main" id="{518F5D79-EF15-DD62-F38D-2549AC078D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74" t="35804" r="18680" b="35631"/>
            <a:stretch/>
          </p:blipFill>
          <p:spPr bwMode="auto">
            <a:xfrm>
              <a:off x="8938135" y="3965297"/>
              <a:ext cx="544042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id="{B09E554B-D4D9-58C9-4332-A817193777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47" b="28761"/>
            <a:stretch/>
          </p:blipFill>
          <p:spPr bwMode="auto">
            <a:xfrm>
              <a:off x="8686010" y="2719167"/>
              <a:ext cx="106142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CES 2026: QNX präsentiert Innovationen für softwaredefinierte Fahrzeuge und  sicherheitskritische Embedded-Systeme, QNX Software Systems Limited, Story  - PresseBox">
              <a:extLst>
                <a:ext uri="{FF2B5EF4-FFF2-40B4-BE49-F238E27FC236}">
                  <a16:creationId xmlns:a16="http://schemas.microsoft.com/office/drawing/2014/main" id="{541B78D2-F99F-5FFF-86FA-7E984CA6BF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2600" y="4338667"/>
              <a:ext cx="588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Mercedes Benz Group AG – Car Symposium ⭐ Seit mehr als 20 Jahren einer der  führenden Branchenkongresse in Europa.">
              <a:extLst>
                <a:ext uri="{FF2B5EF4-FFF2-40B4-BE49-F238E27FC236}">
                  <a16:creationId xmlns:a16="http://schemas.microsoft.com/office/drawing/2014/main" id="{7AB1D2FB-D726-BD2C-A6A9-933706D48F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67" t="37800" r="7767" b="37770"/>
            <a:stretch/>
          </p:blipFill>
          <p:spPr bwMode="auto">
            <a:xfrm>
              <a:off x="8120938" y="3643572"/>
              <a:ext cx="1074087" cy="313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" name="Google Shape;137;p4">
            <a:extLst>
              <a:ext uri="{FF2B5EF4-FFF2-40B4-BE49-F238E27FC236}">
                <a16:creationId xmlns:a16="http://schemas.microsoft.com/office/drawing/2014/main" id="{7DF88754-8857-0B90-6A9B-7A90790F7414}"/>
              </a:ext>
            </a:extLst>
          </p:cNvPr>
          <p:cNvCxnSpPr>
            <a:cxnSpLocks/>
          </p:cNvCxnSpPr>
          <p:nvPr/>
        </p:nvCxnSpPr>
        <p:spPr>
          <a:xfrm flipH="1">
            <a:off x="2605585" y="2073575"/>
            <a:ext cx="389194" cy="0"/>
          </a:xfrm>
          <a:prstGeom prst="straightConnector1">
            <a:avLst/>
          </a:prstGeom>
          <a:noFill/>
          <a:ln w="57150" cap="flat" cmpd="sng">
            <a:solidFill>
              <a:srgbClr val="38FF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Textplatzhalter 45">
            <a:extLst>
              <a:ext uri="{FF2B5EF4-FFF2-40B4-BE49-F238E27FC236}">
                <a16:creationId xmlns:a16="http://schemas.microsoft.com/office/drawing/2014/main" id="{126E33EB-1224-EECB-4F5A-2CB3FBDEF9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50" y="340031"/>
            <a:ext cx="4719875" cy="244682"/>
          </a:xfrm>
        </p:spPr>
        <p:txBody>
          <a:bodyPr/>
          <a:lstStyle/>
          <a:p>
            <a:pPr lvl="0">
              <a:defRPr/>
            </a:pPr>
            <a:r>
              <a:rPr lang="en-US" dirty="0">
                <a:latin typeface="Work Sans" pitchFamily="2" charset="77"/>
              </a:rPr>
              <a:t>THE ROAD AHEAD</a:t>
            </a:r>
          </a:p>
        </p:txBody>
      </p:sp>
      <p:pic>
        <p:nvPicPr>
          <p:cNvPr id="83" name="Grafik 61">
            <a:extLst>
              <a:ext uri="{FF2B5EF4-FFF2-40B4-BE49-F238E27FC236}">
                <a16:creationId xmlns:a16="http://schemas.microsoft.com/office/drawing/2014/main" id="{1BAF16D0-A2B5-0DB3-389C-03950A078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86" y="4411324"/>
            <a:ext cx="1119898" cy="216000"/>
          </a:xfrm>
          <a:prstGeom prst="rect">
            <a:avLst/>
          </a:prstGeom>
        </p:spPr>
      </p:pic>
      <p:sp>
        <p:nvSpPr>
          <p:cNvPr id="7" name="Rechteck 26">
            <a:extLst>
              <a:ext uri="{FF2B5EF4-FFF2-40B4-BE49-F238E27FC236}">
                <a16:creationId xmlns:a16="http://schemas.microsoft.com/office/drawing/2014/main" id="{7DA99B81-FCA2-6F7A-9079-905524243F49}"/>
              </a:ext>
            </a:extLst>
          </p:cNvPr>
          <p:cNvSpPr/>
          <p:nvPr/>
        </p:nvSpPr>
        <p:spPr>
          <a:xfrm rot="2724803">
            <a:off x="5409009" y="1264472"/>
            <a:ext cx="1713126" cy="1660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61">
            <a:extLst>
              <a:ext uri="{FF2B5EF4-FFF2-40B4-BE49-F238E27FC236}">
                <a16:creationId xmlns:a16="http://schemas.microsoft.com/office/drawing/2014/main" id="{E97AEE56-6308-A6C6-427A-FB8D42297A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3278" y="1642180"/>
            <a:ext cx="933250" cy="180000"/>
          </a:xfrm>
          <a:prstGeom prst="rect">
            <a:avLst/>
          </a:prstGeom>
        </p:spPr>
      </p:pic>
      <p:pic>
        <p:nvPicPr>
          <p:cNvPr id="18" name="Grafik 60">
            <a:extLst>
              <a:ext uri="{FF2B5EF4-FFF2-40B4-BE49-F238E27FC236}">
                <a16:creationId xmlns:a16="http://schemas.microsoft.com/office/drawing/2014/main" id="{BF546FD5-F07F-3CBB-5825-EDD500DF5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7833" y="1365416"/>
            <a:ext cx="612584" cy="180000"/>
          </a:xfrm>
          <a:prstGeom prst="rect">
            <a:avLst/>
          </a:prstGeom>
        </p:spPr>
      </p:pic>
      <p:pic>
        <p:nvPicPr>
          <p:cNvPr id="19" name="Picture 26" descr="Hat Logo Png Icon Red Hat Hat Enterprise Linux Logo Rhel Icon Red Hat Linux  Iso">
            <a:extLst>
              <a:ext uri="{FF2B5EF4-FFF2-40B4-BE49-F238E27FC236}">
                <a16:creationId xmlns:a16="http://schemas.microsoft.com/office/drawing/2014/main" id="{67DDAA00-5ED3-DC79-C5EA-AE8875F10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158" y="1760010"/>
            <a:ext cx="285443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AF50F3-9942-7AC6-4BA5-7F373DD6AE26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046592" y="3962020"/>
            <a:ext cx="930198" cy="167388"/>
          </a:xfrm>
          <a:prstGeom prst="rect">
            <a:avLst/>
          </a:prstGeom>
        </p:spPr>
      </p:pic>
      <p:pic>
        <p:nvPicPr>
          <p:cNvPr id="23" name="Grafik 62">
            <a:extLst>
              <a:ext uri="{FF2B5EF4-FFF2-40B4-BE49-F238E27FC236}">
                <a16:creationId xmlns:a16="http://schemas.microsoft.com/office/drawing/2014/main" id="{7D6E4C99-FF37-8EEB-8F9B-5F1E5EFD15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1160" y="2377609"/>
            <a:ext cx="201150" cy="201150"/>
          </a:xfrm>
          <a:prstGeom prst="rect">
            <a:avLst/>
          </a:prstGeom>
        </p:spPr>
      </p:pic>
      <p:cxnSp>
        <p:nvCxnSpPr>
          <p:cNvPr id="34" name="Gerader Verbinder 42">
            <a:extLst>
              <a:ext uri="{FF2B5EF4-FFF2-40B4-BE49-F238E27FC236}">
                <a16:creationId xmlns:a16="http://schemas.microsoft.com/office/drawing/2014/main" id="{F2F2B3F4-E113-EEEF-9E0D-892B1DF66C72}"/>
              </a:ext>
            </a:extLst>
          </p:cNvPr>
          <p:cNvCxnSpPr>
            <a:cxnSpLocks/>
          </p:cNvCxnSpPr>
          <p:nvPr/>
        </p:nvCxnSpPr>
        <p:spPr>
          <a:xfrm>
            <a:off x="3194591" y="5584516"/>
            <a:ext cx="1125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1AD145A-C141-F49B-A3C1-A5152088502D}"/>
              </a:ext>
            </a:extLst>
          </p:cNvPr>
          <p:cNvGrpSpPr/>
          <p:nvPr/>
        </p:nvGrpSpPr>
        <p:grpSpPr>
          <a:xfrm>
            <a:off x="923488" y="1389575"/>
            <a:ext cx="1368000" cy="1368000"/>
            <a:chOff x="469085" y="1549142"/>
            <a:chExt cx="1368000" cy="1368000"/>
          </a:xfrm>
        </p:grpSpPr>
        <p:sp>
          <p:nvSpPr>
            <p:cNvPr id="70" name="Rechteck 57">
              <a:extLst>
                <a:ext uri="{FF2B5EF4-FFF2-40B4-BE49-F238E27FC236}">
                  <a16:creationId xmlns:a16="http://schemas.microsoft.com/office/drawing/2014/main" id="{D78EAC1B-08E6-DC46-7545-80E96FFD154E}"/>
                </a:ext>
              </a:extLst>
            </p:cNvPr>
            <p:cNvSpPr/>
            <p:nvPr/>
          </p:nvSpPr>
          <p:spPr>
            <a:xfrm rot="2724803">
              <a:off x="469085" y="1549142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50BF4CB-1BD3-1152-9F53-C638E6ED1E02}"/>
                </a:ext>
              </a:extLst>
            </p:cNvPr>
            <p:cNvGrpSpPr/>
            <p:nvPr/>
          </p:nvGrpSpPr>
          <p:grpSpPr>
            <a:xfrm>
              <a:off x="629107" y="1783014"/>
              <a:ext cx="1047957" cy="900257"/>
              <a:chOff x="647495" y="1776247"/>
              <a:chExt cx="1047957" cy="900257"/>
            </a:xfrm>
          </p:grpSpPr>
          <p:pic>
            <p:nvPicPr>
              <p:cNvPr id="73" name="Grafik 60">
                <a:extLst>
                  <a:ext uri="{FF2B5EF4-FFF2-40B4-BE49-F238E27FC236}">
                    <a16:creationId xmlns:a16="http://schemas.microsoft.com/office/drawing/2014/main" id="{F06F1E30-CDFC-1660-8EC2-9CDA681074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5669" y="1776247"/>
                <a:ext cx="891609" cy="261989"/>
              </a:xfrm>
              <a:prstGeom prst="rect">
                <a:avLst/>
              </a:prstGeom>
            </p:spPr>
          </p:pic>
          <p:pic>
            <p:nvPicPr>
              <p:cNvPr id="74" name="Grafik 61">
                <a:extLst>
                  <a:ext uri="{FF2B5EF4-FFF2-40B4-BE49-F238E27FC236}">
                    <a16:creationId xmlns:a16="http://schemas.microsoft.com/office/drawing/2014/main" id="{251FDF82-9A9C-4865-1BAB-440B3BE5E1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7495" y="2474379"/>
                <a:ext cx="1047957" cy="202125"/>
              </a:xfrm>
              <a:prstGeom prst="rect">
                <a:avLst/>
              </a:prstGeom>
            </p:spPr>
          </p:pic>
          <p:pic>
            <p:nvPicPr>
              <p:cNvPr id="77" name="Grafik 62">
                <a:extLst>
                  <a:ext uri="{FF2B5EF4-FFF2-40B4-BE49-F238E27FC236}">
                    <a16:creationId xmlns:a16="http://schemas.microsoft.com/office/drawing/2014/main" id="{05B4363E-FD56-53ED-C41C-0FCDCBAC0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8081" y="2077628"/>
                <a:ext cx="366785" cy="366785"/>
              </a:xfrm>
              <a:prstGeom prst="rect">
                <a:avLst/>
              </a:prstGeom>
            </p:spPr>
          </p:pic>
        </p:grpSp>
      </p:grpSp>
      <p:cxnSp>
        <p:nvCxnSpPr>
          <p:cNvPr id="78" name="Gerader Verbinder 42">
            <a:extLst>
              <a:ext uri="{FF2B5EF4-FFF2-40B4-BE49-F238E27FC236}">
                <a16:creationId xmlns:a16="http://schemas.microsoft.com/office/drawing/2014/main" id="{DD925AA6-878C-68D1-DC69-6B895B9BAA03}"/>
              </a:ext>
            </a:extLst>
          </p:cNvPr>
          <p:cNvCxnSpPr>
            <a:cxnSpLocks/>
          </p:cNvCxnSpPr>
          <p:nvPr/>
        </p:nvCxnSpPr>
        <p:spPr>
          <a:xfrm>
            <a:off x="1123839" y="2596677"/>
            <a:ext cx="967297" cy="6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8520077A-CD18-0743-7466-33936D4E1F29}"/>
              </a:ext>
            </a:extLst>
          </p:cNvPr>
          <p:cNvGrpSpPr/>
          <p:nvPr/>
        </p:nvGrpSpPr>
        <p:grpSpPr>
          <a:xfrm>
            <a:off x="1097061" y="2542086"/>
            <a:ext cx="1029217" cy="520018"/>
            <a:chOff x="1077606" y="3015495"/>
            <a:chExt cx="1029217" cy="520018"/>
          </a:xfrm>
        </p:grpSpPr>
        <p:sp>
          <p:nvSpPr>
            <p:cNvPr id="25" name="Gleichschenkliges Dreieck 24">
              <a:extLst>
                <a:ext uri="{FF2B5EF4-FFF2-40B4-BE49-F238E27FC236}">
                  <a16:creationId xmlns:a16="http://schemas.microsoft.com/office/drawing/2014/main" id="{A4149876-8803-4E54-AD90-552E3D1B0827}"/>
                </a:ext>
              </a:extLst>
            </p:cNvPr>
            <p:cNvSpPr/>
            <p:nvPr/>
          </p:nvSpPr>
          <p:spPr>
            <a:xfrm rot="10800000">
              <a:off x="1077606" y="3015495"/>
              <a:ext cx="1029217" cy="520018"/>
            </a:xfrm>
            <a:prstGeom prst="triangle">
              <a:avLst>
                <a:gd name="adj" fmla="val 49330"/>
              </a:avLst>
            </a:prstGeom>
            <a:solidFill>
              <a:srgbClr val="0000FF"/>
            </a:solidFill>
            <a:ln>
              <a:solidFill>
                <a:srgbClr val="3C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Work Sans" pitchFamily="2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3FBBFE0-C351-91A5-ACA6-008EB7EB2272}"/>
                </a:ext>
              </a:extLst>
            </p:cNvPr>
            <p:cNvSpPr txBox="1"/>
            <p:nvPr/>
          </p:nvSpPr>
          <p:spPr>
            <a:xfrm>
              <a:off x="1199646" y="3037017"/>
              <a:ext cx="7697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Work Sans" pitchFamily="2" charset="0"/>
                </a:rPr>
                <a:t>OWNER</a:t>
              </a:r>
            </a:p>
          </p:txBody>
        </p:sp>
      </p:grpSp>
      <p:sp>
        <p:nvSpPr>
          <p:cNvPr id="35" name="Gleichschenkliges Dreieck 34">
            <a:extLst>
              <a:ext uri="{FF2B5EF4-FFF2-40B4-BE49-F238E27FC236}">
                <a16:creationId xmlns:a16="http://schemas.microsoft.com/office/drawing/2014/main" id="{33DF91DF-0799-4370-F66C-19D994157A40}"/>
              </a:ext>
            </a:extLst>
          </p:cNvPr>
          <p:cNvSpPr/>
          <p:nvPr/>
        </p:nvSpPr>
        <p:spPr>
          <a:xfrm rot="10800000">
            <a:off x="4423598" y="3452964"/>
            <a:ext cx="1282800" cy="617940"/>
          </a:xfrm>
          <a:prstGeom prst="triangle">
            <a:avLst>
              <a:gd name="adj" fmla="val 49330"/>
            </a:avLst>
          </a:prstGeom>
          <a:solidFill>
            <a:srgbClr val="0000FF"/>
          </a:solidFill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40">
            <a:extLst>
              <a:ext uri="{FF2B5EF4-FFF2-40B4-BE49-F238E27FC236}">
                <a16:creationId xmlns:a16="http://schemas.microsoft.com/office/drawing/2014/main" id="{8D191B61-E8EB-E5DC-FAE8-9E6586D7423C}"/>
              </a:ext>
            </a:extLst>
          </p:cNvPr>
          <p:cNvSpPr txBox="1"/>
          <p:nvPr/>
        </p:nvSpPr>
        <p:spPr>
          <a:xfrm>
            <a:off x="4437293" y="3416030"/>
            <a:ext cx="12595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Work Sans" pitchFamily="2" charset="0"/>
              </a:rPr>
              <a:t>CONSORTIUM</a:t>
            </a:r>
          </a:p>
        </p:txBody>
      </p:sp>
      <p:sp>
        <p:nvSpPr>
          <p:cNvPr id="53" name="Gleichschenkliges Dreieck 52">
            <a:extLst>
              <a:ext uri="{FF2B5EF4-FFF2-40B4-BE49-F238E27FC236}">
                <a16:creationId xmlns:a16="http://schemas.microsoft.com/office/drawing/2014/main" id="{FE9444D3-1BF8-7E7D-0BE8-A5C4748DDAF3}"/>
              </a:ext>
            </a:extLst>
          </p:cNvPr>
          <p:cNvSpPr/>
          <p:nvPr/>
        </p:nvSpPr>
        <p:spPr>
          <a:xfrm rot="10800000">
            <a:off x="3189028" y="5587754"/>
            <a:ext cx="1125792" cy="566983"/>
          </a:xfrm>
          <a:prstGeom prst="triangle">
            <a:avLst>
              <a:gd name="adj" fmla="val 49330"/>
            </a:avLst>
          </a:prstGeom>
          <a:solidFill>
            <a:srgbClr val="0000FF"/>
          </a:solidFill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Work Sans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B3FA03-9C67-48AE-6200-5FDAC082E8D9}"/>
              </a:ext>
            </a:extLst>
          </p:cNvPr>
          <p:cNvSpPr txBox="1"/>
          <p:nvPr/>
        </p:nvSpPr>
        <p:spPr>
          <a:xfrm>
            <a:off x="3364117" y="5601156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Work Sans" pitchFamily="2" charset="0"/>
              </a:rPr>
              <a:t>SILICON</a:t>
            </a:r>
          </a:p>
        </p:txBody>
      </p:sp>
      <p:sp>
        <p:nvSpPr>
          <p:cNvPr id="54" name="Gleichschenkliges Dreieck 53">
            <a:extLst>
              <a:ext uri="{FF2B5EF4-FFF2-40B4-BE49-F238E27FC236}">
                <a16:creationId xmlns:a16="http://schemas.microsoft.com/office/drawing/2014/main" id="{530D1AB0-EE4D-E2A5-29B5-0C86B8E4FB82}"/>
              </a:ext>
            </a:extLst>
          </p:cNvPr>
          <p:cNvSpPr/>
          <p:nvPr/>
        </p:nvSpPr>
        <p:spPr>
          <a:xfrm rot="10800000">
            <a:off x="5696883" y="2698684"/>
            <a:ext cx="1185425" cy="591861"/>
          </a:xfrm>
          <a:prstGeom prst="triangle">
            <a:avLst>
              <a:gd name="adj" fmla="val 51539"/>
            </a:avLst>
          </a:prstGeom>
          <a:solidFill>
            <a:srgbClr val="0000FF"/>
          </a:solidFill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2C652C-7079-A052-43EC-DB0BE1023B6B}"/>
              </a:ext>
            </a:extLst>
          </p:cNvPr>
          <p:cNvSpPr txBox="1"/>
          <p:nvPr/>
        </p:nvSpPr>
        <p:spPr>
          <a:xfrm>
            <a:off x="5766714" y="2640301"/>
            <a:ext cx="10150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Work Sans" pitchFamily="2" charset="0"/>
              </a:rPr>
              <a:t>PARTNERS</a:t>
            </a:r>
          </a:p>
        </p:txBody>
      </p:sp>
      <p:sp>
        <p:nvSpPr>
          <p:cNvPr id="57" name="TextBox 7">
            <a:extLst>
              <a:ext uri="{FF2B5EF4-FFF2-40B4-BE49-F238E27FC236}">
                <a16:creationId xmlns:a16="http://schemas.microsoft.com/office/drawing/2014/main" id="{D4D16064-91DC-0EB8-ECB8-56E4FE61DCE5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  <p:sp>
        <p:nvSpPr>
          <p:cNvPr id="11" name="Gleichschenkliges Dreieck 10">
            <a:extLst>
              <a:ext uri="{FF2B5EF4-FFF2-40B4-BE49-F238E27FC236}">
                <a16:creationId xmlns:a16="http://schemas.microsoft.com/office/drawing/2014/main" id="{B60792FB-E792-1078-49DA-E35AA1AE5B7D}"/>
              </a:ext>
            </a:extLst>
          </p:cNvPr>
          <p:cNvSpPr/>
          <p:nvPr/>
        </p:nvSpPr>
        <p:spPr>
          <a:xfrm>
            <a:off x="7641198" y="1582907"/>
            <a:ext cx="1203454" cy="603762"/>
          </a:xfrm>
          <a:prstGeom prst="triangle">
            <a:avLst>
              <a:gd name="adj" fmla="val 49828"/>
            </a:avLst>
          </a:prstGeom>
          <a:solidFill>
            <a:srgbClr val="0000FF"/>
          </a:solidFill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C4C2381E-E3CB-F46B-9875-CACD0484D875}"/>
              </a:ext>
            </a:extLst>
          </p:cNvPr>
          <p:cNvSpPr txBox="1"/>
          <p:nvPr/>
        </p:nvSpPr>
        <p:spPr>
          <a:xfrm>
            <a:off x="7822322" y="1913085"/>
            <a:ext cx="787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Work Sans" pitchFamily="2" charset="0"/>
              </a:rPr>
              <a:t>S-CORE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7E7A3E0D-F8A7-D6EC-F6EE-6B8447CE6D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6781" y="1910789"/>
            <a:ext cx="470465" cy="2160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E71B71CF-76B3-2041-DD0C-E29CAD4D252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2469" t="29365" r="17625" b="27550"/>
          <a:stretch/>
        </p:blipFill>
        <p:spPr>
          <a:xfrm>
            <a:off x="6788600" y="1871282"/>
            <a:ext cx="321778" cy="216000"/>
          </a:xfrm>
          <a:prstGeom prst="rect">
            <a:avLst/>
          </a:prstGeom>
        </p:spPr>
      </p:pic>
      <p:pic>
        <p:nvPicPr>
          <p:cNvPr id="47" name="Picture 12" descr="ECARX Logo &amp; Brand Assets (SVG, PNG and vector) - Brandfetch">
            <a:extLst>
              <a:ext uri="{FF2B5EF4-FFF2-40B4-BE49-F238E27FC236}">
                <a16:creationId xmlns:a16="http://schemas.microsoft.com/office/drawing/2014/main" id="{73DABD07-29F5-49B5-C358-B4989E80F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t="40010" b="41418"/>
          <a:stretch/>
        </p:blipFill>
        <p:spPr bwMode="auto">
          <a:xfrm>
            <a:off x="5622151" y="2403358"/>
            <a:ext cx="938442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4210CF09-26B0-5902-B8E9-86685F3A58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5955" y="1853803"/>
            <a:ext cx="363201" cy="2160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8535AC82-B1F5-774D-E275-AFB4FC69CF80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401776" y="2186669"/>
            <a:ext cx="603142" cy="144000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6F7AFABB-1572-9418-078F-D7B6B80A1B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6069355" y="1072639"/>
            <a:ext cx="374770" cy="252000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90F9CE7C-9B71-CF71-D3CC-8857390F6E34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571731" y="1549239"/>
            <a:ext cx="471000" cy="180000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A669AEBD-E561-0997-91A7-55F60EE3CD99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354868" y="2134056"/>
            <a:ext cx="723051" cy="180000"/>
          </a:xfrm>
          <a:prstGeom prst="rect">
            <a:avLst/>
          </a:prstGeom>
        </p:spPr>
      </p:pic>
      <p:sp>
        <p:nvSpPr>
          <p:cNvPr id="60" name="Rechteck 59">
            <a:extLst>
              <a:ext uri="{FF2B5EF4-FFF2-40B4-BE49-F238E27FC236}">
                <a16:creationId xmlns:a16="http://schemas.microsoft.com/office/drawing/2014/main" id="{B9063876-AD5F-A6D4-64A9-80DEE6EBA185}"/>
              </a:ext>
            </a:extLst>
          </p:cNvPr>
          <p:cNvSpPr/>
          <p:nvPr/>
        </p:nvSpPr>
        <p:spPr>
          <a:xfrm rot="2724803">
            <a:off x="1606614" y="3165545"/>
            <a:ext cx="1188000" cy="12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5" name="Gleichschenkliges Dreieck 84">
            <a:extLst>
              <a:ext uri="{FF2B5EF4-FFF2-40B4-BE49-F238E27FC236}">
                <a16:creationId xmlns:a16="http://schemas.microsoft.com/office/drawing/2014/main" id="{CD9F0B90-B09A-D8BE-FF6D-45B9198F2DD6}"/>
              </a:ext>
            </a:extLst>
          </p:cNvPr>
          <p:cNvSpPr/>
          <p:nvPr/>
        </p:nvSpPr>
        <p:spPr>
          <a:xfrm rot="10800000">
            <a:off x="1674340" y="4129407"/>
            <a:ext cx="1033840" cy="502496"/>
          </a:xfrm>
          <a:prstGeom prst="triangle">
            <a:avLst>
              <a:gd name="adj" fmla="val 51123"/>
            </a:avLst>
          </a:prstGeom>
          <a:solidFill>
            <a:srgbClr val="0000FF"/>
          </a:solidFill>
          <a:ln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40">
            <a:extLst>
              <a:ext uri="{FF2B5EF4-FFF2-40B4-BE49-F238E27FC236}">
                <a16:creationId xmlns:a16="http://schemas.microsoft.com/office/drawing/2014/main" id="{3F116AC8-D949-B248-211D-4BA108AE4F80}"/>
              </a:ext>
            </a:extLst>
          </p:cNvPr>
          <p:cNvSpPr txBox="1"/>
          <p:nvPr/>
        </p:nvSpPr>
        <p:spPr>
          <a:xfrm>
            <a:off x="1550284" y="4082059"/>
            <a:ext cx="12595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Work Sans" pitchFamily="2" charset="0"/>
              </a:rPr>
              <a:t>RESELLER</a:t>
            </a:r>
          </a:p>
        </p:txBody>
      </p:sp>
      <p:pic>
        <p:nvPicPr>
          <p:cNvPr id="93" name="Grafik 92">
            <a:extLst>
              <a:ext uri="{FF2B5EF4-FFF2-40B4-BE49-F238E27FC236}">
                <a16:creationId xmlns:a16="http://schemas.microsoft.com/office/drawing/2014/main" id="{6FA9EE52-F00D-DD2D-70A9-E55430D066B3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2067072" y="3866853"/>
            <a:ext cx="596667" cy="180000"/>
          </a:xfrm>
          <a:prstGeom prst="rect">
            <a:avLst/>
          </a:prstGeom>
        </p:spPr>
      </p:pic>
      <p:pic>
        <p:nvPicPr>
          <p:cNvPr id="95" name="Grafik 94">
            <a:extLst>
              <a:ext uri="{FF2B5EF4-FFF2-40B4-BE49-F238E27FC236}">
                <a16:creationId xmlns:a16="http://schemas.microsoft.com/office/drawing/2014/main" id="{1DD0A632-8D85-C53E-845D-5CCCE9C74461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996101" y="3133054"/>
            <a:ext cx="390316" cy="288000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A564FCEB-5361-D067-FA3B-9E09DF3DC293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573728" y="3500219"/>
            <a:ext cx="862597" cy="324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8195685-6FF9-4326-8BF0-85849EBD2B71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464024" y="4595750"/>
            <a:ext cx="347102" cy="248522"/>
          </a:xfrm>
          <a:prstGeom prst="rect">
            <a:avLst/>
          </a:prstGeom>
        </p:spPr>
      </p:pic>
      <p:pic>
        <p:nvPicPr>
          <p:cNvPr id="91" name="Grafik 90">
            <a:extLst>
              <a:ext uri="{FF2B5EF4-FFF2-40B4-BE49-F238E27FC236}">
                <a16:creationId xmlns:a16="http://schemas.microsoft.com/office/drawing/2014/main" id="{4C641F49-CB9D-DEC3-E5BB-5F479E70982A}"/>
              </a:ext>
            </a:extLst>
          </p:cNvPr>
          <p:cNvPicPr>
            <a:picLocks noChangeAspect="1"/>
          </p:cNvPicPr>
          <p:nvPr/>
        </p:nvPicPr>
        <p:blipFill>
          <a:blip r:embed="rId58"/>
          <a:srcRect t="32812" b="33419"/>
          <a:stretch/>
        </p:blipFill>
        <p:spPr>
          <a:xfrm>
            <a:off x="7450262" y="4287766"/>
            <a:ext cx="900122" cy="303963"/>
          </a:xfrm>
          <a:prstGeom prst="rect">
            <a:avLst/>
          </a:prstGeom>
        </p:spPr>
      </p:pic>
      <p:pic>
        <p:nvPicPr>
          <p:cNvPr id="88" name="Grafik 87">
            <a:extLst>
              <a:ext uri="{FF2B5EF4-FFF2-40B4-BE49-F238E27FC236}">
                <a16:creationId xmlns:a16="http://schemas.microsoft.com/office/drawing/2014/main" id="{BED35916-3BBD-F473-EC35-86EDFC71C5FF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975909" y="5601441"/>
            <a:ext cx="924414" cy="21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55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A0EA1-EB6E-B3F9-400C-6CD4C6D8D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01062FE-A6CB-113E-9F65-980827D9E1DA}"/>
              </a:ext>
            </a:extLst>
          </p:cNvPr>
          <p:cNvSpPr txBox="1">
            <a:spLocks/>
          </p:cNvSpPr>
          <p:nvPr/>
        </p:nvSpPr>
        <p:spPr>
          <a:xfrm>
            <a:off x="533399" y="334962"/>
            <a:ext cx="6234157" cy="213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C00F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C00F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C00F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C00F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Work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25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77"/>
                <a:ea typeface="+mn-ea"/>
                <a:cs typeface="+mn-cs"/>
              </a:rPr>
              <a:t>THE </a:t>
            </a:r>
            <a:r>
              <a:rPr lang="en-US" sz="1100" spc="250">
                <a:solidFill>
                  <a:srgbClr val="3C00FF"/>
                </a:solidFill>
                <a:latin typeface="Work Sans" pitchFamily="2" charset="77"/>
              </a:rPr>
              <a:t>ROAD AHEAD</a:t>
            </a:r>
            <a:endParaRPr kumimoji="0" lang="en-US" sz="1100" b="0" i="0" u="none" strike="noStrike" kern="1200" cap="none" spc="25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77"/>
              <a:ea typeface="+mn-ea"/>
              <a:cs typeface="+mn-cs"/>
            </a:endParaRP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5070DD3C-1AB3-2DE5-C307-868FFC1A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486212"/>
            <a:ext cx="11266157" cy="44633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Work Sans"/>
              </a:rPr>
              <a:t>Key Take-Aways</a:t>
            </a:r>
            <a:endParaRPr lang="en-US" sz="2400" b="0" dirty="0">
              <a:solidFill>
                <a:srgbClr val="000000"/>
              </a:solidFill>
              <a:latin typeface="Work Sans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26580FB9-54D9-C8BF-4667-8477F854BF32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27B99C0-F62C-7A9E-330B-162060CF882B}"/>
              </a:ext>
            </a:extLst>
          </p:cNvPr>
          <p:cNvSpPr txBox="1">
            <a:spLocks/>
          </p:cNvSpPr>
          <p:nvPr/>
        </p:nvSpPr>
        <p:spPr>
          <a:xfrm>
            <a:off x="1196200" y="2611761"/>
            <a:ext cx="10805863" cy="270843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de-DE" sz="1800" b="1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Open source </a:t>
            </a:r>
            <a:r>
              <a:rPr lang="de-DE" sz="1800" b="1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does</a:t>
            </a:r>
            <a:r>
              <a:rPr lang="de-DE" sz="1800" b="1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 not </a:t>
            </a:r>
            <a:r>
              <a:rPr lang="de-DE" sz="1800" b="1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ship</a:t>
            </a:r>
            <a:r>
              <a:rPr lang="de-DE" sz="1800" b="1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 </a:t>
            </a:r>
            <a:r>
              <a:rPr lang="de-DE" sz="1800" b="1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cars</a:t>
            </a:r>
            <a:r>
              <a:rPr lang="de-DE" sz="1800" b="1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 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– </a:t>
            </a:r>
            <a:r>
              <a:rPr lang="de-DE" sz="1800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safety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, support, </a:t>
            </a:r>
            <a:r>
              <a:rPr lang="de-DE" sz="1800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certification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, and </a:t>
            </a:r>
            <a:r>
              <a:rPr lang="de-DE" sz="1800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liability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are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 still </a:t>
            </a:r>
            <a:r>
              <a:rPr lang="de-DE" sz="1800" kern="100" dirty="0" err="1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required</a:t>
            </a:r>
            <a:r>
              <a:rPr lang="de-DE" sz="1800" kern="100" dirty="0">
                <a:solidFill>
                  <a:schemeClr val="tx1"/>
                </a:solidFill>
                <a:latin typeface="Work Sans" pitchFamily="2" charset="0"/>
                <a:cs typeface="Times New Roman" panose="02020603050405020304" pitchFamily="18" charset="0"/>
              </a:rPr>
              <a:t>.</a:t>
            </a:r>
            <a:endParaRPr lang="en-US" sz="1800" b="1" kern="100" dirty="0">
              <a:solidFill>
                <a:schemeClr val="tx1"/>
              </a:solidFill>
              <a:latin typeface="Work Sans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en-US" sz="1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SDVs need a shared software foundation 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– no company can build it alone.</a:t>
            </a:r>
          </a:p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en-US" sz="1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Eclipse S-CORE is the open foundation 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for next-generation vehicle software.</a:t>
            </a:r>
          </a:p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en-US" sz="1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Qorix Performance transforms that foundation as distributor 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into a certifiable, supported, production-ready product. </a:t>
            </a:r>
            <a:endParaRPr lang="en-US" sz="1800" b="1" kern="100" dirty="0">
              <a:solidFill>
                <a:schemeClr val="tx1"/>
              </a:solidFill>
              <a:latin typeface="Work Sans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en-US" sz="1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OEMs pay for the customized product, risk reduction and faster SOP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not for the code its</a:t>
            </a:r>
            <a:r>
              <a:rPr lang="en-US" sz="1800" kern="100" dirty="0">
                <a:solidFill>
                  <a:schemeClr val="bg2">
                    <a:lumMod val="10000"/>
                  </a:schemeClr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elf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4625" indent="-174625" algn="l">
              <a:spcAft>
                <a:spcPts val="1200"/>
              </a:spcAft>
              <a:buBlip>
                <a:blip r:embed="rId4"/>
              </a:buBlip>
            </a:pP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Extension towards </a:t>
            </a:r>
            <a:r>
              <a:rPr lang="en-US" sz="1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 markets</a:t>
            </a:r>
            <a:r>
              <a:rPr lang="en-US" sz="1800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7468900-15CA-339F-8F86-167CB91B7057}"/>
              </a:ext>
            </a:extLst>
          </p:cNvPr>
          <p:cNvSpPr txBox="1"/>
          <p:nvPr/>
        </p:nvSpPr>
        <p:spPr>
          <a:xfrm>
            <a:off x="1373821" y="5659272"/>
            <a:ext cx="74680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kern="100" dirty="0">
                <a:solidFill>
                  <a:srgbClr val="3C00FF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Eclipse S-CORE provides the open foundation. Qorix Performance makes it production-ready.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6093FD3-A26C-7983-7497-8697A53D62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513168" y="1822673"/>
            <a:ext cx="10805864" cy="74910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168F8159-40F2-D5BA-D462-5F8959470E82}"/>
              </a:ext>
            </a:extLst>
          </p:cNvPr>
          <p:cNvSpPr/>
          <p:nvPr/>
        </p:nvSpPr>
        <p:spPr>
          <a:xfrm>
            <a:off x="887036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F3AA080-853F-B15E-451E-410DBFE6B681}"/>
              </a:ext>
            </a:extLst>
          </p:cNvPr>
          <p:cNvSpPr/>
          <p:nvPr/>
        </p:nvSpPr>
        <p:spPr>
          <a:xfrm>
            <a:off x="2426004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6D0846E-F6B9-9841-952B-D1594CD1ADCF}"/>
              </a:ext>
            </a:extLst>
          </p:cNvPr>
          <p:cNvSpPr/>
          <p:nvPr/>
        </p:nvSpPr>
        <p:spPr>
          <a:xfrm>
            <a:off x="3962496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5CAFA27-33AB-630A-634D-B6A1FBDE34AD}"/>
              </a:ext>
            </a:extLst>
          </p:cNvPr>
          <p:cNvSpPr/>
          <p:nvPr/>
        </p:nvSpPr>
        <p:spPr>
          <a:xfrm>
            <a:off x="5493215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721B2A5-0250-DC87-268A-9CD350662D42}"/>
              </a:ext>
            </a:extLst>
          </p:cNvPr>
          <p:cNvSpPr/>
          <p:nvPr/>
        </p:nvSpPr>
        <p:spPr>
          <a:xfrm>
            <a:off x="7025770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21965A9-D711-2E9F-6479-96DB0233A7F4}"/>
              </a:ext>
            </a:extLst>
          </p:cNvPr>
          <p:cNvSpPr/>
          <p:nvPr/>
        </p:nvSpPr>
        <p:spPr>
          <a:xfrm>
            <a:off x="8561558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74FA1B9-EB2C-48CA-04A5-3F15CD0CA3F2}"/>
              </a:ext>
            </a:extLst>
          </p:cNvPr>
          <p:cNvSpPr/>
          <p:nvPr/>
        </p:nvSpPr>
        <p:spPr>
          <a:xfrm>
            <a:off x="10092760" y="1825884"/>
            <a:ext cx="65057" cy="65057"/>
          </a:xfrm>
          <a:prstGeom prst="ellipse">
            <a:avLst/>
          </a:prstGeom>
          <a:solidFill>
            <a:srgbClr val="163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41DD3BB6-084C-A9E4-5B81-5BF02B89B5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7311" y="1209664"/>
            <a:ext cx="564738" cy="56473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21FD704E-505C-B071-9A6A-988147EFF2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66318" y="1268352"/>
            <a:ext cx="449486" cy="48406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8B2769A9-9D10-FD22-B23C-27DA90D889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41469" y="1261416"/>
            <a:ext cx="507110" cy="461009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3078F39-EB2B-82C7-2CF9-E1BCA4DF79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86243" y="1234988"/>
            <a:ext cx="484061" cy="48406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3D390B69-1503-646A-2726-92348133FE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68131" y="1271513"/>
            <a:ext cx="380334" cy="44948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53BFBD4-21B9-BBAA-C09B-F66121D22C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46292" y="1234988"/>
            <a:ext cx="495587" cy="49558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F79178D2-009F-BEB3-83F6-5107C380FD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68017" y="1261416"/>
            <a:ext cx="449486" cy="449485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D316B8DA-4F28-362B-8EA5-723E58B8106E}"/>
              </a:ext>
            </a:extLst>
          </p:cNvPr>
          <p:cNvSpPr txBox="1"/>
          <p:nvPr/>
        </p:nvSpPr>
        <p:spPr>
          <a:xfrm>
            <a:off x="469754" y="1923016"/>
            <a:ext cx="9040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Eclipse </a:t>
            </a:r>
            <a:b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Open-source</a:t>
            </a:r>
            <a:endParaRPr lang="de-DE" sz="800" b="1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4CB99AAD-EAD1-3D58-4AAF-4E5C5BF49612}"/>
              </a:ext>
            </a:extLst>
          </p:cNvPr>
          <p:cNvSpPr txBox="1"/>
          <p:nvPr/>
        </p:nvSpPr>
        <p:spPr>
          <a:xfrm>
            <a:off x="2006499" y="1923016"/>
            <a:ext cx="9040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Release</a:t>
            </a:r>
            <a:endParaRPr lang="de-DE" sz="800" b="1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798958EB-A318-80A8-2449-32B77D21DE23}"/>
              </a:ext>
            </a:extLst>
          </p:cNvPr>
          <p:cNvSpPr txBox="1"/>
          <p:nvPr/>
        </p:nvSpPr>
        <p:spPr>
          <a:xfrm>
            <a:off x="4946020" y="1919637"/>
            <a:ext cx="11629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Defect Resolution &amp; Upstream</a:t>
            </a:r>
            <a:endParaRPr lang="de-DE" sz="800" b="1" dirty="0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C35A694-5691-F6EB-B87A-052BD7A66B3D}"/>
              </a:ext>
            </a:extLst>
          </p:cNvPr>
          <p:cNvSpPr txBox="1"/>
          <p:nvPr/>
        </p:nvSpPr>
        <p:spPr>
          <a:xfrm>
            <a:off x="6257580" y="1920867"/>
            <a:ext cx="1659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 Safety</a:t>
            </a:r>
            <a:b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Certification &amp; </a:t>
            </a:r>
            <a:b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Cyber Security</a:t>
            </a:r>
            <a:endParaRPr lang="de-DE" sz="800" b="1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06D27CF3-2D4B-FFBB-E1AA-A43C3EA91C80}"/>
              </a:ext>
            </a:extLst>
          </p:cNvPr>
          <p:cNvSpPr txBox="1"/>
          <p:nvPr/>
        </p:nvSpPr>
        <p:spPr>
          <a:xfrm>
            <a:off x="8013783" y="1919637"/>
            <a:ext cx="1157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Full Stack Solution for SOP</a:t>
            </a:r>
            <a:endParaRPr lang="de-DE" sz="800" b="1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0389386-437F-5136-5600-2B57770E85AC}"/>
              </a:ext>
            </a:extLst>
          </p:cNvPr>
          <p:cNvSpPr txBox="1"/>
          <p:nvPr/>
        </p:nvSpPr>
        <p:spPr>
          <a:xfrm>
            <a:off x="9348106" y="1920867"/>
            <a:ext cx="1553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Continuous Delivery &amp; Maintenance &amp; </a:t>
            </a:r>
            <a:b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Support</a:t>
            </a:r>
            <a:endParaRPr lang="de-DE" sz="1100" b="1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9F757AE5-3B81-1E2C-2E27-0A837BE27702}"/>
              </a:ext>
            </a:extLst>
          </p:cNvPr>
          <p:cNvSpPr txBox="1"/>
          <p:nvPr/>
        </p:nvSpPr>
        <p:spPr>
          <a:xfrm>
            <a:off x="3335272" y="1919637"/>
            <a:ext cx="13195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kern="100" dirty="0">
                <a:solidFill>
                  <a:schemeClr val="tx1"/>
                </a:solidFill>
                <a:latin typeface="Work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Tools &amp; Integration</a:t>
            </a:r>
            <a:endParaRPr lang="de-DE" sz="800" b="1" dirty="0"/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264BFC67-A26C-0F21-DF86-DB05686A294B}"/>
              </a:ext>
            </a:extLst>
          </p:cNvPr>
          <p:cNvGrpSpPr/>
          <p:nvPr/>
        </p:nvGrpSpPr>
        <p:grpSpPr>
          <a:xfrm flipH="1">
            <a:off x="656067" y="2568486"/>
            <a:ext cx="370476" cy="370476"/>
            <a:chOff x="2667000" y="0"/>
            <a:chExt cx="6854850" cy="6854850"/>
          </a:xfrm>
        </p:grpSpPr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1F9781D7-BF49-F926-1219-5B1188FD6F04}"/>
                </a:ext>
              </a:extLst>
            </p:cNvPr>
            <p:cNvSpPr/>
            <p:nvPr/>
          </p:nvSpPr>
          <p:spPr>
            <a:xfrm>
              <a:off x="2667000" y="0"/>
              <a:ext cx="6854850" cy="6854850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41A7FE28-D1F5-38AF-4C4E-32845DECC56E}"/>
                </a:ext>
              </a:extLst>
            </p:cNvPr>
            <p:cNvSpPr/>
            <p:nvPr/>
          </p:nvSpPr>
          <p:spPr>
            <a:xfrm>
              <a:off x="4033174" y="1507036"/>
              <a:ext cx="4122594" cy="3840667"/>
            </a:xfrm>
            <a:custGeom>
              <a:avLst/>
              <a:gdLst>
                <a:gd name="csX0" fmla="*/ 983243 w 4122602"/>
                <a:gd name="csY0" fmla="*/ 3812275 h 3840658"/>
                <a:gd name="csX1" fmla="*/ 1146389 w 4122602"/>
                <a:gd name="csY1" fmla="*/ 3830243 h 3840658"/>
                <a:gd name="csX2" fmla="*/ 1265079 w 4122602"/>
                <a:gd name="csY2" fmla="*/ 3715060 h 3840658"/>
                <a:gd name="csX3" fmla="*/ 1609339 w 4122602"/>
                <a:gd name="csY3" fmla="*/ 2797534 h 3840658"/>
                <a:gd name="csX4" fmla="*/ 1574262 w 4122602"/>
                <a:gd name="csY4" fmla="*/ 2317474 h 3840658"/>
                <a:gd name="csX5" fmla="*/ 1508331 w 4122602"/>
                <a:gd name="csY5" fmla="*/ 2057615 h 3840658"/>
                <a:gd name="csX6" fmla="*/ 1670116 w 4122602"/>
                <a:gd name="csY6" fmla="*/ 1668613 h 3840658"/>
                <a:gd name="csX7" fmla="*/ 2061767 w 4122602"/>
                <a:gd name="csY7" fmla="*/ 1508975 h 3840658"/>
                <a:gd name="csX8" fmla="*/ 2452057 w 4122602"/>
                <a:gd name="csY8" fmla="*/ 1668613 h 3840658"/>
                <a:gd name="csX9" fmla="*/ 2613843 w 4122602"/>
                <a:gd name="csY9" fmla="*/ 2057615 h 3840658"/>
                <a:gd name="csX10" fmla="*/ 2547912 w 4122602"/>
                <a:gd name="csY10" fmla="*/ 2317474 h 3840658"/>
                <a:gd name="csX11" fmla="*/ 2512834 w 4122602"/>
                <a:gd name="csY11" fmla="*/ 2797534 h 3840658"/>
                <a:gd name="csX12" fmla="*/ 2857095 w 4122602"/>
                <a:gd name="csY12" fmla="*/ 3715060 h 3840658"/>
                <a:gd name="csX13" fmla="*/ 2975785 w 4122602"/>
                <a:gd name="csY13" fmla="*/ 3830243 h 3840658"/>
                <a:gd name="csX14" fmla="*/ 3038996 w 4122602"/>
                <a:gd name="csY14" fmla="*/ 3840408 h 3840658"/>
                <a:gd name="csX15" fmla="*/ 3139217 w 4122602"/>
                <a:gd name="csY15" fmla="*/ 3812275 h 3840658"/>
                <a:gd name="csX16" fmla="*/ 4122603 w 4122602"/>
                <a:gd name="csY16" fmla="*/ 2057328 h 3840658"/>
                <a:gd name="csX17" fmla="*/ 3518555 w 4122602"/>
                <a:gd name="csY17" fmla="*/ 601399 h 3840658"/>
                <a:gd name="csX18" fmla="*/ 2065346 w 4122602"/>
                <a:gd name="csY18" fmla="*/ 0 h 3840658"/>
                <a:gd name="csX19" fmla="*/ 2061337 w 4122602"/>
                <a:gd name="csY19" fmla="*/ 0 h 3840658"/>
                <a:gd name="csX20" fmla="*/ 604048 w 4122602"/>
                <a:gd name="csY20" fmla="*/ 601399 h 3840658"/>
                <a:gd name="csX21" fmla="*/ 0 w 4122602"/>
                <a:gd name="csY21" fmla="*/ 2057328 h 3840658"/>
                <a:gd name="csX22" fmla="*/ 983386 w 4122602"/>
                <a:gd name="csY22" fmla="*/ 3812275 h 3840658"/>
                <a:gd name="csX23" fmla="*/ 983314 w 4122602"/>
                <a:gd name="csY23" fmla="*/ 3812275 h 3840658"/>
                <a:gd name="csX24" fmla="*/ 797332 w 4122602"/>
                <a:gd name="csY24" fmla="*/ 795614 h 3840658"/>
                <a:gd name="csX25" fmla="*/ 2057185 w 4122602"/>
                <a:gd name="csY25" fmla="*/ 274320 h 3840658"/>
                <a:gd name="csX26" fmla="*/ 2065203 w 4122602"/>
                <a:gd name="csY26" fmla="*/ 274320 h 3840658"/>
                <a:gd name="csX27" fmla="*/ 3325056 w 4122602"/>
                <a:gd name="csY27" fmla="*/ 795614 h 3840658"/>
                <a:gd name="csX28" fmla="*/ 3848212 w 4122602"/>
                <a:gd name="csY28" fmla="*/ 2057328 h 3840658"/>
                <a:gd name="csX29" fmla="*/ 3078798 w 4122602"/>
                <a:gd name="csY29" fmla="*/ 3524282 h 3840658"/>
                <a:gd name="csX30" fmla="*/ 2770188 w 4122602"/>
                <a:gd name="csY30" fmla="*/ 2701322 h 3840658"/>
                <a:gd name="csX31" fmla="*/ 2789445 w 4122602"/>
                <a:gd name="csY31" fmla="*/ 2448192 h 3840658"/>
                <a:gd name="csX32" fmla="*/ 2888306 w 4122602"/>
                <a:gd name="csY32" fmla="*/ 2057901 h 3840658"/>
                <a:gd name="csX33" fmla="*/ 2645627 w 4122602"/>
                <a:gd name="csY33" fmla="*/ 1474184 h 3840658"/>
                <a:gd name="csX34" fmla="*/ 2066706 w 4122602"/>
                <a:gd name="csY34" fmla="*/ 1234941 h 3840658"/>
                <a:gd name="csX35" fmla="*/ 2056541 w 4122602"/>
                <a:gd name="csY35" fmla="*/ 1234941 h 3840658"/>
                <a:gd name="csX36" fmla="*/ 1476331 w 4122602"/>
                <a:gd name="csY36" fmla="*/ 1474184 h 3840658"/>
                <a:gd name="csX37" fmla="*/ 1233653 w 4122602"/>
                <a:gd name="csY37" fmla="*/ 2057901 h 3840658"/>
                <a:gd name="csX38" fmla="*/ 1332514 w 4122602"/>
                <a:gd name="csY38" fmla="*/ 2448192 h 3840658"/>
                <a:gd name="csX39" fmla="*/ 1351771 w 4122602"/>
                <a:gd name="csY39" fmla="*/ 2701322 h 3840658"/>
                <a:gd name="csX40" fmla="*/ 1043161 w 4122602"/>
                <a:gd name="csY40" fmla="*/ 3524282 h 3840658"/>
                <a:gd name="csX41" fmla="*/ 273747 w 4122602"/>
                <a:gd name="csY41" fmla="*/ 2057328 h 3840658"/>
                <a:gd name="csX42" fmla="*/ 796903 w 4122602"/>
                <a:gd name="csY42" fmla="*/ 795614 h 3840658"/>
                <a:gd name="csX43" fmla="*/ 797260 w 4122602"/>
                <a:gd name="csY43" fmla="*/ 795614 h 38406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</a:cxnLst>
              <a:rect l="l" t="t" r="r" b="b"/>
              <a:pathLst>
                <a:path w="4122602" h="3840658">
                  <a:moveTo>
                    <a:pt x="983243" y="3812275"/>
                  </a:moveTo>
                  <a:cubicBezTo>
                    <a:pt x="1032566" y="3842556"/>
                    <a:pt x="1091482" y="3848713"/>
                    <a:pt x="1146389" y="3830243"/>
                  </a:cubicBezTo>
                  <a:cubicBezTo>
                    <a:pt x="1201295" y="3810986"/>
                    <a:pt x="1244462" y="3769180"/>
                    <a:pt x="1265079" y="3715060"/>
                  </a:cubicBezTo>
                  <a:lnTo>
                    <a:pt x="1609339" y="2797534"/>
                  </a:lnTo>
                  <a:cubicBezTo>
                    <a:pt x="1667754" y="2641118"/>
                    <a:pt x="1655441" y="2466446"/>
                    <a:pt x="1574262" y="2317474"/>
                  </a:cubicBezTo>
                  <a:cubicBezTo>
                    <a:pt x="1531167" y="2237083"/>
                    <a:pt x="1508331" y="2149532"/>
                    <a:pt x="1508331" y="2057615"/>
                  </a:cubicBezTo>
                  <a:cubicBezTo>
                    <a:pt x="1508331" y="1910791"/>
                    <a:pt x="1565958" y="1772342"/>
                    <a:pt x="1670116" y="1668613"/>
                  </a:cubicBezTo>
                  <a:cubicBezTo>
                    <a:pt x="1774275" y="1564884"/>
                    <a:pt x="1914943" y="1507328"/>
                    <a:pt x="2061767" y="1508975"/>
                  </a:cubicBezTo>
                  <a:cubicBezTo>
                    <a:pt x="2209880" y="1508187"/>
                    <a:pt x="2347899" y="1564454"/>
                    <a:pt x="2452057" y="1668613"/>
                  </a:cubicBezTo>
                  <a:cubicBezTo>
                    <a:pt x="2556287" y="1772270"/>
                    <a:pt x="2613843" y="1910791"/>
                    <a:pt x="2613843" y="2057615"/>
                  </a:cubicBezTo>
                  <a:cubicBezTo>
                    <a:pt x="2613843" y="2149532"/>
                    <a:pt x="2591866" y="2236582"/>
                    <a:pt x="2547912" y="2317474"/>
                  </a:cubicBezTo>
                  <a:cubicBezTo>
                    <a:pt x="2467019" y="2466446"/>
                    <a:pt x="2454706" y="2641046"/>
                    <a:pt x="2512834" y="2797534"/>
                  </a:cubicBezTo>
                  <a:lnTo>
                    <a:pt x="2857095" y="3715060"/>
                  </a:lnTo>
                  <a:cubicBezTo>
                    <a:pt x="2877712" y="3769180"/>
                    <a:pt x="2920878" y="3811774"/>
                    <a:pt x="2975785" y="3830243"/>
                  </a:cubicBezTo>
                  <a:cubicBezTo>
                    <a:pt x="2996402" y="3837187"/>
                    <a:pt x="3017592" y="3840408"/>
                    <a:pt x="3038996" y="3840408"/>
                  </a:cubicBezTo>
                  <a:cubicBezTo>
                    <a:pt x="3074074" y="3840408"/>
                    <a:pt x="3108364" y="3830744"/>
                    <a:pt x="3139217" y="3812275"/>
                  </a:cubicBezTo>
                  <a:cubicBezTo>
                    <a:pt x="3755077" y="3434298"/>
                    <a:pt x="4122603" y="2778779"/>
                    <a:pt x="4122603" y="2057328"/>
                  </a:cubicBezTo>
                  <a:cubicBezTo>
                    <a:pt x="4122603" y="1507328"/>
                    <a:pt x="3908058" y="990329"/>
                    <a:pt x="3518555" y="601399"/>
                  </a:cubicBezTo>
                  <a:cubicBezTo>
                    <a:pt x="3129553" y="214044"/>
                    <a:pt x="2613915" y="0"/>
                    <a:pt x="2065346" y="0"/>
                  </a:cubicBezTo>
                  <a:lnTo>
                    <a:pt x="2061337" y="0"/>
                  </a:lnTo>
                  <a:cubicBezTo>
                    <a:pt x="1514057" y="0"/>
                    <a:pt x="992978" y="212684"/>
                    <a:pt x="604048" y="601399"/>
                  </a:cubicBezTo>
                  <a:cubicBezTo>
                    <a:pt x="214545" y="990401"/>
                    <a:pt x="0" y="1507400"/>
                    <a:pt x="0" y="2057328"/>
                  </a:cubicBezTo>
                  <a:cubicBezTo>
                    <a:pt x="0" y="2778779"/>
                    <a:pt x="367526" y="3434298"/>
                    <a:pt x="983386" y="3812275"/>
                  </a:cubicBezTo>
                  <a:lnTo>
                    <a:pt x="983314" y="3812275"/>
                  </a:lnTo>
                  <a:close/>
                  <a:moveTo>
                    <a:pt x="797332" y="795614"/>
                  </a:moveTo>
                  <a:cubicBezTo>
                    <a:pt x="1134076" y="459658"/>
                    <a:pt x="1581206" y="274320"/>
                    <a:pt x="2057185" y="274320"/>
                  </a:cubicBezTo>
                  <a:lnTo>
                    <a:pt x="2065203" y="274320"/>
                  </a:lnTo>
                  <a:cubicBezTo>
                    <a:pt x="2541254" y="274320"/>
                    <a:pt x="2988313" y="459443"/>
                    <a:pt x="3325056" y="795614"/>
                  </a:cubicBezTo>
                  <a:cubicBezTo>
                    <a:pt x="3662587" y="1132358"/>
                    <a:pt x="3848212" y="1580776"/>
                    <a:pt x="3848212" y="2057328"/>
                  </a:cubicBezTo>
                  <a:cubicBezTo>
                    <a:pt x="3848212" y="2649135"/>
                    <a:pt x="3562080" y="3190259"/>
                    <a:pt x="3078798" y="3524282"/>
                  </a:cubicBezTo>
                  <a:lnTo>
                    <a:pt x="2770188" y="2701322"/>
                  </a:lnTo>
                  <a:cubicBezTo>
                    <a:pt x="2739406" y="2619642"/>
                    <a:pt x="2746851" y="2527223"/>
                    <a:pt x="2789445" y="2448192"/>
                  </a:cubicBezTo>
                  <a:cubicBezTo>
                    <a:pt x="2854016" y="2329000"/>
                    <a:pt x="2888306" y="2193701"/>
                    <a:pt x="2888306" y="2057901"/>
                  </a:cubicBezTo>
                  <a:cubicBezTo>
                    <a:pt x="2888306" y="1837200"/>
                    <a:pt x="2801758" y="1630099"/>
                    <a:pt x="2645627" y="1474184"/>
                  </a:cubicBezTo>
                  <a:cubicBezTo>
                    <a:pt x="2489998" y="1319914"/>
                    <a:pt x="2284258" y="1234941"/>
                    <a:pt x="2066706" y="1234941"/>
                  </a:cubicBezTo>
                  <a:lnTo>
                    <a:pt x="2056541" y="1234941"/>
                  </a:lnTo>
                  <a:cubicBezTo>
                    <a:pt x="1837701" y="1234941"/>
                    <a:pt x="1631388" y="1319843"/>
                    <a:pt x="1476331" y="1474184"/>
                  </a:cubicBezTo>
                  <a:cubicBezTo>
                    <a:pt x="1319915" y="1629813"/>
                    <a:pt x="1233653" y="1836913"/>
                    <a:pt x="1233653" y="2057901"/>
                  </a:cubicBezTo>
                  <a:cubicBezTo>
                    <a:pt x="1233653" y="2194274"/>
                    <a:pt x="1267943" y="2328714"/>
                    <a:pt x="1332514" y="2448192"/>
                  </a:cubicBezTo>
                  <a:cubicBezTo>
                    <a:pt x="1375108" y="2526937"/>
                    <a:pt x="1382625" y="2619642"/>
                    <a:pt x="1351771" y="2701322"/>
                  </a:cubicBezTo>
                  <a:lnTo>
                    <a:pt x="1043161" y="3524282"/>
                  </a:lnTo>
                  <a:cubicBezTo>
                    <a:pt x="559664" y="3190259"/>
                    <a:pt x="273747" y="2649135"/>
                    <a:pt x="273747" y="2057328"/>
                  </a:cubicBezTo>
                  <a:cubicBezTo>
                    <a:pt x="273747" y="1580776"/>
                    <a:pt x="459658" y="1132286"/>
                    <a:pt x="796903" y="795614"/>
                  </a:cubicBezTo>
                  <a:lnTo>
                    <a:pt x="797260" y="795614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29FB0BFD-9D80-D8A2-140A-F025822949DD}"/>
              </a:ext>
            </a:extLst>
          </p:cNvPr>
          <p:cNvGrpSpPr/>
          <p:nvPr/>
        </p:nvGrpSpPr>
        <p:grpSpPr>
          <a:xfrm>
            <a:off x="653977" y="3431715"/>
            <a:ext cx="374657" cy="370476"/>
            <a:chOff x="651006" y="3415843"/>
            <a:chExt cx="374657" cy="370476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C744760D-6FAD-4B3C-23CA-5FB91C926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1006" y="3440055"/>
              <a:ext cx="374657" cy="322052"/>
            </a:xfrm>
            <a:prstGeom prst="rect">
              <a:avLst/>
            </a:prstGeom>
          </p:spPr>
        </p:pic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36B70449-F742-9302-DD46-CE95497477B0}"/>
                </a:ext>
              </a:extLst>
            </p:cNvPr>
            <p:cNvSpPr/>
            <p:nvPr/>
          </p:nvSpPr>
          <p:spPr>
            <a:xfrm flipH="1">
              <a:off x="653096" y="3415843"/>
              <a:ext cx="370476" cy="370476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 anchor="ctr"/>
            <a:lstStyle/>
            <a:p>
              <a:endParaRPr lang="de-DE" sz="700" b="1" dirty="0">
                <a:solidFill>
                  <a:srgbClr val="3C00FF"/>
                </a:solidFill>
                <a:latin typeface="Work Sans" panose="020B0604020202020204" charset="0"/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68F71716-C113-1D79-22A4-5E6DCE170D15}"/>
              </a:ext>
            </a:extLst>
          </p:cNvPr>
          <p:cNvGrpSpPr/>
          <p:nvPr/>
        </p:nvGrpSpPr>
        <p:grpSpPr>
          <a:xfrm>
            <a:off x="656067" y="3863801"/>
            <a:ext cx="370476" cy="370476"/>
            <a:chOff x="647230" y="4120979"/>
            <a:chExt cx="370476" cy="370476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9DDBCDA2-75A1-585A-9636-6E0ACBA7A3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36067" y="4209819"/>
              <a:ext cx="192796" cy="192796"/>
            </a:xfrm>
            <a:prstGeom prst="rect">
              <a:avLst/>
            </a:prstGeom>
          </p:spPr>
        </p:pic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04C71867-A673-962A-C561-26AA2ED9E7F8}"/>
                </a:ext>
              </a:extLst>
            </p:cNvPr>
            <p:cNvSpPr/>
            <p:nvPr/>
          </p:nvSpPr>
          <p:spPr>
            <a:xfrm flipH="1">
              <a:off x="647230" y="4120979"/>
              <a:ext cx="370476" cy="370476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 anchor="ctr"/>
            <a:lstStyle/>
            <a:p>
              <a:endParaRPr lang="de-DE" sz="700" b="1" dirty="0">
                <a:solidFill>
                  <a:srgbClr val="3C00FF"/>
                </a:solidFill>
                <a:latin typeface="Work Sans" panose="020B0604020202020204" charset="0"/>
              </a:endParaRP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F6412396-A8D5-0D50-B27E-F4B09CB32408}"/>
              </a:ext>
            </a:extLst>
          </p:cNvPr>
          <p:cNvGrpSpPr/>
          <p:nvPr/>
        </p:nvGrpSpPr>
        <p:grpSpPr>
          <a:xfrm>
            <a:off x="598924" y="4566983"/>
            <a:ext cx="484763" cy="370476"/>
            <a:chOff x="596948" y="4809874"/>
            <a:chExt cx="484763" cy="370476"/>
          </a:xfrm>
        </p:grpSpPr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45C9423F-3F39-6C22-2126-998BD3180A50}"/>
                </a:ext>
              </a:extLst>
            </p:cNvPr>
            <p:cNvSpPr/>
            <p:nvPr/>
          </p:nvSpPr>
          <p:spPr>
            <a:xfrm flipH="1">
              <a:off x="647227" y="4809874"/>
              <a:ext cx="370476" cy="370476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 anchor="ctr"/>
            <a:lstStyle/>
            <a:p>
              <a:endParaRPr lang="de-DE" sz="700" b="1" dirty="0">
                <a:solidFill>
                  <a:srgbClr val="3C00FF"/>
                </a:solidFill>
                <a:latin typeface="Work Sans" panose="020B0604020202020204" charset="0"/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4DF17374-5957-2048-7575-C8E4C66D11C8}"/>
                </a:ext>
              </a:extLst>
            </p:cNvPr>
            <p:cNvSpPr txBox="1"/>
            <p:nvPr/>
          </p:nvSpPr>
          <p:spPr>
            <a:xfrm>
              <a:off x="596948" y="4887390"/>
              <a:ext cx="48476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800" b="1" dirty="0">
                  <a:solidFill>
                    <a:srgbClr val="3C00FF"/>
                  </a:solidFill>
                  <a:latin typeface="Work Sans" panose="020B0604020202020204" charset="0"/>
                </a:rPr>
                <a:t>OEMs</a:t>
              </a: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69ADF2F0-63DA-53F1-0055-D1B1CA23CFE5}"/>
              </a:ext>
            </a:extLst>
          </p:cNvPr>
          <p:cNvGrpSpPr/>
          <p:nvPr/>
        </p:nvGrpSpPr>
        <p:grpSpPr>
          <a:xfrm>
            <a:off x="598924" y="3000076"/>
            <a:ext cx="484763" cy="370476"/>
            <a:chOff x="639000" y="2990554"/>
            <a:chExt cx="484763" cy="370476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2B4C59F8-3844-17B3-5022-DAC46C8CA8D7}"/>
                </a:ext>
              </a:extLst>
            </p:cNvPr>
            <p:cNvSpPr/>
            <p:nvPr/>
          </p:nvSpPr>
          <p:spPr>
            <a:xfrm flipH="1">
              <a:off x="696143" y="2990554"/>
              <a:ext cx="370476" cy="370476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 anchor="ctr"/>
            <a:lstStyle/>
            <a:p>
              <a:endParaRPr lang="de-DE" sz="700" b="1" dirty="0">
                <a:solidFill>
                  <a:srgbClr val="3C00FF"/>
                </a:solidFill>
                <a:latin typeface="Work Sans" panose="020B0604020202020204" charset="0"/>
              </a:endParaRP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B00045FB-43DF-393B-277E-48E82AC76079}"/>
                </a:ext>
              </a:extLst>
            </p:cNvPr>
            <p:cNvSpPr txBox="1"/>
            <p:nvPr/>
          </p:nvSpPr>
          <p:spPr>
            <a:xfrm>
              <a:off x="639000" y="3068070"/>
              <a:ext cx="48476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e-DE" sz="800" b="1" dirty="0">
                  <a:solidFill>
                    <a:srgbClr val="3C00FF"/>
                  </a:solidFill>
                  <a:latin typeface="Work Sans" panose="020B0604020202020204" charset="0"/>
                </a:rPr>
                <a:t>SDV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86BDF4E-3D5D-B1AE-CF6A-1100F432A243}"/>
              </a:ext>
            </a:extLst>
          </p:cNvPr>
          <p:cNvGrpSpPr/>
          <p:nvPr/>
        </p:nvGrpSpPr>
        <p:grpSpPr>
          <a:xfrm>
            <a:off x="656067" y="5008381"/>
            <a:ext cx="370476" cy="370476"/>
            <a:chOff x="647227" y="5251272"/>
            <a:chExt cx="370476" cy="370476"/>
          </a:xfrm>
        </p:grpSpPr>
        <p:sp>
          <p:nvSpPr>
            <p:cNvPr id="64" name="Grafik 62">
              <a:extLst>
                <a:ext uri="{FF2B5EF4-FFF2-40B4-BE49-F238E27FC236}">
                  <a16:creationId xmlns:a16="http://schemas.microsoft.com/office/drawing/2014/main" id="{23A632D1-B13A-B1D6-8120-7A1779E237F1}"/>
                </a:ext>
              </a:extLst>
            </p:cNvPr>
            <p:cNvSpPr/>
            <p:nvPr/>
          </p:nvSpPr>
          <p:spPr>
            <a:xfrm>
              <a:off x="729856" y="5333913"/>
              <a:ext cx="205219" cy="205195"/>
            </a:xfrm>
            <a:custGeom>
              <a:avLst/>
              <a:gdLst>
                <a:gd name="csX0" fmla="*/ 144113 w 857250"/>
                <a:gd name="csY0" fmla="*/ 150686 h 857154"/>
                <a:gd name="csX1" fmla="*/ 184118 w 857250"/>
                <a:gd name="csY1" fmla="*/ 150686 h 857154"/>
                <a:gd name="csX2" fmla="*/ 184118 w 857250"/>
                <a:gd name="csY2" fmla="*/ 178308 h 857154"/>
                <a:gd name="csX3" fmla="*/ 144113 w 857250"/>
                <a:gd name="csY3" fmla="*/ 178308 h 857154"/>
                <a:gd name="csX4" fmla="*/ 144113 w 857250"/>
                <a:gd name="csY4" fmla="*/ 150686 h 857154"/>
                <a:gd name="csX5" fmla="*/ 652463 w 857250"/>
                <a:gd name="csY5" fmla="*/ 224219 h 857154"/>
                <a:gd name="csX6" fmla="*/ 600551 w 857250"/>
                <a:gd name="csY6" fmla="*/ 276130 h 857154"/>
                <a:gd name="csX7" fmla="*/ 623221 w 857250"/>
                <a:gd name="csY7" fmla="*/ 320326 h 857154"/>
                <a:gd name="csX8" fmla="*/ 624745 w 857250"/>
                <a:gd name="csY8" fmla="*/ 326612 h 857154"/>
                <a:gd name="csX9" fmla="*/ 624745 w 857250"/>
                <a:gd name="csY9" fmla="*/ 352711 h 857154"/>
                <a:gd name="csX10" fmla="*/ 609981 w 857250"/>
                <a:gd name="csY10" fmla="*/ 391859 h 857154"/>
                <a:gd name="csX11" fmla="*/ 609981 w 857250"/>
                <a:gd name="csY11" fmla="*/ 590360 h 857154"/>
                <a:gd name="csX12" fmla="*/ 652463 w 857250"/>
                <a:gd name="csY12" fmla="*/ 632936 h 857154"/>
                <a:gd name="csX13" fmla="*/ 843344 w 857250"/>
                <a:gd name="csY13" fmla="*/ 632936 h 857154"/>
                <a:gd name="csX14" fmla="*/ 857155 w 857250"/>
                <a:gd name="csY14" fmla="*/ 646748 h 857154"/>
                <a:gd name="csX15" fmla="*/ 857155 w 857250"/>
                <a:gd name="csY15" fmla="*/ 843344 h 857154"/>
                <a:gd name="csX16" fmla="*/ 843344 w 857250"/>
                <a:gd name="csY16" fmla="*/ 857155 h 857154"/>
                <a:gd name="csX17" fmla="*/ 646652 w 857250"/>
                <a:gd name="csY17" fmla="*/ 857155 h 857154"/>
                <a:gd name="csX18" fmla="*/ 632841 w 857250"/>
                <a:gd name="csY18" fmla="*/ 843344 h 857154"/>
                <a:gd name="csX19" fmla="*/ 632841 w 857250"/>
                <a:gd name="csY19" fmla="*/ 652463 h 857154"/>
                <a:gd name="csX20" fmla="*/ 591979 w 857250"/>
                <a:gd name="csY20" fmla="*/ 611600 h 857154"/>
                <a:gd name="csX21" fmla="*/ 265081 w 857250"/>
                <a:gd name="csY21" fmla="*/ 611600 h 857154"/>
                <a:gd name="csX22" fmla="*/ 224219 w 857250"/>
                <a:gd name="csY22" fmla="*/ 652463 h 857154"/>
                <a:gd name="csX23" fmla="*/ 224219 w 857250"/>
                <a:gd name="csY23" fmla="*/ 843344 h 857154"/>
                <a:gd name="csX24" fmla="*/ 210407 w 857250"/>
                <a:gd name="csY24" fmla="*/ 857155 h 857154"/>
                <a:gd name="csX25" fmla="*/ 13811 w 857250"/>
                <a:gd name="csY25" fmla="*/ 857155 h 857154"/>
                <a:gd name="csX26" fmla="*/ 0 w 857250"/>
                <a:gd name="csY26" fmla="*/ 843344 h 857154"/>
                <a:gd name="csX27" fmla="*/ 0 w 857250"/>
                <a:gd name="csY27" fmla="*/ 646748 h 857154"/>
                <a:gd name="csX28" fmla="*/ 13811 w 857250"/>
                <a:gd name="csY28" fmla="*/ 632936 h 857154"/>
                <a:gd name="csX29" fmla="*/ 204692 w 857250"/>
                <a:gd name="csY29" fmla="*/ 632936 h 857154"/>
                <a:gd name="csX30" fmla="*/ 247174 w 857250"/>
                <a:gd name="csY30" fmla="*/ 590360 h 857154"/>
                <a:gd name="csX31" fmla="*/ 247174 w 857250"/>
                <a:gd name="csY31" fmla="*/ 391859 h 857154"/>
                <a:gd name="csX32" fmla="*/ 232410 w 857250"/>
                <a:gd name="csY32" fmla="*/ 352711 h 857154"/>
                <a:gd name="csX33" fmla="*/ 232410 w 857250"/>
                <a:gd name="csY33" fmla="*/ 326612 h 857154"/>
                <a:gd name="csX34" fmla="*/ 233934 w 857250"/>
                <a:gd name="csY34" fmla="*/ 320326 h 857154"/>
                <a:gd name="csX35" fmla="*/ 256604 w 857250"/>
                <a:gd name="csY35" fmla="*/ 276130 h 857154"/>
                <a:gd name="csX36" fmla="*/ 204692 w 857250"/>
                <a:gd name="csY36" fmla="*/ 224219 h 857154"/>
                <a:gd name="csX37" fmla="*/ 13811 w 857250"/>
                <a:gd name="csY37" fmla="*/ 224219 h 857154"/>
                <a:gd name="csX38" fmla="*/ 0 w 857250"/>
                <a:gd name="csY38" fmla="*/ 210407 h 857154"/>
                <a:gd name="csX39" fmla="*/ 0 w 857250"/>
                <a:gd name="csY39" fmla="*/ 13811 h 857154"/>
                <a:gd name="csX40" fmla="*/ 13811 w 857250"/>
                <a:gd name="csY40" fmla="*/ 0 h 857154"/>
                <a:gd name="csX41" fmla="*/ 210503 w 857250"/>
                <a:gd name="csY41" fmla="*/ 0 h 857154"/>
                <a:gd name="csX42" fmla="*/ 224219 w 857250"/>
                <a:gd name="csY42" fmla="*/ 13811 h 857154"/>
                <a:gd name="csX43" fmla="*/ 224219 w 857250"/>
                <a:gd name="csY43" fmla="*/ 204692 h 857154"/>
                <a:gd name="csX44" fmla="*/ 270129 w 857250"/>
                <a:gd name="csY44" fmla="*/ 250603 h 857154"/>
                <a:gd name="csX45" fmla="*/ 280797 w 857250"/>
                <a:gd name="csY45" fmla="*/ 245555 h 857154"/>
                <a:gd name="csX46" fmla="*/ 576358 w 857250"/>
                <a:gd name="csY46" fmla="*/ 245555 h 857154"/>
                <a:gd name="csX47" fmla="*/ 587026 w 857250"/>
                <a:gd name="csY47" fmla="*/ 250603 h 857154"/>
                <a:gd name="csX48" fmla="*/ 632936 w 857250"/>
                <a:gd name="csY48" fmla="*/ 204692 h 857154"/>
                <a:gd name="csX49" fmla="*/ 632936 w 857250"/>
                <a:gd name="csY49" fmla="*/ 13811 h 857154"/>
                <a:gd name="csX50" fmla="*/ 646748 w 857250"/>
                <a:gd name="csY50" fmla="*/ 0 h 857154"/>
                <a:gd name="csX51" fmla="*/ 843439 w 857250"/>
                <a:gd name="csY51" fmla="*/ 0 h 857154"/>
                <a:gd name="csX52" fmla="*/ 857250 w 857250"/>
                <a:gd name="csY52" fmla="*/ 13811 h 857154"/>
                <a:gd name="csX53" fmla="*/ 857250 w 857250"/>
                <a:gd name="csY53" fmla="*/ 210407 h 857154"/>
                <a:gd name="csX54" fmla="*/ 843439 w 857250"/>
                <a:gd name="csY54" fmla="*/ 224219 h 857154"/>
                <a:gd name="csX55" fmla="*/ 652558 w 857250"/>
                <a:gd name="csY55" fmla="*/ 224219 h 857154"/>
                <a:gd name="csX56" fmla="*/ 732187 w 857250"/>
                <a:gd name="csY56" fmla="*/ 59245 h 857154"/>
                <a:gd name="csX57" fmla="*/ 740950 w 857250"/>
                <a:gd name="csY57" fmla="*/ 56483 h 857154"/>
                <a:gd name="csX58" fmla="*/ 749141 w 857250"/>
                <a:gd name="csY58" fmla="*/ 56483 h 857154"/>
                <a:gd name="csX59" fmla="*/ 758000 w 857250"/>
                <a:gd name="csY59" fmla="*/ 59245 h 857154"/>
                <a:gd name="csX60" fmla="*/ 758000 w 857250"/>
                <a:gd name="csY60" fmla="*/ 27623 h 857154"/>
                <a:gd name="csX61" fmla="*/ 732187 w 857250"/>
                <a:gd name="csY61" fmla="*/ 27623 h 857154"/>
                <a:gd name="csX62" fmla="*/ 732187 w 857250"/>
                <a:gd name="csY62" fmla="*/ 59245 h 857154"/>
                <a:gd name="csX63" fmla="*/ 732187 w 857250"/>
                <a:gd name="csY63" fmla="*/ 59245 h 857154"/>
                <a:gd name="csX64" fmla="*/ 660559 w 857250"/>
                <a:gd name="csY64" fmla="*/ 196596 h 857154"/>
                <a:gd name="csX65" fmla="*/ 829532 w 857250"/>
                <a:gd name="csY65" fmla="*/ 196596 h 857154"/>
                <a:gd name="csX66" fmla="*/ 829532 w 857250"/>
                <a:gd name="csY66" fmla="*/ 27623 h 857154"/>
                <a:gd name="csX67" fmla="*/ 785622 w 857250"/>
                <a:gd name="csY67" fmla="*/ 27623 h 857154"/>
                <a:gd name="csX68" fmla="*/ 785622 w 857250"/>
                <a:gd name="csY68" fmla="*/ 78010 h 857154"/>
                <a:gd name="csX69" fmla="*/ 780002 w 857250"/>
                <a:gd name="csY69" fmla="*/ 89154 h 857154"/>
                <a:gd name="csX70" fmla="*/ 767715 w 857250"/>
                <a:gd name="csY70" fmla="*/ 91250 h 857154"/>
                <a:gd name="csX71" fmla="*/ 745046 w 857250"/>
                <a:gd name="csY71" fmla="*/ 84201 h 857154"/>
                <a:gd name="csX72" fmla="*/ 722471 w 857250"/>
                <a:gd name="csY72" fmla="*/ 91250 h 857154"/>
                <a:gd name="csX73" fmla="*/ 718376 w 857250"/>
                <a:gd name="csY73" fmla="*/ 91916 h 857154"/>
                <a:gd name="csX74" fmla="*/ 710184 w 857250"/>
                <a:gd name="csY74" fmla="*/ 89249 h 857154"/>
                <a:gd name="csX75" fmla="*/ 704564 w 857250"/>
                <a:gd name="csY75" fmla="*/ 78105 h 857154"/>
                <a:gd name="csX76" fmla="*/ 704564 w 857250"/>
                <a:gd name="csY76" fmla="*/ 27718 h 857154"/>
                <a:gd name="csX77" fmla="*/ 660559 w 857250"/>
                <a:gd name="csY77" fmla="*/ 27718 h 857154"/>
                <a:gd name="csX78" fmla="*/ 660559 w 857250"/>
                <a:gd name="csY78" fmla="*/ 196691 h 857154"/>
                <a:gd name="csX79" fmla="*/ 660559 w 857250"/>
                <a:gd name="csY79" fmla="*/ 196691 h 857154"/>
                <a:gd name="csX80" fmla="*/ 289179 w 857250"/>
                <a:gd name="csY80" fmla="*/ 273177 h 857154"/>
                <a:gd name="csX81" fmla="*/ 285941 w 857250"/>
                <a:gd name="csY81" fmla="*/ 279559 h 857154"/>
                <a:gd name="csX82" fmla="*/ 285655 w 857250"/>
                <a:gd name="csY82" fmla="*/ 280130 h 857154"/>
                <a:gd name="csX83" fmla="*/ 260128 w 857250"/>
                <a:gd name="csY83" fmla="*/ 329946 h 857154"/>
                <a:gd name="csX84" fmla="*/ 260128 w 857250"/>
                <a:gd name="csY84" fmla="*/ 352711 h 857154"/>
                <a:gd name="csX85" fmla="*/ 291846 w 857250"/>
                <a:gd name="csY85" fmla="*/ 384429 h 857154"/>
                <a:gd name="csX86" fmla="*/ 318611 w 857250"/>
                <a:gd name="csY86" fmla="*/ 369761 h 857154"/>
                <a:gd name="csX87" fmla="*/ 337471 w 857250"/>
                <a:gd name="csY87" fmla="*/ 359474 h 857154"/>
                <a:gd name="csX88" fmla="*/ 356330 w 857250"/>
                <a:gd name="csY88" fmla="*/ 369856 h 857154"/>
                <a:gd name="csX89" fmla="*/ 383000 w 857250"/>
                <a:gd name="csY89" fmla="*/ 384429 h 857154"/>
                <a:gd name="csX90" fmla="*/ 409766 w 857250"/>
                <a:gd name="csY90" fmla="*/ 369761 h 857154"/>
                <a:gd name="csX91" fmla="*/ 428625 w 857250"/>
                <a:gd name="csY91" fmla="*/ 359474 h 857154"/>
                <a:gd name="csX92" fmla="*/ 447485 w 857250"/>
                <a:gd name="csY92" fmla="*/ 369856 h 857154"/>
                <a:gd name="csX93" fmla="*/ 474250 w 857250"/>
                <a:gd name="csY93" fmla="*/ 384429 h 857154"/>
                <a:gd name="csX94" fmla="*/ 501015 w 857250"/>
                <a:gd name="csY94" fmla="*/ 369761 h 857154"/>
                <a:gd name="csX95" fmla="*/ 519875 w 857250"/>
                <a:gd name="csY95" fmla="*/ 359474 h 857154"/>
                <a:gd name="csX96" fmla="*/ 538734 w 857250"/>
                <a:gd name="csY96" fmla="*/ 369856 h 857154"/>
                <a:gd name="csX97" fmla="*/ 565499 w 857250"/>
                <a:gd name="csY97" fmla="*/ 384429 h 857154"/>
                <a:gd name="csX98" fmla="*/ 597218 w 857250"/>
                <a:gd name="csY98" fmla="*/ 352711 h 857154"/>
                <a:gd name="csX99" fmla="*/ 597218 w 857250"/>
                <a:gd name="csY99" fmla="*/ 340424 h 857154"/>
                <a:gd name="csX100" fmla="*/ 315182 w 857250"/>
                <a:gd name="csY100" fmla="*/ 340424 h 857154"/>
                <a:gd name="csX101" fmla="*/ 301371 w 857250"/>
                <a:gd name="csY101" fmla="*/ 326612 h 857154"/>
                <a:gd name="csX102" fmla="*/ 315182 w 857250"/>
                <a:gd name="csY102" fmla="*/ 312801 h 857154"/>
                <a:gd name="csX103" fmla="*/ 588455 w 857250"/>
                <a:gd name="csY103" fmla="*/ 312801 h 857154"/>
                <a:gd name="csX104" fmla="*/ 571691 w 857250"/>
                <a:gd name="csY104" fmla="*/ 280130 h 857154"/>
                <a:gd name="csX105" fmla="*/ 571405 w 857250"/>
                <a:gd name="csY105" fmla="*/ 279559 h 857154"/>
                <a:gd name="csX106" fmla="*/ 568166 w 857250"/>
                <a:gd name="csY106" fmla="*/ 273177 h 857154"/>
                <a:gd name="csX107" fmla="*/ 289370 w 857250"/>
                <a:gd name="csY107" fmla="*/ 273177 h 857154"/>
                <a:gd name="csX108" fmla="*/ 582359 w 857250"/>
                <a:gd name="csY108" fmla="*/ 409670 h 857154"/>
                <a:gd name="csX109" fmla="*/ 565404 w 857250"/>
                <a:gd name="csY109" fmla="*/ 412147 h 857154"/>
                <a:gd name="csX110" fmla="*/ 519779 w 857250"/>
                <a:gd name="csY110" fmla="*/ 390906 h 857154"/>
                <a:gd name="csX111" fmla="*/ 474250 w 857250"/>
                <a:gd name="csY111" fmla="*/ 412147 h 857154"/>
                <a:gd name="csX112" fmla="*/ 428625 w 857250"/>
                <a:gd name="csY112" fmla="*/ 390906 h 857154"/>
                <a:gd name="csX113" fmla="*/ 383000 w 857250"/>
                <a:gd name="csY113" fmla="*/ 412147 h 857154"/>
                <a:gd name="csX114" fmla="*/ 337375 w 857250"/>
                <a:gd name="csY114" fmla="*/ 390906 h 857154"/>
                <a:gd name="csX115" fmla="*/ 291751 w 857250"/>
                <a:gd name="csY115" fmla="*/ 412147 h 857154"/>
                <a:gd name="csX116" fmla="*/ 274796 w 857250"/>
                <a:gd name="csY116" fmla="*/ 409670 h 857154"/>
                <a:gd name="csX117" fmla="*/ 274796 w 857250"/>
                <a:gd name="csY117" fmla="*/ 584073 h 857154"/>
                <a:gd name="csX118" fmla="*/ 305848 w 857250"/>
                <a:gd name="csY118" fmla="*/ 584073 h 857154"/>
                <a:gd name="csX119" fmla="*/ 305848 w 857250"/>
                <a:gd name="csY119" fmla="*/ 443103 h 857154"/>
                <a:gd name="csX120" fmla="*/ 319659 w 857250"/>
                <a:gd name="csY120" fmla="*/ 429292 h 857154"/>
                <a:gd name="csX121" fmla="*/ 419005 w 857250"/>
                <a:gd name="csY121" fmla="*/ 429292 h 857154"/>
                <a:gd name="csX122" fmla="*/ 432816 w 857250"/>
                <a:gd name="csY122" fmla="*/ 443103 h 857154"/>
                <a:gd name="csX123" fmla="*/ 432816 w 857250"/>
                <a:gd name="csY123" fmla="*/ 584073 h 857154"/>
                <a:gd name="csX124" fmla="*/ 582263 w 857250"/>
                <a:gd name="csY124" fmla="*/ 584073 h 857154"/>
                <a:gd name="csX125" fmla="*/ 582263 w 857250"/>
                <a:gd name="csY125" fmla="*/ 409670 h 857154"/>
                <a:gd name="csX126" fmla="*/ 582263 w 857250"/>
                <a:gd name="csY126" fmla="*/ 409670 h 857154"/>
                <a:gd name="csX127" fmla="*/ 405194 w 857250"/>
                <a:gd name="csY127" fmla="*/ 456914 h 857154"/>
                <a:gd name="csX128" fmla="*/ 333470 w 857250"/>
                <a:gd name="csY128" fmla="*/ 456914 h 857154"/>
                <a:gd name="csX129" fmla="*/ 333470 w 857250"/>
                <a:gd name="csY129" fmla="*/ 584073 h 857154"/>
                <a:gd name="csX130" fmla="*/ 405194 w 857250"/>
                <a:gd name="csY130" fmla="*/ 584073 h 857154"/>
                <a:gd name="csX131" fmla="*/ 405194 w 857250"/>
                <a:gd name="csY131" fmla="*/ 456914 h 857154"/>
                <a:gd name="csX132" fmla="*/ 99155 w 857250"/>
                <a:gd name="csY132" fmla="*/ 59245 h 857154"/>
                <a:gd name="csX133" fmla="*/ 108014 w 857250"/>
                <a:gd name="csY133" fmla="*/ 56483 h 857154"/>
                <a:gd name="csX134" fmla="*/ 116205 w 857250"/>
                <a:gd name="csY134" fmla="*/ 56483 h 857154"/>
                <a:gd name="csX135" fmla="*/ 124968 w 857250"/>
                <a:gd name="csY135" fmla="*/ 59245 h 857154"/>
                <a:gd name="csX136" fmla="*/ 124968 w 857250"/>
                <a:gd name="csY136" fmla="*/ 27623 h 857154"/>
                <a:gd name="csX137" fmla="*/ 99155 w 857250"/>
                <a:gd name="csY137" fmla="*/ 27623 h 857154"/>
                <a:gd name="csX138" fmla="*/ 99155 w 857250"/>
                <a:gd name="csY138" fmla="*/ 59245 h 857154"/>
                <a:gd name="csX139" fmla="*/ 196596 w 857250"/>
                <a:gd name="csY139" fmla="*/ 27623 h 857154"/>
                <a:gd name="csX140" fmla="*/ 152591 w 857250"/>
                <a:gd name="csY140" fmla="*/ 27623 h 857154"/>
                <a:gd name="csX141" fmla="*/ 152591 w 857250"/>
                <a:gd name="csY141" fmla="*/ 78010 h 857154"/>
                <a:gd name="csX142" fmla="*/ 146971 w 857250"/>
                <a:gd name="csY142" fmla="*/ 89154 h 857154"/>
                <a:gd name="csX143" fmla="*/ 138779 w 857250"/>
                <a:gd name="csY143" fmla="*/ 91821 h 857154"/>
                <a:gd name="csX144" fmla="*/ 134684 w 857250"/>
                <a:gd name="csY144" fmla="*/ 91154 h 857154"/>
                <a:gd name="csX145" fmla="*/ 112109 w 857250"/>
                <a:gd name="csY145" fmla="*/ 84106 h 857154"/>
                <a:gd name="csX146" fmla="*/ 89440 w 857250"/>
                <a:gd name="csY146" fmla="*/ 91154 h 857154"/>
                <a:gd name="csX147" fmla="*/ 77153 w 857250"/>
                <a:gd name="csY147" fmla="*/ 89059 h 857154"/>
                <a:gd name="csX148" fmla="*/ 71533 w 857250"/>
                <a:gd name="csY148" fmla="*/ 77915 h 857154"/>
                <a:gd name="csX149" fmla="*/ 71533 w 857250"/>
                <a:gd name="csY149" fmla="*/ 27623 h 857154"/>
                <a:gd name="csX150" fmla="*/ 27623 w 857250"/>
                <a:gd name="csY150" fmla="*/ 27623 h 857154"/>
                <a:gd name="csX151" fmla="*/ 27623 w 857250"/>
                <a:gd name="csY151" fmla="*/ 196596 h 857154"/>
                <a:gd name="csX152" fmla="*/ 196596 w 857250"/>
                <a:gd name="csY152" fmla="*/ 196596 h 857154"/>
                <a:gd name="csX153" fmla="*/ 196596 w 857250"/>
                <a:gd name="csY153" fmla="*/ 27623 h 857154"/>
                <a:gd name="csX154" fmla="*/ 196596 w 857250"/>
                <a:gd name="csY154" fmla="*/ 27623 h 857154"/>
                <a:gd name="csX155" fmla="*/ 99155 w 857250"/>
                <a:gd name="csY155" fmla="*/ 692277 h 857154"/>
                <a:gd name="csX156" fmla="*/ 108014 w 857250"/>
                <a:gd name="csY156" fmla="*/ 689515 h 857154"/>
                <a:gd name="csX157" fmla="*/ 116300 w 857250"/>
                <a:gd name="csY157" fmla="*/ 689515 h 857154"/>
                <a:gd name="csX158" fmla="*/ 125063 w 857250"/>
                <a:gd name="csY158" fmla="*/ 692277 h 857154"/>
                <a:gd name="csX159" fmla="*/ 125063 w 857250"/>
                <a:gd name="csY159" fmla="*/ 660654 h 857154"/>
                <a:gd name="csX160" fmla="*/ 99251 w 857250"/>
                <a:gd name="csY160" fmla="*/ 660654 h 857154"/>
                <a:gd name="csX161" fmla="*/ 99251 w 857250"/>
                <a:gd name="csY161" fmla="*/ 692277 h 857154"/>
                <a:gd name="csX162" fmla="*/ 99251 w 857250"/>
                <a:gd name="csY162" fmla="*/ 692277 h 857154"/>
                <a:gd name="csX163" fmla="*/ 196596 w 857250"/>
                <a:gd name="csY163" fmla="*/ 660559 h 857154"/>
                <a:gd name="csX164" fmla="*/ 152591 w 857250"/>
                <a:gd name="csY164" fmla="*/ 660559 h 857154"/>
                <a:gd name="csX165" fmla="*/ 152591 w 857250"/>
                <a:gd name="csY165" fmla="*/ 711041 h 857154"/>
                <a:gd name="csX166" fmla="*/ 146971 w 857250"/>
                <a:gd name="csY166" fmla="*/ 722186 h 857154"/>
                <a:gd name="csX167" fmla="*/ 134684 w 857250"/>
                <a:gd name="csY167" fmla="*/ 724186 h 857154"/>
                <a:gd name="csX168" fmla="*/ 112109 w 857250"/>
                <a:gd name="csY168" fmla="*/ 717137 h 857154"/>
                <a:gd name="csX169" fmla="*/ 89440 w 857250"/>
                <a:gd name="csY169" fmla="*/ 724186 h 857154"/>
                <a:gd name="csX170" fmla="*/ 85344 w 857250"/>
                <a:gd name="csY170" fmla="*/ 724853 h 857154"/>
                <a:gd name="csX171" fmla="*/ 77153 w 857250"/>
                <a:gd name="csY171" fmla="*/ 722186 h 857154"/>
                <a:gd name="csX172" fmla="*/ 71533 w 857250"/>
                <a:gd name="csY172" fmla="*/ 711041 h 857154"/>
                <a:gd name="csX173" fmla="*/ 71533 w 857250"/>
                <a:gd name="csY173" fmla="*/ 660559 h 857154"/>
                <a:gd name="csX174" fmla="*/ 27623 w 857250"/>
                <a:gd name="csY174" fmla="*/ 660559 h 857154"/>
                <a:gd name="csX175" fmla="*/ 27623 w 857250"/>
                <a:gd name="csY175" fmla="*/ 829532 h 857154"/>
                <a:gd name="csX176" fmla="*/ 196596 w 857250"/>
                <a:gd name="csY176" fmla="*/ 829532 h 857154"/>
                <a:gd name="csX177" fmla="*/ 196596 w 857250"/>
                <a:gd name="csY177" fmla="*/ 660559 h 857154"/>
                <a:gd name="csX178" fmla="*/ 196596 w 857250"/>
                <a:gd name="csY178" fmla="*/ 660559 h 857154"/>
                <a:gd name="csX179" fmla="*/ 829532 w 857250"/>
                <a:gd name="csY179" fmla="*/ 660559 h 857154"/>
                <a:gd name="csX180" fmla="*/ 785622 w 857250"/>
                <a:gd name="csY180" fmla="*/ 660559 h 857154"/>
                <a:gd name="csX181" fmla="*/ 785622 w 857250"/>
                <a:gd name="csY181" fmla="*/ 711041 h 857154"/>
                <a:gd name="csX182" fmla="*/ 780002 w 857250"/>
                <a:gd name="csY182" fmla="*/ 722186 h 857154"/>
                <a:gd name="csX183" fmla="*/ 767715 w 857250"/>
                <a:gd name="csY183" fmla="*/ 724186 h 857154"/>
                <a:gd name="csX184" fmla="*/ 745046 w 857250"/>
                <a:gd name="csY184" fmla="*/ 717137 h 857154"/>
                <a:gd name="csX185" fmla="*/ 722471 w 857250"/>
                <a:gd name="csY185" fmla="*/ 724186 h 857154"/>
                <a:gd name="csX186" fmla="*/ 718376 w 857250"/>
                <a:gd name="csY186" fmla="*/ 724853 h 857154"/>
                <a:gd name="csX187" fmla="*/ 710184 w 857250"/>
                <a:gd name="csY187" fmla="*/ 722186 h 857154"/>
                <a:gd name="csX188" fmla="*/ 704564 w 857250"/>
                <a:gd name="csY188" fmla="*/ 711041 h 857154"/>
                <a:gd name="csX189" fmla="*/ 704564 w 857250"/>
                <a:gd name="csY189" fmla="*/ 660559 h 857154"/>
                <a:gd name="csX190" fmla="*/ 660559 w 857250"/>
                <a:gd name="csY190" fmla="*/ 660559 h 857154"/>
                <a:gd name="csX191" fmla="*/ 660559 w 857250"/>
                <a:gd name="csY191" fmla="*/ 829532 h 857154"/>
                <a:gd name="csX192" fmla="*/ 829532 w 857250"/>
                <a:gd name="csY192" fmla="*/ 829532 h 857154"/>
                <a:gd name="csX193" fmla="*/ 829532 w 857250"/>
                <a:gd name="csY193" fmla="*/ 660559 h 857154"/>
                <a:gd name="csX194" fmla="*/ 829532 w 857250"/>
                <a:gd name="csY194" fmla="*/ 660559 h 857154"/>
                <a:gd name="csX195" fmla="*/ 732187 w 857250"/>
                <a:gd name="csY195" fmla="*/ 692277 h 857154"/>
                <a:gd name="csX196" fmla="*/ 740950 w 857250"/>
                <a:gd name="csY196" fmla="*/ 689515 h 857154"/>
                <a:gd name="csX197" fmla="*/ 749237 w 857250"/>
                <a:gd name="csY197" fmla="*/ 689515 h 857154"/>
                <a:gd name="csX198" fmla="*/ 758095 w 857250"/>
                <a:gd name="csY198" fmla="*/ 692277 h 857154"/>
                <a:gd name="csX199" fmla="*/ 758095 w 857250"/>
                <a:gd name="csY199" fmla="*/ 660654 h 857154"/>
                <a:gd name="csX200" fmla="*/ 732282 w 857250"/>
                <a:gd name="csY200" fmla="*/ 660654 h 857154"/>
                <a:gd name="csX201" fmla="*/ 732282 w 857250"/>
                <a:gd name="csY201" fmla="*/ 692277 h 857154"/>
                <a:gd name="csX202" fmla="*/ 776954 w 857250"/>
                <a:gd name="csY202" fmla="*/ 178308 h 857154"/>
                <a:gd name="csX203" fmla="*/ 816959 w 857250"/>
                <a:gd name="csY203" fmla="*/ 178308 h 857154"/>
                <a:gd name="csX204" fmla="*/ 816959 w 857250"/>
                <a:gd name="csY204" fmla="*/ 150686 h 857154"/>
                <a:gd name="csX205" fmla="*/ 776954 w 857250"/>
                <a:gd name="csY205" fmla="*/ 150686 h 857154"/>
                <a:gd name="csX206" fmla="*/ 776954 w 857250"/>
                <a:gd name="csY206" fmla="*/ 178308 h 857154"/>
                <a:gd name="csX207" fmla="*/ 144018 w 857250"/>
                <a:gd name="csY207" fmla="*/ 811244 h 857154"/>
                <a:gd name="csX208" fmla="*/ 184023 w 857250"/>
                <a:gd name="csY208" fmla="*/ 811244 h 857154"/>
                <a:gd name="csX209" fmla="*/ 184023 w 857250"/>
                <a:gd name="csY209" fmla="*/ 783622 h 857154"/>
                <a:gd name="csX210" fmla="*/ 144018 w 857250"/>
                <a:gd name="csY210" fmla="*/ 783622 h 857154"/>
                <a:gd name="csX211" fmla="*/ 144018 w 857250"/>
                <a:gd name="csY211" fmla="*/ 811244 h 857154"/>
                <a:gd name="csX212" fmla="*/ 776954 w 857250"/>
                <a:gd name="csY212" fmla="*/ 811244 h 857154"/>
                <a:gd name="csX213" fmla="*/ 816959 w 857250"/>
                <a:gd name="csY213" fmla="*/ 811244 h 857154"/>
                <a:gd name="csX214" fmla="*/ 816959 w 857250"/>
                <a:gd name="csY214" fmla="*/ 783622 h 857154"/>
                <a:gd name="csX215" fmla="*/ 776954 w 857250"/>
                <a:gd name="csY215" fmla="*/ 783622 h 857154"/>
                <a:gd name="csX216" fmla="*/ 776954 w 857250"/>
                <a:gd name="csY216" fmla="*/ 811244 h 857154"/>
                <a:gd name="csX217" fmla="*/ 471488 w 857250"/>
                <a:gd name="csY217" fmla="*/ 456914 h 857154"/>
                <a:gd name="csX218" fmla="*/ 543782 w 857250"/>
                <a:gd name="csY218" fmla="*/ 456914 h 857154"/>
                <a:gd name="csX219" fmla="*/ 543782 w 857250"/>
                <a:gd name="csY219" fmla="*/ 429292 h 857154"/>
                <a:gd name="csX220" fmla="*/ 471488 w 857250"/>
                <a:gd name="csY220" fmla="*/ 429292 h 857154"/>
                <a:gd name="csX221" fmla="*/ 471488 w 857250"/>
                <a:gd name="csY221" fmla="*/ 456914 h 857154"/>
                <a:gd name="csX222" fmla="*/ 471488 w 857250"/>
                <a:gd name="csY222" fmla="*/ 504825 h 857154"/>
                <a:gd name="csX223" fmla="*/ 543782 w 857250"/>
                <a:gd name="csY223" fmla="*/ 504825 h 857154"/>
                <a:gd name="csX224" fmla="*/ 543782 w 857250"/>
                <a:gd name="csY224" fmla="*/ 477203 h 857154"/>
                <a:gd name="csX225" fmla="*/ 471488 w 857250"/>
                <a:gd name="csY225" fmla="*/ 477203 h 857154"/>
                <a:gd name="csX226" fmla="*/ 471488 w 857250"/>
                <a:gd name="csY226" fmla="*/ 504825 h 857154"/>
                <a:gd name="csX227" fmla="*/ 471488 w 857250"/>
                <a:gd name="csY227" fmla="*/ 552736 h 857154"/>
                <a:gd name="csX228" fmla="*/ 543782 w 857250"/>
                <a:gd name="csY228" fmla="*/ 552736 h 857154"/>
                <a:gd name="csX229" fmla="*/ 543782 w 857250"/>
                <a:gd name="csY229" fmla="*/ 525113 h 857154"/>
                <a:gd name="csX230" fmla="*/ 471488 w 857250"/>
                <a:gd name="csY230" fmla="*/ 525113 h 857154"/>
                <a:gd name="csX231" fmla="*/ 471488 w 857250"/>
                <a:gd name="csY231" fmla="*/ 552736 h 8571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</a:cxnLst>
              <a:rect l="l" t="t" r="r" b="b"/>
              <a:pathLst>
                <a:path w="857250" h="857154">
                  <a:moveTo>
                    <a:pt x="144113" y="150686"/>
                  </a:moveTo>
                  <a:lnTo>
                    <a:pt x="184118" y="150686"/>
                  </a:lnTo>
                  <a:lnTo>
                    <a:pt x="184118" y="178308"/>
                  </a:lnTo>
                  <a:lnTo>
                    <a:pt x="144113" y="178308"/>
                  </a:lnTo>
                  <a:lnTo>
                    <a:pt x="144113" y="150686"/>
                  </a:lnTo>
                  <a:close/>
                  <a:moveTo>
                    <a:pt x="652463" y="224219"/>
                  </a:moveTo>
                  <a:lnTo>
                    <a:pt x="600551" y="276130"/>
                  </a:lnTo>
                  <a:lnTo>
                    <a:pt x="623221" y="320326"/>
                  </a:lnTo>
                  <a:cubicBezTo>
                    <a:pt x="624269" y="322231"/>
                    <a:pt x="624745" y="324422"/>
                    <a:pt x="624745" y="326612"/>
                  </a:cubicBezTo>
                  <a:lnTo>
                    <a:pt x="624745" y="352711"/>
                  </a:lnTo>
                  <a:cubicBezTo>
                    <a:pt x="624745" y="367665"/>
                    <a:pt x="619125" y="381381"/>
                    <a:pt x="609981" y="391859"/>
                  </a:cubicBezTo>
                  <a:lnTo>
                    <a:pt x="609981" y="590360"/>
                  </a:lnTo>
                  <a:lnTo>
                    <a:pt x="652463" y="632936"/>
                  </a:lnTo>
                  <a:lnTo>
                    <a:pt x="843344" y="632936"/>
                  </a:lnTo>
                  <a:cubicBezTo>
                    <a:pt x="850963" y="632936"/>
                    <a:pt x="857155" y="639128"/>
                    <a:pt x="857155" y="646748"/>
                  </a:cubicBezTo>
                  <a:lnTo>
                    <a:pt x="857155" y="843344"/>
                  </a:lnTo>
                  <a:cubicBezTo>
                    <a:pt x="857155" y="850963"/>
                    <a:pt x="850963" y="857155"/>
                    <a:pt x="843344" y="857155"/>
                  </a:cubicBezTo>
                  <a:lnTo>
                    <a:pt x="646652" y="857155"/>
                  </a:lnTo>
                  <a:cubicBezTo>
                    <a:pt x="639032" y="857155"/>
                    <a:pt x="632841" y="850963"/>
                    <a:pt x="632841" y="843344"/>
                  </a:cubicBezTo>
                  <a:lnTo>
                    <a:pt x="632841" y="652463"/>
                  </a:lnTo>
                  <a:lnTo>
                    <a:pt x="591979" y="611600"/>
                  </a:lnTo>
                  <a:lnTo>
                    <a:pt x="265081" y="611600"/>
                  </a:lnTo>
                  <a:lnTo>
                    <a:pt x="224219" y="652463"/>
                  </a:lnTo>
                  <a:lnTo>
                    <a:pt x="224219" y="843344"/>
                  </a:lnTo>
                  <a:cubicBezTo>
                    <a:pt x="224219" y="850963"/>
                    <a:pt x="218027" y="857155"/>
                    <a:pt x="210407" y="857155"/>
                  </a:cubicBezTo>
                  <a:lnTo>
                    <a:pt x="13811" y="857155"/>
                  </a:lnTo>
                  <a:cubicBezTo>
                    <a:pt x="6191" y="857155"/>
                    <a:pt x="0" y="851059"/>
                    <a:pt x="0" y="843344"/>
                  </a:cubicBezTo>
                  <a:lnTo>
                    <a:pt x="0" y="646748"/>
                  </a:lnTo>
                  <a:cubicBezTo>
                    <a:pt x="0" y="639128"/>
                    <a:pt x="6191" y="632936"/>
                    <a:pt x="13811" y="632936"/>
                  </a:cubicBezTo>
                  <a:lnTo>
                    <a:pt x="204692" y="632936"/>
                  </a:lnTo>
                  <a:lnTo>
                    <a:pt x="247174" y="590360"/>
                  </a:lnTo>
                  <a:lnTo>
                    <a:pt x="247174" y="391859"/>
                  </a:lnTo>
                  <a:cubicBezTo>
                    <a:pt x="238030" y="381381"/>
                    <a:pt x="232410" y="367665"/>
                    <a:pt x="232410" y="352711"/>
                  </a:cubicBezTo>
                  <a:lnTo>
                    <a:pt x="232410" y="326612"/>
                  </a:lnTo>
                  <a:cubicBezTo>
                    <a:pt x="232410" y="324422"/>
                    <a:pt x="232886" y="322231"/>
                    <a:pt x="233934" y="320326"/>
                  </a:cubicBezTo>
                  <a:lnTo>
                    <a:pt x="256604" y="276130"/>
                  </a:lnTo>
                  <a:lnTo>
                    <a:pt x="204692" y="224219"/>
                  </a:lnTo>
                  <a:lnTo>
                    <a:pt x="13811" y="224219"/>
                  </a:lnTo>
                  <a:cubicBezTo>
                    <a:pt x="6191" y="224219"/>
                    <a:pt x="0" y="218027"/>
                    <a:pt x="0" y="210407"/>
                  </a:cubicBezTo>
                  <a:lnTo>
                    <a:pt x="0" y="13811"/>
                  </a:lnTo>
                  <a:cubicBezTo>
                    <a:pt x="0" y="6191"/>
                    <a:pt x="6191" y="0"/>
                    <a:pt x="13811" y="0"/>
                  </a:cubicBezTo>
                  <a:lnTo>
                    <a:pt x="210503" y="0"/>
                  </a:lnTo>
                  <a:cubicBezTo>
                    <a:pt x="218027" y="0"/>
                    <a:pt x="224219" y="6191"/>
                    <a:pt x="224219" y="13811"/>
                  </a:cubicBezTo>
                  <a:lnTo>
                    <a:pt x="224219" y="204692"/>
                  </a:lnTo>
                  <a:lnTo>
                    <a:pt x="270129" y="250603"/>
                  </a:lnTo>
                  <a:cubicBezTo>
                    <a:pt x="272701" y="247460"/>
                    <a:pt x="276606" y="245555"/>
                    <a:pt x="280797" y="245555"/>
                  </a:cubicBezTo>
                  <a:lnTo>
                    <a:pt x="576358" y="245555"/>
                  </a:lnTo>
                  <a:cubicBezTo>
                    <a:pt x="580549" y="245555"/>
                    <a:pt x="584359" y="247460"/>
                    <a:pt x="587026" y="250603"/>
                  </a:cubicBezTo>
                  <a:lnTo>
                    <a:pt x="632936" y="204692"/>
                  </a:lnTo>
                  <a:lnTo>
                    <a:pt x="632936" y="13811"/>
                  </a:lnTo>
                  <a:cubicBezTo>
                    <a:pt x="632936" y="6191"/>
                    <a:pt x="639032" y="0"/>
                    <a:pt x="646748" y="0"/>
                  </a:cubicBezTo>
                  <a:lnTo>
                    <a:pt x="843439" y="0"/>
                  </a:lnTo>
                  <a:cubicBezTo>
                    <a:pt x="851059" y="0"/>
                    <a:pt x="857250" y="6191"/>
                    <a:pt x="857250" y="13811"/>
                  </a:cubicBezTo>
                  <a:lnTo>
                    <a:pt x="857250" y="210407"/>
                  </a:lnTo>
                  <a:cubicBezTo>
                    <a:pt x="857250" y="218027"/>
                    <a:pt x="851059" y="224219"/>
                    <a:pt x="843439" y="224219"/>
                  </a:cubicBezTo>
                  <a:lnTo>
                    <a:pt x="652558" y="224219"/>
                  </a:lnTo>
                  <a:close/>
                  <a:moveTo>
                    <a:pt x="732187" y="59245"/>
                  </a:moveTo>
                  <a:lnTo>
                    <a:pt x="740950" y="56483"/>
                  </a:lnTo>
                  <a:cubicBezTo>
                    <a:pt x="743617" y="55626"/>
                    <a:pt x="746474" y="55626"/>
                    <a:pt x="749141" y="56483"/>
                  </a:cubicBezTo>
                  <a:lnTo>
                    <a:pt x="758000" y="59245"/>
                  </a:lnTo>
                  <a:lnTo>
                    <a:pt x="758000" y="27623"/>
                  </a:lnTo>
                  <a:lnTo>
                    <a:pt x="732187" y="27623"/>
                  </a:lnTo>
                  <a:lnTo>
                    <a:pt x="732187" y="59245"/>
                  </a:lnTo>
                  <a:lnTo>
                    <a:pt x="732187" y="59245"/>
                  </a:lnTo>
                  <a:close/>
                  <a:moveTo>
                    <a:pt x="660559" y="196596"/>
                  </a:moveTo>
                  <a:lnTo>
                    <a:pt x="829532" y="196596"/>
                  </a:lnTo>
                  <a:lnTo>
                    <a:pt x="829532" y="27623"/>
                  </a:lnTo>
                  <a:cubicBezTo>
                    <a:pt x="829532" y="27623"/>
                    <a:pt x="785622" y="27623"/>
                    <a:pt x="785622" y="27623"/>
                  </a:cubicBezTo>
                  <a:lnTo>
                    <a:pt x="785622" y="78010"/>
                  </a:lnTo>
                  <a:cubicBezTo>
                    <a:pt x="785622" y="82391"/>
                    <a:pt x="783527" y="86487"/>
                    <a:pt x="780002" y="89154"/>
                  </a:cubicBezTo>
                  <a:cubicBezTo>
                    <a:pt x="776478" y="91726"/>
                    <a:pt x="771906" y="92583"/>
                    <a:pt x="767715" y="91250"/>
                  </a:cubicBezTo>
                  <a:lnTo>
                    <a:pt x="745046" y="84201"/>
                  </a:lnTo>
                  <a:lnTo>
                    <a:pt x="722471" y="91250"/>
                  </a:lnTo>
                  <a:cubicBezTo>
                    <a:pt x="721138" y="91631"/>
                    <a:pt x="719709" y="91916"/>
                    <a:pt x="718376" y="91916"/>
                  </a:cubicBezTo>
                  <a:cubicBezTo>
                    <a:pt x="715518" y="91916"/>
                    <a:pt x="712565" y="90964"/>
                    <a:pt x="710184" y="89249"/>
                  </a:cubicBezTo>
                  <a:cubicBezTo>
                    <a:pt x="706660" y="86678"/>
                    <a:pt x="704564" y="82487"/>
                    <a:pt x="704564" y="78105"/>
                  </a:cubicBezTo>
                  <a:lnTo>
                    <a:pt x="704564" y="27718"/>
                  </a:lnTo>
                  <a:lnTo>
                    <a:pt x="660559" y="27718"/>
                  </a:lnTo>
                  <a:lnTo>
                    <a:pt x="660559" y="196691"/>
                  </a:lnTo>
                  <a:lnTo>
                    <a:pt x="660559" y="196691"/>
                  </a:lnTo>
                  <a:close/>
                  <a:moveTo>
                    <a:pt x="289179" y="273177"/>
                  </a:moveTo>
                  <a:lnTo>
                    <a:pt x="285941" y="279559"/>
                  </a:lnTo>
                  <a:cubicBezTo>
                    <a:pt x="285941" y="279559"/>
                    <a:pt x="285750" y="279940"/>
                    <a:pt x="285655" y="280130"/>
                  </a:cubicBezTo>
                  <a:lnTo>
                    <a:pt x="260128" y="329946"/>
                  </a:lnTo>
                  <a:lnTo>
                    <a:pt x="260128" y="352711"/>
                  </a:lnTo>
                  <a:cubicBezTo>
                    <a:pt x="260128" y="370237"/>
                    <a:pt x="274415" y="384429"/>
                    <a:pt x="291846" y="384429"/>
                  </a:cubicBezTo>
                  <a:cubicBezTo>
                    <a:pt x="302705" y="384429"/>
                    <a:pt x="312801" y="379000"/>
                    <a:pt x="318611" y="369761"/>
                  </a:cubicBezTo>
                  <a:cubicBezTo>
                    <a:pt x="322707" y="363284"/>
                    <a:pt x="329756" y="359474"/>
                    <a:pt x="337471" y="359474"/>
                  </a:cubicBezTo>
                  <a:cubicBezTo>
                    <a:pt x="345186" y="359474"/>
                    <a:pt x="352235" y="363379"/>
                    <a:pt x="356330" y="369856"/>
                  </a:cubicBezTo>
                  <a:cubicBezTo>
                    <a:pt x="362141" y="378905"/>
                    <a:pt x="372142" y="384429"/>
                    <a:pt x="383000" y="384429"/>
                  </a:cubicBezTo>
                  <a:cubicBezTo>
                    <a:pt x="393859" y="384429"/>
                    <a:pt x="403955" y="379000"/>
                    <a:pt x="409766" y="369761"/>
                  </a:cubicBezTo>
                  <a:cubicBezTo>
                    <a:pt x="413861" y="363284"/>
                    <a:pt x="420910" y="359474"/>
                    <a:pt x="428625" y="359474"/>
                  </a:cubicBezTo>
                  <a:cubicBezTo>
                    <a:pt x="436340" y="359474"/>
                    <a:pt x="443389" y="363379"/>
                    <a:pt x="447485" y="369856"/>
                  </a:cubicBezTo>
                  <a:cubicBezTo>
                    <a:pt x="453295" y="378905"/>
                    <a:pt x="463296" y="384429"/>
                    <a:pt x="474250" y="384429"/>
                  </a:cubicBezTo>
                  <a:cubicBezTo>
                    <a:pt x="485204" y="384429"/>
                    <a:pt x="495110" y="379000"/>
                    <a:pt x="501015" y="369761"/>
                  </a:cubicBezTo>
                  <a:cubicBezTo>
                    <a:pt x="505111" y="363284"/>
                    <a:pt x="512159" y="359474"/>
                    <a:pt x="519875" y="359474"/>
                  </a:cubicBezTo>
                  <a:cubicBezTo>
                    <a:pt x="527590" y="359474"/>
                    <a:pt x="534638" y="363379"/>
                    <a:pt x="538734" y="369856"/>
                  </a:cubicBezTo>
                  <a:cubicBezTo>
                    <a:pt x="544544" y="378905"/>
                    <a:pt x="554546" y="384429"/>
                    <a:pt x="565499" y="384429"/>
                  </a:cubicBezTo>
                  <a:cubicBezTo>
                    <a:pt x="583025" y="384429"/>
                    <a:pt x="597218" y="370142"/>
                    <a:pt x="597218" y="352711"/>
                  </a:cubicBezTo>
                  <a:lnTo>
                    <a:pt x="597218" y="340424"/>
                  </a:lnTo>
                  <a:lnTo>
                    <a:pt x="315182" y="340424"/>
                  </a:lnTo>
                  <a:cubicBezTo>
                    <a:pt x="307562" y="340424"/>
                    <a:pt x="301371" y="334232"/>
                    <a:pt x="301371" y="326612"/>
                  </a:cubicBezTo>
                  <a:cubicBezTo>
                    <a:pt x="301371" y="318992"/>
                    <a:pt x="307562" y="312801"/>
                    <a:pt x="315182" y="312801"/>
                  </a:cubicBezTo>
                  <a:lnTo>
                    <a:pt x="588455" y="312801"/>
                  </a:lnTo>
                  <a:lnTo>
                    <a:pt x="571691" y="280130"/>
                  </a:lnTo>
                  <a:cubicBezTo>
                    <a:pt x="571691" y="280130"/>
                    <a:pt x="571500" y="279749"/>
                    <a:pt x="571405" y="279559"/>
                  </a:cubicBezTo>
                  <a:lnTo>
                    <a:pt x="568166" y="273177"/>
                  </a:lnTo>
                  <a:lnTo>
                    <a:pt x="289370" y="273177"/>
                  </a:lnTo>
                  <a:close/>
                  <a:moveTo>
                    <a:pt x="582359" y="409670"/>
                  </a:moveTo>
                  <a:cubicBezTo>
                    <a:pt x="577025" y="411290"/>
                    <a:pt x="571310" y="412147"/>
                    <a:pt x="565404" y="412147"/>
                  </a:cubicBezTo>
                  <a:cubicBezTo>
                    <a:pt x="547592" y="412147"/>
                    <a:pt x="531019" y="404336"/>
                    <a:pt x="519779" y="390906"/>
                  </a:cubicBezTo>
                  <a:cubicBezTo>
                    <a:pt x="508540" y="404336"/>
                    <a:pt x="492062" y="412147"/>
                    <a:pt x="474250" y="412147"/>
                  </a:cubicBezTo>
                  <a:cubicBezTo>
                    <a:pt x="456438" y="412147"/>
                    <a:pt x="439865" y="404336"/>
                    <a:pt x="428625" y="390906"/>
                  </a:cubicBezTo>
                  <a:cubicBezTo>
                    <a:pt x="417386" y="404336"/>
                    <a:pt x="400812" y="412147"/>
                    <a:pt x="383000" y="412147"/>
                  </a:cubicBezTo>
                  <a:cubicBezTo>
                    <a:pt x="365189" y="412147"/>
                    <a:pt x="348615" y="404336"/>
                    <a:pt x="337375" y="390906"/>
                  </a:cubicBezTo>
                  <a:cubicBezTo>
                    <a:pt x="326136" y="404336"/>
                    <a:pt x="309563" y="412147"/>
                    <a:pt x="291751" y="412147"/>
                  </a:cubicBezTo>
                  <a:cubicBezTo>
                    <a:pt x="285845" y="412147"/>
                    <a:pt x="280226" y="411290"/>
                    <a:pt x="274796" y="409670"/>
                  </a:cubicBezTo>
                  <a:lnTo>
                    <a:pt x="274796" y="584073"/>
                  </a:lnTo>
                  <a:lnTo>
                    <a:pt x="305848" y="584073"/>
                  </a:lnTo>
                  <a:lnTo>
                    <a:pt x="305848" y="443103"/>
                  </a:lnTo>
                  <a:cubicBezTo>
                    <a:pt x="305848" y="435483"/>
                    <a:pt x="312039" y="429292"/>
                    <a:pt x="319659" y="429292"/>
                  </a:cubicBezTo>
                  <a:lnTo>
                    <a:pt x="419005" y="429292"/>
                  </a:lnTo>
                  <a:cubicBezTo>
                    <a:pt x="426625" y="429292"/>
                    <a:pt x="432816" y="435483"/>
                    <a:pt x="432816" y="443103"/>
                  </a:cubicBezTo>
                  <a:lnTo>
                    <a:pt x="432816" y="584073"/>
                  </a:lnTo>
                  <a:lnTo>
                    <a:pt x="582263" y="584073"/>
                  </a:lnTo>
                  <a:lnTo>
                    <a:pt x="582263" y="409670"/>
                  </a:lnTo>
                  <a:lnTo>
                    <a:pt x="582263" y="409670"/>
                  </a:lnTo>
                  <a:close/>
                  <a:moveTo>
                    <a:pt x="405194" y="456914"/>
                  </a:moveTo>
                  <a:lnTo>
                    <a:pt x="333470" y="456914"/>
                  </a:lnTo>
                  <a:lnTo>
                    <a:pt x="333470" y="584073"/>
                  </a:lnTo>
                  <a:lnTo>
                    <a:pt x="405194" y="584073"/>
                  </a:lnTo>
                  <a:lnTo>
                    <a:pt x="405194" y="456914"/>
                  </a:lnTo>
                  <a:close/>
                  <a:moveTo>
                    <a:pt x="99155" y="59245"/>
                  </a:moveTo>
                  <a:lnTo>
                    <a:pt x="108014" y="56483"/>
                  </a:lnTo>
                  <a:cubicBezTo>
                    <a:pt x="110681" y="55626"/>
                    <a:pt x="113538" y="55626"/>
                    <a:pt x="116205" y="56483"/>
                  </a:cubicBezTo>
                  <a:lnTo>
                    <a:pt x="124968" y="59245"/>
                  </a:lnTo>
                  <a:lnTo>
                    <a:pt x="124968" y="27623"/>
                  </a:lnTo>
                  <a:lnTo>
                    <a:pt x="99155" y="27623"/>
                  </a:lnTo>
                  <a:lnTo>
                    <a:pt x="99155" y="59245"/>
                  </a:lnTo>
                  <a:close/>
                  <a:moveTo>
                    <a:pt x="196596" y="27623"/>
                  </a:moveTo>
                  <a:lnTo>
                    <a:pt x="152591" y="27623"/>
                  </a:lnTo>
                  <a:lnTo>
                    <a:pt x="152591" y="78010"/>
                  </a:lnTo>
                  <a:cubicBezTo>
                    <a:pt x="152591" y="82391"/>
                    <a:pt x="150495" y="86487"/>
                    <a:pt x="146971" y="89154"/>
                  </a:cubicBezTo>
                  <a:cubicBezTo>
                    <a:pt x="144590" y="90964"/>
                    <a:pt x="141732" y="91821"/>
                    <a:pt x="138779" y="91821"/>
                  </a:cubicBezTo>
                  <a:cubicBezTo>
                    <a:pt x="137446" y="91821"/>
                    <a:pt x="136017" y="91631"/>
                    <a:pt x="134684" y="91154"/>
                  </a:cubicBezTo>
                  <a:lnTo>
                    <a:pt x="112109" y="84106"/>
                  </a:lnTo>
                  <a:lnTo>
                    <a:pt x="89440" y="91154"/>
                  </a:lnTo>
                  <a:cubicBezTo>
                    <a:pt x="85249" y="92488"/>
                    <a:pt x="80677" y="91726"/>
                    <a:pt x="77153" y="89059"/>
                  </a:cubicBezTo>
                  <a:cubicBezTo>
                    <a:pt x="73628" y="86487"/>
                    <a:pt x="71533" y="82296"/>
                    <a:pt x="71533" y="77915"/>
                  </a:cubicBezTo>
                  <a:lnTo>
                    <a:pt x="71533" y="27623"/>
                  </a:lnTo>
                  <a:lnTo>
                    <a:pt x="27623" y="27623"/>
                  </a:lnTo>
                  <a:lnTo>
                    <a:pt x="27623" y="196596"/>
                  </a:lnTo>
                  <a:lnTo>
                    <a:pt x="196596" y="196596"/>
                  </a:lnTo>
                  <a:lnTo>
                    <a:pt x="196596" y="27623"/>
                  </a:lnTo>
                  <a:cubicBezTo>
                    <a:pt x="196596" y="27623"/>
                    <a:pt x="196596" y="27623"/>
                    <a:pt x="196596" y="27623"/>
                  </a:cubicBezTo>
                  <a:close/>
                  <a:moveTo>
                    <a:pt x="99155" y="692277"/>
                  </a:moveTo>
                  <a:lnTo>
                    <a:pt x="108014" y="689515"/>
                  </a:lnTo>
                  <a:cubicBezTo>
                    <a:pt x="110681" y="688658"/>
                    <a:pt x="113633" y="688658"/>
                    <a:pt x="116300" y="689515"/>
                  </a:cubicBezTo>
                  <a:lnTo>
                    <a:pt x="125063" y="692277"/>
                  </a:lnTo>
                  <a:lnTo>
                    <a:pt x="125063" y="660654"/>
                  </a:lnTo>
                  <a:lnTo>
                    <a:pt x="99251" y="660654"/>
                  </a:lnTo>
                  <a:lnTo>
                    <a:pt x="99251" y="692277"/>
                  </a:lnTo>
                  <a:lnTo>
                    <a:pt x="99251" y="692277"/>
                  </a:lnTo>
                  <a:close/>
                  <a:moveTo>
                    <a:pt x="196596" y="660559"/>
                  </a:moveTo>
                  <a:lnTo>
                    <a:pt x="152591" y="660559"/>
                  </a:lnTo>
                  <a:lnTo>
                    <a:pt x="152591" y="711041"/>
                  </a:lnTo>
                  <a:cubicBezTo>
                    <a:pt x="152591" y="715423"/>
                    <a:pt x="150495" y="719519"/>
                    <a:pt x="146971" y="722186"/>
                  </a:cubicBezTo>
                  <a:cubicBezTo>
                    <a:pt x="143447" y="724757"/>
                    <a:pt x="138875" y="725519"/>
                    <a:pt x="134684" y="724186"/>
                  </a:cubicBezTo>
                  <a:lnTo>
                    <a:pt x="112109" y="717137"/>
                  </a:lnTo>
                  <a:lnTo>
                    <a:pt x="89440" y="724186"/>
                  </a:lnTo>
                  <a:cubicBezTo>
                    <a:pt x="88106" y="724567"/>
                    <a:pt x="86678" y="724853"/>
                    <a:pt x="85344" y="724853"/>
                  </a:cubicBezTo>
                  <a:cubicBezTo>
                    <a:pt x="82487" y="724853"/>
                    <a:pt x="79534" y="723900"/>
                    <a:pt x="77153" y="722186"/>
                  </a:cubicBezTo>
                  <a:cubicBezTo>
                    <a:pt x="73628" y="719614"/>
                    <a:pt x="71533" y="715423"/>
                    <a:pt x="71533" y="711041"/>
                  </a:cubicBezTo>
                  <a:lnTo>
                    <a:pt x="71533" y="660559"/>
                  </a:lnTo>
                  <a:lnTo>
                    <a:pt x="27623" y="660559"/>
                  </a:lnTo>
                  <a:lnTo>
                    <a:pt x="27623" y="829532"/>
                  </a:lnTo>
                  <a:lnTo>
                    <a:pt x="196596" y="829532"/>
                  </a:lnTo>
                  <a:lnTo>
                    <a:pt x="196596" y="660559"/>
                  </a:lnTo>
                  <a:lnTo>
                    <a:pt x="196596" y="660559"/>
                  </a:lnTo>
                  <a:close/>
                  <a:moveTo>
                    <a:pt x="829532" y="660559"/>
                  </a:moveTo>
                  <a:lnTo>
                    <a:pt x="785622" y="660559"/>
                  </a:lnTo>
                  <a:lnTo>
                    <a:pt x="785622" y="711041"/>
                  </a:lnTo>
                  <a:cubicBezTo>
                    <a:pt x="785622" y="715423"/>
                    <a:pt x="783527" y="719519"/>
                    <a:pt x="780002" y="722186"/>
                  </a:cubicBezTo>
                  <a:cubicBezTo>
                    <a:pt x="776478" y="724757"/>
                    <a:pt x="771906" y="725519"/>
                    <a:pt x="767715" y="724186"/>
                  </a:cubicBezTo>
                  <a:lnTo>
                    <a:pt x="745046" y="717137"/>
                  </a:lnTo>
                  <a:lnTo>
                    <a:pt x="722471" y="724186"/>
                  </a:lnTo>
                  <a:cubicBezTo>
                    <a:pt x="721138" y="724662"/>
                    <a:pt x="719709" y="724853"/>
                    <a:pt x="718376" y="724853"/>
                  </a:cubicBezTo>
                  <a:cubicBezTo>
                    <a:pt x="715518" y="724853"/>
                    <a:pt x="712565" y="723900"/>
                    <a:pt x="710184" y="722186"/>
                  </a:cubicBezTo>
                  <a:cubicBezTo>
                    <a:pt x="706660" y="719614"/>
                    <a:pt x="704564" y="715423"/>
                    <a:pt x="704564" y="711041"/>
                  </a:cubicBezTo>
                  <a:lnTo>
                    <a:pt x="704564" y="660559"/>
                  </a:lnTo>
                  <a:lnTo>
                    <a:pt x="660559" y="660559"/>
                  </a:lnTo>
                  <a:lnTo>
                    <a:pt x="660559" y="829532"/>
                  </a:lnTo>
                  <a:lnTo>
                    <a:pt x="829532" y="829532"/>
                  </a:lnTo>
                  <a:lnTo>
                    <a:pt x="829532" y="660559"/>
                  </a:lnTo>
                  <a:lnTo>
                    <a:pt x="829532" y="660559"/>
                  </a:lnTo>
                  <a:close/>
                  <a:moveTo>
                    <a:pt x="732187" y="692277"/>
                  </a:moveTo>
                  <a:lnTo>
                    <a:pt x="740950" y="689515"/>
                  </a:lnTo>
                  <a:cubicBezTo>
                    <a:pt x="743617" y="688658"/>
                    <a:pt x="746570" y="688658"/>
                    <a:pt x="749237" y="689515"/>
                  </a:cubicBezTo>
                  <a:lnTo>
                    <a:pt x="758095" y="692277"/>
                  </a:lnTo>
                  <a:lnTo>
                    <a:pt x="758095" y="660654"/>
                  </a:lnTo>
                  <a:lnTo>
                    <a:pt x="732282" y="660654"/>
                  </a:lnTo>
                  <a:lnTo>
                    <a:pt x="732282" y="692277"/>
                  </a:lnTo>
                  <a:close/>
                  <a:moveTo>
                    <a:pt x="776954" y="178308"/>
                  </a:moveTo>
                  <a:lnTo>
                    <a:pt x="816959" y="178308"/>
                  </a:lnTo>
                  <a:lnTo>
                    <a:pt x="816959" y="150686"/>
                  </a:lnTo>
                  <a:lnTo>
                    <a:pt x="776954" y="150686"/>
                  </a:lnTo>
                  <a:lnTo>
                    <a:pt x="776954" y="178308"/>
                  </a:lnTo>
                  <a:close/>
                  <a:moveTo>
                    <a:pt x="144018" y="811244"/>
                  </a:moveTo>
                  <a:lnTo>
                    <a:pt x="184023" y="811244"/>
                  </a:lnTo>
                  <a:lnTo>
                    <a:pt x="184023" y="783622"/>
                  </a:lnTo>
                  <a:lnTo>
                    <a:pt x="144018" y="783622"/>
                  </a:lnTo>
                  <a:lnTo>
                    <a:pt x="144018" y="811244"/>
                  </a:lnTo>
                  <a:close/>
                  <a:moveTo>
                    <a:pt x="776954" y="811244"/>
                  </a:moveTo>
                  <a:lnTo>
                    <a:pt x="816959" y="811244"/>
                  </a:lnTo>
                  <a:lnTo>
                    <a:pt x="816959" y="783622"/>
                  </a:lnTo>
                  <a:lnTo>
                    <a:pt x="776954" y="783622"/>
                  </a:lnTo>
                  <a:lnTo>
                    <a:pt x="776954" y="811244"/>
                  </a:lnTo>
                  <a:close/>
                  <a:moveTo>
                    <a:pt x="471488" y="456914"/>
                  </a:moveTo>
                  <a:lnTo>
                    <a:pt x="543782" y="456914"/>
                  </a:lnTo>
                  <a:lnTo>
                    <a:pt x="543782" y="429292"/>
                  </a:lnTo>
                  <a:lnTo>
                    <a:pt x="471488" y="429292"/>
                  </a:lnTo>
                  <a:lnTo>
                    <a:pt x="471488" y="456914"/>
                  </a:lnTo>
                  <a:close/>
                  <a:moveTo>
                    <a:pt x="471488" y="504825"/>
                  </a:moveTo>
                  <a:lnTo>
                    <a:pt x="543782" y="504825"/>
                  </a:lnTo>
                  <a:lnTo>
                    <a:pt x="543782" y="477203"/>
                  </a:lnTo>
                  <a:lnTo>
                    <a:pt x="471488" y="477203"/>
                  </a:lnTo>
                  <a:lnTo>
                    <a:pt x="471488" y="504825"/>
                  </a:lnTo>
                  <a:close/>
                  <a:moveTo>
                    <a:pt x="471488" y="552736"/>
                  </a:moveTo>
                  <a:lnTo>
                    <a:pt x="543782" y="552736"/>
                  </a:lnTo>
                  <a:lnTo>
                    <a:pt x="543782" y="525113"/>
                  </a:lnTo>
                  <a:lnTo>
                    <a:pt x="471488" y="525113"/>
                  </a:lnTo>
                  <a:lnTo>
                    <a:pt x="471488" y="552736"/>
                  </a:lnTo>
                  <a:close/>
                </a:path>
              </a:pathLst>
            </a:custGeom>
            <a:solidFill>
              <a:srgbClr val="3C00FF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C73E58A5-6AAD-85F1-FEC2-F6EA9962AD21}"/>
                </a:ext>
              </a:extLst>
            </p:cNvPr>
            <p:cNvSpPr/>
            <p:nvPr/>
          </p:nvSpPr>
          <p:spPr>
            <a:xfrm flipH="1">
              <a:off x="647227" y="5251272"/>
              <a:ext cx="370476" cy="370476"/>
            </a:xfrm>
            <a:custGeom>
              <a:avLst/>
              <a:gdLst>
                <a:gd name="csX0" fmla="*/ 3427425 w 6854850"/>
                <a:gd name="csY0" fmla="*/ 314981 h 6854850"/>
                <a:gd name="csX1" fmla="*/ 4638814 w 6854850"/>
                <a:gd name="csY1" fmla="*/ 559450 h 6854850"/>
                <a:gd name="csX2" fmla="*/ 5628214 w 6854850"/>
                <a:gd name="csY2" fmla="*/ 1226566 h 6854850"/>
                <a:gd name="csX3" fmla="*/ 6295329 w 6854850"/>
                <a:gd name="csY3" fmla="*/ 2215964 h 6854850"/>
                <a:gd name="csX4" fmla="*/ 6539798 w 6854850"/>
                <a:gd name="csY4" fmla="*/ 3427354 h 6854850"/>
                <a:gd name="csX5" fmla="*/ 6295329 w 6854850"/>
                <a:gd name="csY5" fmla="*/ 4638743 h 6854850"/>
                <a:gd name="csX6" fmla="*/ 5628214 w 6854850"/>
                <a:gd name="csY6" fmla="*/ 5628142 h 6854850"/>
                <a:gd name="csX7" fmla="*/ 4638814 w 6854850"/>
                <a:gd name="csY7" fmla="*/ 6295258 h 6854850"/>
                <a:gd name="csX8" fmla="*/ 3427425 w 6854850"/>
                <a:gd name="csY8" fmla="*/ 6539726 h 6854850"/>
                <a:gd name="csX9" fmla="*/ 2216036 w 6854850"/>
                <a:gd name="csY9" fmla="*/ 6295258 h 6854850"/>
                <a:gd name="csX10" fmla="*/ 1226637 w 6854850"/>
                <a:gd name="csY10" fmla="*/ 5628142 h 6854850"/>
                <a:gd name="csX11" fmla="*/ 559521 w 6854850"/>
                <a:gd name="csY11" fmla="*/ 4638743 h 6854850"/>
                <a:gd name="csX12" fmla="*/ 315053 w 6854850"/>
                <a:gd name="csY12" fmla="*/ 3427354 h 6854850"/>
                <a:gd name="csX13" fmla="*/ 559521 w 6854850"/>
                <a:gd name="csY13" fmla="*/ 2215964 h 6854850"/>
                <a:gd name="csX14" fmla="*/ 1226637 w 6854850"/>
                <a:gd name="csY14" fmla="*/ 1226566 h 6854850"/>
                <a:gd name="csX15" fmla="*/ 2216036 w 6854850"/>
                <a:gd name="csY15" fmla="*/ 559450 h 6854850"/>
                <a:gd name="csX16" fmla="*/ 3427425 w 6854850"/>
                <a:gd name="csY16" fmla="*/ 314981 h 6854850"/>
                <a:gd name="csX17" fmla="*/ 3427425 w 6854850"/>
                <a:gd name="csY17" fmla="*/ 0 h 6854850"/>
                <a:gd name="csX18" fmla="*/ 0 w 6854850"/>
                <a:gd name="csY18" fmla="*/ 3427425 h 6854850"/>
                <a:gd name="csX19" fmla="*/ 3427425 w 6854850"/>
                <a:gd name="csY19" fmla="*/ 6854850 h 6854850"/>
                <a:gd name="csX20" fmla="*/ 6854850 w 6854850"/>
                <a:gd name="csY20" fmla="*/ 3427425 h 6854850"/>
                <a:gd name="csX21" fmla="*/ 3427425 w 6854850"/>
                <a:gd name="csY21" fmla="*/ 0 h 6854850"/>
                <a:gd name="csX22" fmla="*/ 3427425 w 6854850"/>
                <a:gd name="csY22" fmla="*/ 0 h 685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6854850" h="6854850">
                  <a:moveTo>
                    <a:pt x="3427425" y="314981"/>
                  </a:moveTo>
                  <a:cubicBezTo>
                    <a:pt x="3847710" y="314981"/>
                    <a:pt x="4255325" y="397234"/>
                    <a:pt x="4638814" y="559450"/>
                  </a:cubicBezTo>
                  <a:cubicBezTo>
                    <a:pt x="5009419" y="716224"/>
                    <a:pt x="5342296" y="940648"/>
                    <a:pt x="5628214" y="1226566"/>
                  </a:cubicBezTo>
                  <a:cubicBezTo>
                    <a:pt x="5914131" y="1512483"/>
                    <a:pt x="6138626" y="1845360"/>
                    <a:pt x="6295329" y="2215964"/>
                  </a:cubicBezTo>
                  <a:cubicBezTo>
                    <a:pt x="6457545" y="2599454"/>
                    <a:pt x="6539798" y="3007068"/>
                    <a:pt x="6539798" y="3427354"/>
                  </a:cubicBezTo>
                  <a:cubicBezTo>
                    <a:pt x="6539798" y="3847639"/>
                    <a:pt x="6457545" y="4255253"/>
                    <a:pt x="6295329" y="4638743"/>
                  </a:cubicBezTo>
                  <a:cubicBezTo>
                    <a:pt x="6138555" y="5009347"/>
                    <a:pt x="5914131" y="5342225"/>
                    <a:pt x="5628214" y="5628142"/>
                  </a:cubicBezTo>
                  <a:cubicBezTo>
                    <a:pt x="5342296" y="5914059"/>
                    <a:pt x="5009419" y="6138555"/>
                    <a:pt x="4638814" y="6295258"/>
                  </a:cubicBezTo>
                  <a:cubicBezTo>
                    <a:pt x="4255325" y="6457473"/>
                    <a:pt x="3847710" y="6539726"/>
                    <a:pt x="3427425" y="6539726"/>
                  </a:cubicBezTo>
                  <a:cubicBezTo>
                    <a:pt x="3007140" y="6539726"/>
                    <a:pt x="2599526" y="6457473"/>
                    <a:pt x="2216036" y="6295258"/>
                  </a:cubicBezTo>
                  <a:cubicBezTo>
                    <a:pt x="1845432" y="6138483"/>
                    <a:pt x="1512554" y="5914059"/>
                    <a:pt x="1226637" y="5628142"/>
                  </a:cubicBezTo>
                  <a:cubicBezTo>
                    <a:pt x="940720" y="5342225"/>
                    <a:pt x="716224" y="5009347"/>
                    <a:pt x="559521" y="4638743"/>
                  </a:cubicBezTo>
                  <a:cubicBezTo>
                    <a:pt x="397306" y="4255253"/>
                    <a:pt x="315053" y="3847639"/>
                    <a:pt x="315053" y="3427354"/>
                  </a:cubicBezTo>
                  <a:cubicBezTo>
                    <a:pt x="315053" y="3007068"/>
                    <a:pt x="397306" y="2599454"/>
                    <a:pt x="559521" y="2215964"/>
                  </a:cubicBezTo>
                  <a:cubicBezTo>
                    <a:pt x="716296" y="1845360"/>
                    <a:pt x="940720" y="1512483"/>
                    <a:pt x="1226637" y="1226566"/>
                  </a:cubicBezTo>
                  <a:cubicBezTo>
                    <a:pt x="1512554" y="940648"/>
                    <a:pt x="1845432" y="716153"/>
                    <a:pt x="2216036" y="559450"/>
                  </a:cubicBezTo>
                  <a:cubicBezTo>
                    <a:pt x="2599526" y="397234"/>
                    <a:pt x="3007140" y="314981"/>
                    <a:pt x="3427425" y="314981"/>
                  </a:cubicBezTo>
                  <a:moveTo>
                    <a:pt x="3427425" y="0"/>
                  </a:moveTo>
                  <a:cubicBezTo>
                    <a:pt x="1534531" y="0"/>
                    <a:pt x="0" y="1534531"/>
                    <a:pt x="0" y="3427425"/>
                  </a:cubicBezTo>
                  <a:cubicBezTo>
                    <a:pt x="0" y="5320319"/>
                    <a:pt x="1534531" y="6854850"/>
                    <a:pt x="3427425" y="6854850"/>
                  </a:cubicBezTo>
                  <a:cubicBezTo>
                    <a:pt x="5320319" y="6854850"/>
                    <a:pt x="6854850" y="5320319"/>
                    <a:pt x="6854850" y="3427425"/>
                  </a:cubicBezTo>
                  <a:cubicBezTo>
                    <a:pt x="6854850" y="1534531"/>
                    <a:pt x="5320319" y="0"/>
                    <a:pt x="3427425" y="0"/>
                  </a:cubicBezTo>
                  <a:lnTo>
                    <a:pt x="3427425" y="0"/>
                  </a:lnTo>
                  <a:close/>
                </a:path>
              </a:pathLst>
            </a:custGeom>
            <a:solidFill>
              <a:srgbClr val="3C00FF"/>
            </a:solidFill>
            <a:ln w="7159" cap="flat">
              <a:noFill/>
              <a:prstDash val="solid"/>
              <a:miter/>
            </a:ln>
          </p:spPr>
          <p:txBody>
            <a:bodyPr anchor="ctr"/>
            <a:lstStyle/>
            <a:p>
              <a:endParaRPr lang="de-DE" sz="700" b="1" dirty="0">
                <a:solidFill>
                  <a:srgbClr val="3C00FF"/>
                </a:solidFill>
                <a:latin typeface="Work Sans" panose="020B0604020202020204" charset="0"/>
              </a:endParaRPr>
            </a:p>
          </p:txBody>
        </p:sp>
      </p:grp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83EF580-7390-506C-6E64-67C5CBFE3649}"/>
              </a:ext>
            </a:extLst>
          </p:cNvPr>
          <p:cNvSpPr/>
          <p:nvPr/>
        </p:nvSpPr>
        <p:spPr>
          <a:xfrm rot="5400000">
            <a:off x="547579" y="5795325"/>
            <a:ext cx="738354" cy="558890"/>
          </a:xfrm>
          <a:prstGeom prst="triangle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88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2D635A-44B7-B750-3AFB-E1500B5D1F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2172" y="5416940"/>
            <a:ext cx="5268034" cy="955675"/>
          </a:xfrm>
        </p:spPr>
        <p:txBody>
          <a:bodyPr>
            <a:normAutofit/>
          </a:bodyPr>
          <a:lstStyle/>
          <a:p>
            <a:r>
              <a:rPr lang="en-US" sz="1400" dirty="0"/>
              <a:t>Markus </a:t>
            </a:r>
            <a:r>
              <a:rPr lang="en-US" sz="1400" dirty="0" err="1"/>
              <a:t>Schupfner</a:t>
            </a:r>
            <a:endParaRPr lang="en-US" sz="1400" dirty="0"/>
          </a:p>
          <a:p>
            <a:r>
              <a:rPr lang="en-US" sz="1400" dirty="0"/>
              <a:t>Chief Executive Officer</a:t>
            </a:r>
          </a:p>
          <a:p>
            <a:r>
              <a:rPr lang="en-US" sz="1400" u="sng" dirty="0"/>
              <a:t>markus.schupfner@qorix.ai</a:t>
            </a:r>
          </a:p>
        </p:txBody>
      </p:sp>
    </p:spTree>
    <p:extLst>
      <p:ext uri="{BB962C8B-B14F-4D97-AF65-F5344CB8AC3E}">
        <p14:creationId xmlns:p14="http://schemas.microsoft.com/office/powerpoint/2010/main" val="337061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45255-075C-2A59-1579-9DE26471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4AC15D-4990-8EBD-97EA-8FAC1C0C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106" y="2060523"/>
            <a:ext cx="7529688" cy="2736954"/>
          </a:xfrm>
        </p:spPr>
        <p:txBody>
          <a:bodyPr/>
          <a:lstStyle/>
          <a:p>
            <a:pPr fontAlgn="ctr"/>
            <a:r>
              <a:rPr lang="en-US" sz="5400" u="none" strike="noStrike" dirty="0">
                <a:effectLst/>
                <a:latin typeface="Work Sans" pitchFamily="2" charset="0"/>
              </a:rPr>
              <a:t>The Industry Shift</a:t>
            </a:r>
          </a:p>
        </p:txBody>
      </p:sp>
    </p:spTree>
    <p:extLst>
      <p:ext uri="{BB962C8B-B14F-4D97-AF65-F5344CB8AC3E}">
        <p14:creationId xmlns:p14="http://schemas.microsoft.com/office/powerpoint/2010/main" val="1303750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52778-4CC1-FF26-1C13-BF1FF1C3C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AE9458-B60F-7D1B-FD67-9A35309F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Autofit/>
          </a:bodyPr>
          <a:lstStyle/>
          <a:p>
            <a:r>
              <a:rPr lang="en-US" sz="2400" noProof="0" dirty="0">
                <a:latin typeface="Work Sans"/>
              </a:rPr>
              <a:t>The Vehicle is Getting More Complex. Fast.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3333C1-BE51-DE81-F266-6F4F34A64B08}"/>
              </a:ext>
            </a:extLst>
          </p:cNvPr>
          <p:cNvCxnSpPr>
            <a:cxnSpLocks/>
          </p:cNvCxnSpPr>
          <p:nvPr/>
        </p:nvCxnSpPr>
        <p:spPr>
          <a:xfrm>
            <a:off x="641350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2B3889-BD4A-E680-2BFD-AE907F237FDA}"/>
              </a:ext>
            </a:extLst>
          </p:cNvPr>
          <p:cNvCxnSpPr>
            <a:cxnSpLocks/>
          </p:cNvCxnSpPr>
          <p:nvPr/>
        </p:nvCxnSpPr>
        <p:spPr>
          <a:xfrm>
            <a:off x="11825288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2686E88-7F5B-23D9-9555-787535E8EB31}"/>
              </a:ext>
            </a:extLst>
          </p:cNvPr>
          <p:cNvCxnSpPr>
            <a:cxnSpLocks/>
          </p:cNvCxnSpPr>
          <p:nvPr/>
        </p:nvCxnSpPr>
        <p:spPr>
          <a:xfrm flipH="1">
            <a:off x="-406400" y="5786437"/>
            <a:ext cx="360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DD553B0-E26F-69A4-E103-F938677E487A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/>
        </p:blipFill>
        <p:spPr>
          <a:xfrm>
            <a:off x="8070246" y="2164731"/>
            <a:ext cx="3188304" cy="2125535"/>
          </a:xfrm>
          <a:prstGeom prst="rect">
            <a:avLst/>
          </a:prstGeom>
        </p:spPr>
      </p:pic>
      <p:sp>
        <p:nvSpPr>
          <p:cNvPr id="9" name="Arrow: Chevron 8">
            <a:extLst>
              <a:ext uri="{FF2B5EF4-FFF2-40B4-BE49-F238E27FC236}">
                <a16:creationId xmlns:a16="http://schemas.microsoft.com/office/drawing/2014/main" id="{91486222-B683-433D-E8AD-2EDDD9D3DDB2}"/>
              </a:ext>
            </a:extLst>
          </p:cNvPr>
          <p:cNvSpPr/>
          <p:nvPr/>
        </p:nvSpPr>
        <p:spPr>
          <a:xfrm>
            <a:off x="8264821" y="4253017"/>
            <a:ext cx="3542400" cy="504000"/>
          </a:xfrm>
          <a:prstGeom prst="chevron">
            <a:avLst/>
          </a:prstGeom>
          <a:gradFill>
            <a:gsLst>
              <a:gs pos="0">
                <a:srgbClr val="D7FF3C"/>
              </a:gs>
              <a:gs pos="100000">
                <a:srgbClr val="00FFFF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1CB88-BFA6-9FD4-35AD-987B23C06265}"/>
              </a:ext>
            </a:extLst>
          </p:cNvPr>
          <p:cNvSpPr txBox="1"/>
          <p:nvPr/>
        </p:nvSpPr>
        <p:spPr>
          <a:xfrm>
            <a:off x="8465348" y="4288534"/>
            <a:ext cx="3085304" cy="43088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100" b="1">
                <a:latin typeface="Work Sans"/>
              </a:rPr>
              <a:t>Centralized Computes with </a:t>
            </a:r>
            <a:br>
              <a:rPr lang="en-US" sz="1100" b="1">
                <a:latin typeface="Work Sans"/>
              </a:rPr>
            </a:br>
            <a:r>
              <a:rPr lang="en-US" sz="1100" b="1">
                <a:latin typeface="Work Sans"/>
              </a:rPr>
              <a:t>Mixed Criticality</a:t>
            </a:r>
            <a:endParaRPr lang="en-US" sz="1100" noProof="0">
              <a:latin typeface="Work Sans"/>
            </a:endParaRPr>
          </a:p>
        </p:txBody>
      </p:sp>
      <p:sp>
        <p:nvSpPr>
          <p:cNvPr id="42" name="Arrow: Chevron 41">
            <a:extLst>
              <a:ext uri="{FF2B5EF4-FFF2-40B4-BE49-F238E27FC236}">
                <a16:creationId xmlns:a16="http://schemas.microsoft.com/office/drawing/2014/main" id="{EEA96AA1-F2F6-7532-D189-72DE653F52A0}"/>
              </a:ext>
            </a:extLst>
          </p:cNvPr>
          <p:cNvSpPr/>
          <p:nvPr/>
        </p:nvSpPr>
        <p:spPr>
          <a:xfrm>
            <a:off x="614278" y="4256591"/>
            <a:ext cx="3542323" cy="504000"/>
          </a:xfrm>
          <a:prstGeom prst="chevron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DA034F-C7DC-EB0D-4ACD-63C9FFCEE032}"/>
              </a:ext>
            </a:extLst>
          </p:cNvPr>
          <p:cNvSpPr txBox="1"/>
          <p:nvPr/>
        </p:nvSpPr>
        <p:spPr>
          <a:xfrm>
            <a:off x="848630" y="4295336"/>
            <a:ext cx="3078550" cy="43088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100" b="1" noProof="0" dirty="0">
                <a:latin typeface="Work Sans"/>
              </a:rPr>
              <a:t>Distributed </a:t>
            </a:r>
            <a:r>
              <a:rPr lang="en-US" sz="1100" b="1" dirty="0">
                <a:latin typeface="Work Sans"/>
              </a:rPr>
              <a:t>ECU</a:t>
            </a:r>
            <a:r>
              <a:rPr lang="en-US" sz="1100" b="1" noProof="0" dirty="0">
                <a:latin typeface="Work Sans"/>
              </a:rPr>
              <a:t> </a:t>
            </a:r>
            <a:br>
              <a:rPr lang="en-US" sz="1100" b="1" dirty="0">
                <a:latin typeface="Work Sans"/>
              </a:rPr>
            </a:br>
            <a:r>
              <a:rPr lang="en-US" sz="1100" b="1" noProof="0" dirty="0">
                <a:latin typeface="Work Sans"/>
              </a:rPr>
              <a:t>(&gt; 100 ECUs per vehicle</a:t>
            </a:r>
            <a:r>
              <a:rPr lang="en-US" sz="1100" b="1" dirty="0">
                <a:latin typeface="Work Sans"/>
              </a:rPr>
              <a:t>)</a:t>
            </a:r>
            <a:endParaRPr lang="en-US" sz="800" noProof="0" dirty="0">
              <a:latin typeface="Work Sans"/>
            </a:endParaRPr>
          </a:p>
        </p:txBody>
      </p:sp>
      <p:sp>
        <p:nvSpPr>
          <p:cNvPr id="46" name="Arrow: Chevron 45">
            <a:extLst>
              <a:ext uri="{FF2B5EF4-FFF2-40B4-BE49-F238E27FC236}">
                <a16:creationId xmlns:a16="http://schemas.microsoft.com/office/drawing/2014/main" id="{5CE67E6A-D01B-BA80-FDC1-7E849ADFA104}"/>
              </a:ext>
            </a:extLst>
          </p:cNvPr>
          <p:cNvSpPr/>
          <p:nvPr/>
        </p:nvSpPr>
        <p:spPr>
          <a:xfrm>
            <a:off x="4483609" y="4254112"/>
            <a:ext cx="3542400" cy="504000"/>
          </a:xfrm>
          <a:prstGeom prst="chevron">
            <a:avLst/>
          </a:prstGeom>
          <a:gradFill>
            <a:gsLst>
              <a:gs pos="0">
                <a:srgbClr val="D7FF3C"/>
              </a:gs>
              <a:gs pos="100000">
                <a:srgbClr val="00FFFF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Work Sans"/>
              </a:rPr>
              <a:t>Centralized Domain Controller</a:t>
            </a:r>
            <a:endParaRPr lang="en-US" sz="1100" b="1" dirty="0">
              <a:solidFill>
                <a:schemeClr val="tx1"/>
              </a:solidFill>
              <a:latin typeface="Work Sans"/>
              <a:ea typeface="Calibri"/>
              <a:cs typeface="Calibri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5E0C21B-E529-D8E2-4275-21072E89FD7B}"/>
              </a:ext>
            </a:extLst>
          </p:cNvPr>
          <p:cNvSpPr txBox="1"/>
          <p:nvPr/>
        </p:nvSpPr>
        <p:spPr>
          <a:xfrm>
            <a:off x="6222382" y="1172725"/>
            <a:ext cx="574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0" dirty="0">
                <a:latin typeface="Work Sans" pitchFamily="2" charset="0"/>
              </a:rPr>
              <a:t>Cars of the future with centralized middleware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F2B9097-3E86-D265-E560-4D36B73BF9FF}"/>
              </a:ext>
            </a:extLst>
          </p:cNvPr>
          <p:cNvSpPr txBox="1"/>
          <p:nvPr/>
        </p:nvSpPr>
        <p:spPr>
          <a:xfrm>
            <a:off x="1158505" y="1172725"/>
            <a:ext cx="4194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0" dirty="0">
                <a:latin typeface="Work Sans" pitchFamily="2" charset="0"/>
              </a:rPr>
              <a:t>Majority of today’s vehicles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83E72D9-4FAC-F66E-36D7-884D045BCAAE}"/>
              </a:ext>
            </a:extLst>
          </p:cNvPr>
          <p:cNvSpPr>
            <a:spLocks noChangeAspect="1"/>
          </p:cNvSpPr>
          <p:nvPr/>
        </p:nvSpPr>
        <p:spPr>
          <a:xfrm>
            <a:off x="572939" y="4155329"/>
            <a:ext cx="288000" cy="288000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Work Sans" pitchFamily="2" charset="0"/>
              </a:rPr>
              <a:t>1</a:t>
            </a:r>
            <a:endParaRPr lang="en-US" sz="1200" b="1" noProof="0" dirty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B26FF95-7FF0-8D5D-ABA9-8019CD86CB5D}"/>
              </a:ext>
            </a:extLst>
          </p:cNvPr>
          <p:cNvSpPr>
            <a:spLocks noChangeAspect="1"/>
          </p:cNvSpPr>
          <p:nvPr/>
        </p:nvSpPr>
        <p:spPr>
          <a:xfrm>
            <a:off x="4400676" y="4155329"/>
            <a:ext cx="288000" cy="288000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Work Sans"/>
              </a:rPr>
              <a:t>2</a:t>
            </a:r>
            <a:endParaRPr lang="en-US" sz="1200" b="1" noProof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B590C2C-2D54-190B-3E44-8F37483AD1C2}"/>
              </a:ext>
            </a:extLst>
          </p:cNvPr>
          <p:cNvSpPr>
            <a:spLocks noChangeAspect="1"/>
          </p:cNvSpPr>
          <p:nvPr/>
        </p:nvSpPr>
        <p:spPr>
          <a:xfrm>
            <a:off x="8223481" y="4155329"/>
            <a:ext cx="288000" cy="288000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Work Sans"/>
              </a:rPr>
              <a:t>3</a:t>
            </a:r>
            <a:endParaRPr lang="en-US" sz="1200" b="1" noProof="0">
              <a:solidFill>
                <a:schemeClr val="bg1"/>
              </a:solidFill>
              <a:latin typeface="Work Sans" pitchFamily="2" charset="0"/>
            </a:endParaRPr>
          </a:p>
        </p:txBody>
      </p:sp>
      <p:sp>
        <p:nvSpPr>
          <p:cNvPr id="56" name="masterSource">
            <a:extLst>
              <a:ext uri="{FF2B5EF4-FFF2-40B4-BE49-F238E27FC236}">
                <a16:creationId xmlns:a16="http://schemas.microsoft.com/office/drawing/2014/main" id="{A6823E9F-16A1-6B86-B009-9B624D0EE1AF}"/>
              </a:ext>
            </a:extLst>
          </p:cNvPr>
          <p:cNvSpPr txBox="1"/>
          <p:nvPr/>
        </p:nvSpPr>
        <p:spPr>
          <a:xfrm>
            <a:off x="641350" y="6401268"/>
            <a:ext cx="0" cy="144000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noAutofit/>
          </a:bodyPr>
          <a:lstStyle/>
          <a:p>
            <a:endParaRPr lang="en-US" sz="800" noProof="0" dirty="0">
              <a:latin typeface="Work Sans" pitchFamily="2" charset="0"/>
            </a:endParaRPr>
          </a:p>
        </p:txBody>
      </p:sp>
      <p:sp>
        <p:nvSpPr>
          <p:cNvPr id="57" name="masterFootnote">
            <a:extLst>
              <a:ext uri="{FF2B5EF4-FFF2-40B4-BE49-F238E27FC236}">
                <a16:creationId xmlns:a16="http://schemas.microsoft.com/office/drawing/2014/main" id="{91AE1C25-F68F-C831-337A-A4E83C50E139}"/>
              </a:ext>
            </a:extLst>
          </p:cNvPr>
          <p:cNvSpPr txBox="1"/>
          <p:nvPr/>
        </p:nvSpPr>
        <p:spPr>
          <a:xfrm>
            <a:off x="641350" y="6257268"/>
            <a:ext cx="0" cy="144000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noAutofit/>
          </a:bodyPr>
          <a:lstStyle/>
          <a:p>
            <a:r>
              <a:rPr lang="en-US" sz="800" noProof="0" dirty="0">
                <a:latin typeface="Work Sans" pitchFamily="2" charset="0"/>
              </a:rPr>
              <a:t>1) The SAE (Society of Automotive Engineers) levels (L0-L5) define a standardized framework to classify the degree of vehicle automation</a:t>
            </a:r>
          </a:p>
        </p:txBody>
      </p:sp>
      <p:sp>
        <p:nvSpPr>
          <p:cNvPr id="58" name="Arrow: Pentagon 57">
            <a:extLst>
              <a:ext uri="{FF2B5EF4-FFF2-40B4-BE49-F238E27FC236}">
                <a16:creationId xmlns:a16="http://schemas.microsoft.com/office/drawing/2014/main" id="{8ADFB910-0E22-DB25-8B71-F34E6CDAE79E}"/>
              </a:ext>
            </a:extLst>
          </p:cNvPr>
          <p:cNvSpPr/>
          <p:nvPr/>
        </p:nvSpPr>
        <p:spPr>
          <a:xfrm>
            <a:off x="641350" y="5237787"/>
            <a:ext cx="11179175" cy="608679"/>
          </a:xfrm>
          <a:prstGeom prst="homePlate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rgbClr val="3C00FF"/>
                </a:solidFill>
                <a:latin typeface="Work Sans" pitchFamily="2" charset="0"/>
              </a:rPr>
              <a:t>The </a:t>
            </a:r>
            <a:r>
              <a:rPr lang="en-US" b="1" noProof="0" dirty="0">
                <a:solidFill>
                  <a:srgbClr val="3C00FF"/>
                </a:solidFill>
                <a:latin typeface="Work Sans" pitchFamily="2" charset="0"/>
              </a:rPr>
              <a:t>ever-increasing complexity </a:t>
            </a:r>
            <a:r>
              <a:rPr lang="en-US" noProof="0" dirty="0">
                <a:solidFill>
                  <a:srgbClr val="3C00FF"/>
                </a:solidFill>
                <a:latin typeface="Work Sans" pitchFamily="2" charset="0"/>
              </a:rPr>
              <a:t>of vehicles and the shift toward </a:t>
            </a:r>
            <a:r>
              <a:rPr lang="en-US" b="1" noProof="0" dirty="0">
                <a:solidFill>
                  <a:srgbClr val="3C00FF"/>
                </a:solidFill>
                <a:latin typeface="Work Sans" pitchFamily="2" charset="0"/>
              </a:rPr>
              <a:t>centralized computing </a:t>
            </a:r>
            <a:r>
              <a:rPr lang="en-US" noProof="0" dirty="0">
                <a:solidFill>
                  <a:srgbClr val="3C00FF"/>
                </a:solidFill>
                <a:latin typeface="Work Sans" pitchFamily="2" charset="0"/>
              </a:rPr>
              <a:t>require </a:t>
            </a:r>
            <a:r>
              <a:rPr lang="en-US" b="1" noProof="0" dirty="0">
                <a:solidFill>
                  <a:srgbClr val="3C00FF"/>
                </a:solidFill>
                <a:latin typeface="Work Sans" pitchFamily="2" charset="0"/>
              </a:rPr>
              <a:t>high-performance middleware </a:t>
            </a:r>
            <a:r>
              <a:rPr lang="en-US" noProof="0" dirty="0">
                <a:solidFill>
                  <a:srgbClr val="3C00FF"/>
                </a:solidFill>
                <a:latin typeface="Work Sans" pitchFamily="2" charset="0"/>
              </a:rPr>
              <a:t>solutions to ensure </a:t>
            </a:r>
            <a:r>
              <a:rPr lang="en-US" b="1" noProof="0" dirty="0">
                <a:solidFill>
                  <a:srgbClr val="3C00FF"/>
                </a:solidFill>
                <a:latin typeface="Work Sans" pitchFamily="2" charset="0"/>
              </a:rPr>
              <a:t>efficient communication</a:t>
            </a:r>
            <a:r>
              <a:rPr lang="en-US" noProof="0" dirty="0">
                <a:solidFill>
                  <a:srgbClr val="3C00FF"/>
                </a:solidFill>
                <a:latin typeface="Work Sans" pitchFamily="2" charset="0"/>
              </a:rPr>
              <a:t> between systems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2162573-2079-524B-6BE4-D82E9AC68978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DFE"/>
              </a:clrFrom>
              <a:clrTo>
                <a:srgbClr val="FC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75206" y="2387148"/>
            <a:ext cx="3853078" cy="1522270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8DBE542E-AE9E-DC3A-A848-CEEF8735AC51}"/>
              </a:ext>
            </a:extLst>
          </p:cNvPr>
          <p:cNvGrpSpPr/>
          <p:nvPr/>
        </p:nvGrpSpPr>
        <p:grpSpPr>
          <a:xfrm>
            <a:off x="5236206" y="2728414"/>
            <a:ext cx="2062927" cy="892217"/>
            <a:chOff x="5168574" y="3212117"/>
            <a:chExt cx="2062927" cy="892217"/>
          </a:xfrm>
        </p:grpSpPr>
        <p:sp>
          <p:nvSpPr>
            <p:cNvPr id="61" name="Arrow: Chevron 60">
              <a:extLst>
                <a:ext uri="{FF2B5EF4-FFF2-40B4-BE49-F238E27FC236}">
                  <a16:creationId xmlns:a16="http://schemas.microsoft.com/office/drawing/2014/main" id="{E2494E57-E46F-9698-2D27-189BB510B47C}"/>
                </a:ext>
              </a:extLst>
            </p:cNvPr>
            <p:cNvSpPr/>
            <p:nvPr/>
          </p:nvSpPr>
          <p:spPr>
            <a:xfrm>
              <a:off x="5168574" y="3212117"/>
              <a:ext cx="639204" cy="892217"/>
            </a:xfrm>
            <a:prstGeom prst="chevron">
              <a:avLst/>
            </a:prstGeom>
            <a:gradFill flip="none" rotWithShape="1">
              <a:gsLst>
                <a:gs pos="0">
                  <a:srgbClr val="D7FF3C">
                    <a:alpha val="30000"/>
                  </a:srgbClr>
                </a:gs>
                <a:gs pos="100000">
                  <a:srgbClr val="00FFFF">
                    <a:alpha val="30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>
                <a:solidFill>
                  <a:schemeClr val="tx1"/>
                </a:solidFill>
              </a:endParaRPr>
            </a:p>
          </p:txBody>
        </p:sp>
        <p:sp>
          <p:nvSpPr>
            <p:cNvPr id="62" name="Arrow: Chevron 61">
              <a:extLst>
                <a:ext uri="{FF2B5EF4-FFF2-40B4-BE49-F238E27FC236}">
                  <a16:creationId xmlns:a16="http://schemas.microsoft.com/office/drawing/2014/main" id="{775817E0-7FCB-BC4A-98AD-1C60C04AB075}"/>
                </a:ext>
              </a:extLst>
            </p:cNvPr>
            <p:cNvSpPr/>
            <p:nvPr/>
          </p:nvSpPr>
          <p:spPr>
            <a:xfrm>
              <a:off x="5880435" y="3212117"/>
              <a:ext cx="639204" cy="892217"/>
            </a:xfrm>
            <a:prstGeom prst="chevron">
              <a:avLst/>
            </a:prstGeom>
            <a:gradFill flip="none" rotWithShape="1">
              <a:gsLst>
                <a:gs pos="0">
                  <a:srgbClr val="D7FF3C">
                    <a:alpha val="30000"/>
                  </a:srgbClr>
                </a:gs>
                <a:gs pos="100000">
                  <a:srgbClr val="00FFFF">
                    <a:alpha val="30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>
                <a:solidFill>
                  <a:schemeClr val="tx1"/>
                </a:solidFill>
              </a:endParaRPr>
            </a:p>
          </p:txBody>
        </p:sp>
        <p:sp>
          <p:nvSpPr>
            <p:cNvPr id="63" name="Arrow: Chevron 62">
              <a:extLst>
                <a:ext uri="{FF2B5EF4-FFF2-40B4-BE49-F238E27FC236}">
                  <a16:creationId xmlns:a16="http://schemas.microsoft.com/office/drawing/2014/main" id="{B2DC37BC-8B46-6DE6-2A1B-2368777FBFC2}"/>
                </a:ext>
              </a:extLst>
            </p:cNvPr>
            <p:cNvSpPr/>
            <p:nvPr/>
          </p:nvSpPr>
          <p:spPr>
            <a:xfrm>
              <a:off x="6592297" y="3212117"/>
              <a:ext cx="639204" cy="892217"/>
            </a:xfrm>
            <a:prstGeom prst="chevron">
              <a:avLst/>
            </a:prstGeom>
            <a:gradFill flip="none" rotWithShape="1">
              <a:gsLst>
                <a:gs pos="0">
                  <a:srgbClr val="D7FF3C">
                    <a:alpha val="30000"/>
                  </a:srgbClr>
                </a:gs>
                <a:gs pos="100000">
                  <a:srgbClr val="00FFFF">
                    <a:alpha val="30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>
                <a:solidFill>
                  <a:schemeClr val="tx1"/>
                </a:solidFill>
              </a:endParaRPr>
            </a:p>
          </p:txBody>
        </p:sp>
      </p:grpSp>
      <p:sp>
        <p:nvSpPr>
          <p:cNvPr id="64" name="Call out">
            <a:extLst>
              <a:ext uri="{FF2B5EF4-FFF2-40B4-BE49-F238E27FC236}">
                <a16:creationId xmlns:a16="http://schemas.microsoft.com/office/drawing/2014/main" id="{8CA65F54-70C4-8558-5998-189949BF589E}"/>
              </a:ext>
            </a:extLst>
          </p:cNvPr>
          <p:cNvSpPr/>
          <p:nvPr/>
        </p:nvSpPr>
        <p:spPr>
          <a:xfrm>
            <a:off x="4398089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solidFill>
              <a:srgbClr val="CC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ctr">
              <a:buNone/>
            </a:pPr>
            <a:r>
              <a:rPr lang="en-US" sz="1200" b="1" noProof="0">
                <a:solidFill>
                  <a:schemeClr val="tx1"/>
                </a:solidFill>
                <a:latin typeface="Work Sans" pitchFamily="2" charset="0"/>
              </a:rPr>
              <a:t>Inefficient</a:t>
            </a:r>
            <a:r>
              <a:rPr lang="en-US" sz="1200" noProof="0">
                <a:solidFill>
                  <a:schemeClr val="tx1"/>
                </a:solidFill>
                <a:latin typeface="Work Sans" pitchFamily="2" charset="0"/>
              </a:rPr>
              <a:t> resource utilization</a:t>
            </a:r>
          </a:p>
        </p:txBody>
      </p:sp>
      <p:sp>
        <p:nvSpPr>
          <p:cNvPr id="65" name="Call out">
            <a:extLst>
              <a:ext uri="{FF2B5EF4-FFF2-40B4-BE49-F238E27FC236}">
                <a16:creationId xmlns:a16="http://schemas.microsoft.com/office/drawing/2014/main" id="{1F0831DC-4F70-3C64-8678-ACF07B71C728}"/>
              </a:ext>
            </a:extLst>
          </p:cNvPr>
          <p:cNvSpPr/>
          <p:nvPr/>
        </p:nvSpPr>
        <p:spPr>
          <a:xfrm>
            <a:off x="641350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solidFill>
              <a:srgbClr val="CC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ctr">
              <a:buNone/>
            </a:pPr>
            <a:r>
              <a:rPr lang="en-US" sz="1200" noProof="0">
                <a:solidFill>
                  <a:schemeClr val="dk1"/>
                </a:solidFill>
                <a:latin typeface="Work Sans" pitchFamily="2" charset="0"/>
              </a:rPr>
              <a:t>Vehicles with &gt; </a:t>
            </a:r>
            <a:r>
              <a:rPr lang="en-US" sz="1200" b="1" noProof="0">
                <a:solidFill>
                  <a:schemeClr val="dk1"/>
                </a:solidFill>
                <a:latin typeface="Work Sans" pitchFamily="2" charset="0"/>
              </a:rPr>
              <a:t>100 </a:t>
            </a:r>
            <a:r>
              <a:rPr lang="en-US" sz="1200" noProof="0">
                <a:solidFill>
                  <a:schemeClr val="dk1"/>
                </a:solidFill>
                <a:latin typeface="Work Sans" pitchFamily="2" charset="0"/>
              </a:rPr>
              <a:t>individual </a:t>
            </a:r>
            <a:r>
              <a:rPr lang="en-US" sz="1200" b="1" noProof="0">
                <a:solidFill>
                  <a:schemeClr val="dk1"/>
                </a:solidFill>
                <a:latin typeface="Work Sans" pitchFamily="2" charset="0"/>
              </a:rPr>
              <a:t>computing units</a:t>
            </a:r>
            <a:endParaRPr lang="en-US" sz="1200" b="1" noProof="0">
              <a:solidFill>
                <a:schemeClr val="tx1"/>
              </a:solidFill>
              <a:latin typeface="Work Sans" pitchFamily="2" charset="0"/>
            </a:endParaRPr>
          </a:p>
        </p:txBody>
      </p:sp>
      <p:sp>
        <p:nvSpPr>
          <p:cNvPr id="66" name="Call out">
            <a:extLst>
              <a:ext uri="{FF2B5EF4-FFF2-40B4-BE49-F238E27FC236}">
                <a16:creationId xmlns:a16="http://schemas.microsoft.com/office/drawing/2014/main" id="{B1E06480-ACEC-EA96-4370-FA17577768F1}"/>
              </a:ext>
            </a:extLst>
          </p:cNvPr>
          <p:cNvSpPr/>
          <p:nvPr/>
        </p:nvSpPr>
        <p:spPr>
          <a:xfrm>
            <a:off x="2519720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solidFill>
              <a:srgbClr val="CC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ctr">
              <a:buNone/>
            </a:pPr>
            <a:r>
              <a:rPr lang="en-US" sz="1200" b="1" noProof="0">
                <a:solidFill>
                  <a:schemeClr val="dk1"/>
                </a:solidFill>
                <a:latin typeface="Work Sans" pitchFamily="2" charset="0"/>
              </a:rPr>
              <a:t>Limited scalability </a:t>
            </a:r>
            <a:r>
              <a:rPr lang="en-US" sz="1200" noProof="0">
                <a:solidFill>
                  <a:schemeClr val="dk1"/>
                </a:solidFill>
                <a:latin typeface="Work Sans" pitchFamily="2" charset="0"/>
              </a:rPr>
              <a:t>and</a:t>
            </a:r>
            <a:r>
              <a:rPr lang="en-US" sz="1200" b="1" noProof="0">
                <a:solidFill>
                  <a:schemeClr val="dk1"/>
                </a:solidFill>
                <a:latin typeface="Work Sans" pitchFamily="2" charset="0"/>
              </a:rPr>
              <a:t> connectivity</a:t>
            </a:r>
            <a:endParaRPr lang="en-US" sz="1200" b="1" noProof="0">
              <a:solidFill>
                <a:schemeClr val="tx1"/>
              </a:solidFill>
              <a:latin typeface="Work Sans" pitchFamily="2" charset="0"/>
            </a:endParaRPr>
          </a:p>
        </p:txBody>
      </p:sp>
      <p:sp>
        <p:nvSpPr>
          <p:cNvPr id="67" name="Call out">
            <a:extLst>
              <a:ext uri="{FF2B5EF4-FFF2-40B4-BE49-F238E27FC236}">
                <a16:creationId xmlns:a16="http://schemas.microsoft.com/office/drawing/2014/main" id="{F0FD9345-775E-DF3A-B3A4-CFE5DED12B63}"/>
              </a:ext>
            </a:extLst>
          </p:cNvPr>
          <p:cNvSpPr/>
          <p:nvPr/>
        </p:nvSpPr>
        <p:spPr>
          <a:xfrm>
            <a:off x="10128525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2700000" scaled="0"/>
            </a:gra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6695B5"/>
              </a:buClr>
              <a:buSzPct val="80000"/>
              <a:defRPr/>
            </a:pPr>
            <a:r>
              <a:rPr lang="en-US" sz="1200" b="1" noProof="0" dirty="0">
                <a:solidFill>
                  <a:schemeClr val="tx1"/>
                </a:solidFill>
                <a:latin typeface="Work Sans" pitchFamily="2" charset="0"/>
              </a:rPr>
              <a:t>Scalable</a:t>
            </a:r>
            <a:r>
              <a:rPr lang="en-US" sz="1200" b="1" dirty="0">
                <a:solidFill>
                  <a:schemeClr val="tx1"/>
                </a:solidFill>
                <a:latin typeface="Work Sans" pitchFamily="2" charset="0"/>
              </a:rPr>
              <a:t> open </a:t>
            </a:r>
            <a:r>
              <a:rPr lang="en-US" sz="1200" b="1" noProof="0" dirty="0">
                <a:solidFill>
                  <a:schemeClr val="tx1"/>
                </a:solidFill>
                <a:latin typeface="Work Sans" pitchFamily="2" charset="0"/>
              </a:rPr>
              <a:t>architecture </a:t>
            </a:r>
            <a:r>
              <a:rPr lang="en-US" sz="1200" noProof="0" dirty="0">
                <a:solidFill>
                  <a:schemeClr val="tx1"/>
                </a:solidFill>
                <a:latin typeface="Work Sans" pitchFamily="2" charset="0"/>
              </a:rPr>
              <a:t>enabling up-integration</a:t>
            </a:r>
            <a:endParaRPr lang="en-US" sz="1200" b="1" noProof="0" dirty="0">
              <a:solidFill>
                <a:schemeClr val="tx1"/>
              </a:solidFill>
              <a:latin typeface="Work Sans" pitchFamily="2" charset="0"/>
            </a:endParaRPr>
          </a:p>
        </p:txBody>
      </p:sp>
      <p:sp>
        <p:nvSpPr>
          <p:cNvPr id="68" name="Call out">
            <a:extLst>
              <a:ext uri="{FF2B5EF4-FFF2-40B4-BE49-F238E27FC236}">
                <a16:creationId xmlns:a16="http://schemas.microsoft.com/office/drawing/2014/main" id="{92564E0C-D0CF-09F0-3D29-10595FAE14EF}"/>
              </a:ext>
            </a:extLst>
          </p:cNvPr>
          <p:cNvSpPr/>
          <p:nvPr/>
        </p:nvSpPr>
        <p:spPr>
          <a:xfrm>
            <a:off x="6445250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2700000" scaled="0"/>
            </a:gra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ctr">
              <a:buNone/>
            </a:pPr>
            <a:r>
              <a:rPr lang="en-US" sz="1200" noProof="0">
                <a:solidFill>
                  <a:schemeClr val="dk1"/>
                </a:solidFill>
                <a:latin typeface="Work Sans" pitchFamily="2" charset="0"/>
              </a:rPr>
              <a:t>≤5 </a:t>
            </a:r>
          </a:p>
          <a:p>
            <a:pPr marL="0" lvl="1" indent="0" algn="ctr">
              <a:buNone/>
            </a:pPr>
            <a:r>
              <a:rPr lang="en-US" sz="1200" noProof="0">
                <a:solidFill>
                  <a:schemeClr val="dk1"/>
                </a:solidFill>
                <a:latin typeface="Work Sans" pitchFamily="2" charset="0"/>
              </a:rPr>
              <a:t>high-performance</a:t>
            </a:r>
          </a:p>
          <a:p>
            <a:pPr marL="0" lvl="1" indent="0" algn="ctr">
              <a:buNone/>
            </a:pPr>
            <a:r>
              <a:rPr lang="en-US" sz="1200" b="1" noProof="0">
                <a:solidFill>
                  <a:schemeClr val="dk1"/>
                </a:solidFill>
                <a:latin typeface="Work Sans" pitchFamily="2" charset="0"/>
              </a:rPr>
              <a:t>computing units</a:t>
            </a:r>
          </a:p>
        </p:txBody>
      </p:sp>
      <p:sp>
        <p:nvSpPr>
          <p:cNvPr id="69" name="Call out">
            <a:extLst>
              <a:ext uri="{FF2B5EF4-FFF2-40B4-BE49-F238E27FC236}">
                <a16:creationId xmlns:a16="http://schemas.microsoft.com/office/drawing/2014/main" id="{0441F6EF-501D-5182-6919-1415A0B6136F}"/>
              </a:ext>
            </a:extLst>
          </p:cNvPr>
          <p:cNvSpPr/>
          <p:nvPr/>
        </p:nvSpPr>
        <p:spPr>
          <a:xfrm>
            <a:off x="8286887" y="1563496"/>
            <a:ext cx="1692000" cy="752400"/>
          </a:xfrm>
          <a:prstGeom prst="rect">
            <a:avLst/>
          </a:prstGeom>
          <a:solidFill>
            <a:schemeClr val="bg1"/>
          </a:solidFill>
          <a:ln w="19050" cmpd="sng"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2700000" scaled="0"/>
            </a:gra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/>
            <a:r>
              <a:rPr lang="en-US" sz="1200" b="1" noProof="0">
                <a:solidFill>
                  <a:schemeClr val="tx1"/>
                </a:solidFill>
                <a:latin typeface="Work Sans" pitchFamily="2" charset="0"/>
              </a:rPr>
              <a:t>Cross-domain consolidation </a:t>
            </a:r>
            <a:r>
              <a:rPr lang="en-US" sz="1200" noProof="0">
                <a:solidFill>
                  <a:schemeClr val="tx1"/>
                </a:solidFill>
                <a:latin typeface="Work Sans" pitchFamily="2" charset="0"/>
              </a:rPr>
              <a:t>and</a:t>
            </a:r>
            <a:r>
              <a:rPr lang="en-US" sz="1200" b="1" noProof="0">
                <a:solidFill>
                  <a:schemeClr val="tx1"/>
                </a:solidFill>
                <a:latin typeface="Work Sans" pitchFamily="2" charset="0"/>
              </a:rPr>
              <a:t> efficient communication</a:t>
            </a:r>
            <a:endParaRPr lang="en-US" sz="1200" noProof="0">
              <a:solidFill>
                <a:schemeClr val="tx1"/>
              </a:solidFill>
              <a:latin typeface="Work Sans" pitchFamily="2" charset="0"/>
            </a:endParaRPr>
          </a:p>
        </p:txBody>
      </p:sp>
      <p:sp>
        <p:nvSpPr>
          <p:cNvPr id="70" name="Right Triangle 69">
            <a:extLst>
              <a:ext uri="{FF2B5EF4-FFF2-40B4-BE49-F238E27FC236}">
                <a16:creationId xmlns:a16="http://schemas.microsoft.com/office/drawing/2014/main" id="{7F35B07B-D6DA-1FDA-B4CE-B8E3781FF288}"/>
              </a:ext>
            </a:extLst>
          </p:cNvPr>
          <p:cNvSpPr/>
          <p:nvPr/>
        </p:nvSpPr>
        <p:spPr>
          <a:xfrm flipH="1">
            <a:off x="641348" y="4805920"/>
            <a:ext cx="11179175" cy="335306"/>
          </a:xfrm>
          <a:prstGeom prst="rtTriangle">
            <a:avLst/>
          </a:prstGeom>
          <a:solidFill>
            <a:srgbClr val="3C00FF"/>
          </a:solidFill>
          <a:ln w="19050" cmpd="sng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/>
          <a:lstStyle/>
          <a:p>
            <a:pPr algn="r" defTabSz="925513"/>
            <a:endParaRPr lang="en-US" sz="1000" b="1" noProof="0">
              <a:solidFill>
                <a:srgbClr val="FFFFFF"/>
              </a:solidFill>
            </a:endParaRPr>
          </a:p>
        </p:txBody>
      </p:sp>
      <p:grpSp>
        <p:nvGrpSpPr>
          <p:cNvPr id="71" name="easyIcon">
            <a:extLst>
              <a:ext uri="{FF2B5EF4-FFF2-40B4-BE49-F238E27FC236}">
                <a16:creationId xmlns:a16="http://schemas.microsoft.com/office/drawing/2014/main" id="{FD0A8199-A4A8-455A-EEB1-0D63D45ACD1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032422" y="2975498"/>
            <a:ext cx="504000" cy="504000"/>
            <a:chOff x="6124905" y="4275792"/>
            <a:chExt cx="714052" cy="714052"/>
          </a:xfrm>
        </p:grpSpPr>
        <p:sp>
          <p:nvSpPr>
            <p:cNvPr id="72" name="Background">
              <a:extLst>
                <a:ext uri="{FF2B5EF4-FFF2-40B4-BE49-F238E27FC236}">
                  <a16:creationId xmlns:a16="http://schemas.microsoft.com/office/drawing/2014/main" id="{1EB6022C-338E-510A-F8DD-6FCC37FE28D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6124905" y="4275792"/>
              <a:ext cx="714052" cy="714052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3D52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D52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Bef>
                  <a:spcPts val="400"/>
                </a:spcBef>
              </a:pPr>
              <a:endParaRPr lang="en-US" sz="1400" noProof="0">
                <a:solidFill>
                  <a:srgbClr val="000000"/>
                </a:solidFill>
                <a:ea typeface="+mn-lt" pitchFamily="34" charset="0"/>
                <a:cs typeface="+mn-lt" pitchFamily="34" charset="0"/>
              </a:endParaRPr>
            </a:p>
          </p:txBody>
        </p:sp>
        <p:grpSp>
          <p:nvGrpSpPr>
            <p:cNvPr id="73" name="Gruppieren 461">
              <a:extLst>
                <a:ext uri="{FF2B5EF4-FFF2-40B4-BE49-F238E27FC236}">
                  <a16:creationId xmlns:a16="http://schemas.microsoft.com/office/drawing/2014/main" id="{B4E71BB2-AB19-2365-14AA-6E0E569823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5452" y="4344819"/>
              <a:ext cx="452961" cy="576001"/>
              <a:chOff x="9340850" y="3798888"/>
              <a:chExt cx="920750" cy="1144587"/>
            </a:xfrm>
            <a:solidFill>
              <a:schemeClr val="tx1"/>
            </a:solidFill>
          </p:grpSpPr>
          <p:sp>
            <p:nvSpPr>
              <p:cNvPr id="74" name="Vector">
                <a:extLst>
                  <a:ext uri="{FF2B5EF4-FFF2-40B4-BE49-F238E27FC236}">
                    <a16:creationId xmlns:a16="http://schemas.microsoft.com/office/drawing/2014/main" id="{491DD0D9-BEE8-E9AF-DF26-7AEBCEB54890}"/>
                  </a:ext>
                </a:extLst>
              </p:cNvPr>
              <p:cNvSpPr>
                <a:spLocks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9551988" y="3798888"/>
                <a:ext cx="503238" cy="369887"/>
              </a:xfrm>
              <a:custGeom>
                <a:avLst/>
                <a:gdLst>
                  <a:gd name="T0" fmla="*/ 136 w 758"/>
                  <a:gd name="T1" fmla="*/ 556 h 556"/>
                  <a:gd name="T2" fmla="*/ 376 w 758"/>
                  <a:gd name="T3" fmla="*/ 504 h 556"/>
                  <a:gd name="T4" fmla="*/ 592 w 758"/>
                  <a:gd name="T5" fmla="*/ 546 h 556"/>
                  <a:gd name="T6" fmla="*/ 758 w 758"/>
                  <a:gd name="T7" fmla="*/ 255 h 556"/>
                  <a:gd name="T8" fmla="*/ 660 w 758"/>
                  <a:gd name="T9" fmla="*/ 172 h 556"/>
                  <a:gd name="T10" fmla="*/ 566 w 758"/>
                  <a:gd name="T11" fmla="*/ 410 h 556"/>
                  <a:gd name="T12" fmla="*/ 582 w 758"/>
                  <a:gd name="T13" fmla="*/ 73 h 556"/>
                  <a:gd name="T14" fmla="*/ 257 w 758"/>
                  <a:gd name="T15" fmla="*/ 135 h 556"/>
                  <a:gd name="T16" fmla="*/ 92 w 758"/>
                  <a:gd name="T17" fmla="*/ 184 h 556"/>
                  <a:gd name="T18" fmla="*/ 14 w 758"/>
                  <a:gd name="T19" fmla="*/ 181 h 556"/>
                  <a:gd name="T20" fmla="*/ 10 w 758"/>
                  <a:gd name="T21" fmla="*/ 270 h 556"/>
                  <a:gd name="T22" fmla="*/ 136 w 758"/>
                  <a:gd name="T23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58" h="556">
                    <a:moveTo>
                      <a:pt x="136" y="556"/>
                    </a:moveTo>
                    <a:cubicBezTo>
                      <a:pt x="211" y="522"/>
                      <a:pt x="292" y="504"/>
                      <a:pt x="376" y="504"/>
                    </a:cubicBezTo>
                    <a:cubicBezTo>
                      <a:pt x="451" y="504"/>
                      <a:pt x="524" y="519"/>
                      <a:pt x="592" y="546"/>
                    </a:cubicBezTo>
                    <a:cubicBezTo>
                      <a:pt x="694" y="419"/>
                      <a:pt x="758" y="255"/>
                      <a:pt x="758" y="255"/>
                    </a:cubicBezTo>
                    <a:cubicBezTo>
                      <a:pt x="723" y="208"/>
                      <a:pt x="700" y="190"/>
                      <a:pt x="660" y="172"/>
                    </a:cubicBezTo>
                    <a:cubicBezTo>
                      <a:pt x="669" y="237"/>
                      <a:pt x="636" y="332"/>
                      <a:pt x="566" y="410"/>
                    </a:cubicBezTo>
                    <a:cubicBezTo>
                      <a:pt x="600" y="234"/>
                      <a:pt x="582" y="73"/>
                      <a:pt x="582" y="73"/>
                    </a:cubicBezTo>
                    <a:cubicBezTo>
                      <a:pt x="392" y="0"/>
                      <a:pt x="310" y="66"/>
                      <a:pt x="257" y="135"/>
                    </a:cubicBezTo>
                    <a:cubicBezTo>
                      <a:pt x="218" y="185"/>
                      <a:pt x="198" y="265"/>
                      <a:pt x="92" y="184"/>
                    </a:cubicBezTo>
                    <a:cubicBezTo>
                      <a:pt x="73" y="170"/>
                      <a:pt x="36" y="153"/>
                      <a:pt x="14" y="181"/>
                    </a:cubicBezTo>
                    <a:cubicBezTo>
                      <a:pt x="0" y="199"/>
                      <a:pt x="7" y="247"/>
                      <a:pt x="10" y="270"/>
                    </a:cubicBezTo>
                    <a:cubicBezTo>
                      <a:pt x="26" y="379"/>
                      <a:pt x="85" y="489"/>
                      <a:pt x="136" y="556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Vector">
                <a:extLst>
                  <a:ext uri="{FF2B5EF4-FFF2-40B4-BE49-F238E27FC236}">
                    <a16:creationId xmlns:a16="http://schemas.microsoft.com/office/drawing/2014/main" id="{BEEF0170-4929-A4D1-38EF-548C473D3938}"/>
                  </a:ext>
                </a:extLst>
              </p:cNvPr>
              <p:cNvSpPr>
                <a:spLocks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9750425" y="4435475"/>
                <a:ext cx="30163" cy="69850"/>
              </a:xfrm>
              <a:custGeom>
                <a:avLst/>
                <a:gdLst>
                  <a:gd name="T0" fmla="*/ 9 w 46"/>
                  <a:gd name="T1" fmla="*/ 23 h 106"/>
                  <a:gd name="T2" fmla="*/ 0 w 46"/>
                  <a:gd name="T3" fmla="*/ 51 h 106"/>
                  <a:gd name="T4" fmla="*/ 30 w 46"/>
                  <a:gd name="T5" fmla="*/ 98 h 106"/>
                  <a:gd name="T6" fmla="*/ 46 w 46"/>
                  <a:gd name="T7" fmla="*/ 106 h 106"/>
                  <a:gd name="T8" fmla="*/ 46 w 46"/>
                  <a:gd name="T9" fmla="*/ 0 h 106"/>
                  <a:gd name="T10" fmla="*/ 32 w 46"/>
                  <a:gd name="T11" fmla="*/ 4 h 106"/>
                  <a:gd name="T12" fmla="*/ 9 w 46"/>
                  <a:gd name="T13" fmla="*/ 2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106">
                    <a:moveTo>
                      <a:pt x="9" y="23"/>
                    </a:moveTo>
                    <a:cubicBezTo>
                      <a:pt x="3" y="31"/>
                      <a:pt x="0" y="40"/>
                      <a:pt x="0" y="51"/>
                    </a:cubicBezTo>
                    <a:cubicBezTo>
                      <a:pt x="0" y="72"/>
                      <a:pt x="10" y="88"/>
                      <a:pt x="30" y="98"/>
                    </a:cubicBezTo>
                    <a:cubicBezTo>
                      <a:pt x="34" y="101"/>
                      <a:pt x="40" y="103"/>
                      <a:pt x="46" y="106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1" y="1"/>
                      <a:pt x="36" y="2"/>
                      <a:pt x="32" y="4"/>
                    </a:cubicBezTo>
                    <a:cubicBezTo>
                      <a:pt x="22" y="9"/>
                      <a:pt x="15" y="15"/>
                      <a:pt x="9" y="23"/>
                    </a:cubicBezTo>
                    <a:close/>
                  </a:path>
                </a:pathLst>
              </a:custGeom>
              <a:solidFill>
                <a:srgbClr val="003D5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Vector">
                <a:extLst>
                  <a:ext uri="{FF2B5EF4-FFF2-40B4-BE49-F238E27FC236}">
                    <a16:creationId xmlns:a16="http://schemas.microsoft.com/office/drawing/2014/main" id="{3682BE1B-F3CD-0C87-DF66-188BA698D4DC}"/>
                  </a:ext>
                </a:extLst>
              </p:cNvPr>
              <p:cNvSpPr>
                <a:spLocks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9842500" y="4618038"/>
                <a:ext cx="30163" cy="76200"/>
              </a:xfrm>
              <a:custGeom>
                <a:avLst/>
                <a:gdLst>
                  <a:gd name="T0" fmla="*/ 15 w 44"/>
                  <a:gd name="T1" fmla="*/ 8 h 114"/>
                  <a:gd name="T2" fmla="*/ 0 w 44"/>
                  <a:gd name="T3" fmla="*/ 0 h 114"/>
                  <a:gd name="T4" fmla="*/ 0 w 44"/>
                  <a:gd name="T5" fmla="*/ 114 h 114"/>
                  <a:gd name="T6" fmla="*/ 15 w 44"/>
                  <a:gd name="T7" fmla="*/ 108 h 114"/>
                  <a:gd name="T8" fmla="*/ 36 w 44"/>
                  <a:gd name="T9" fmla="*/ 88 h 114"/>
                  <a:gd name="T10" fmla="*/ 44 w 44"/>
                  <a:gd name="T11" fmla="*/ 58 h 114"/>
                  <a:gd name="T12" fmla="*/ 15 w 44"/>
                  <a:gd name="T13" fmla="*/ 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114">
                    <a:moveTo>
                      <a:pt x="15" y="8"/>
                    </a:moveTo>
                    <a:cubicBezTo>
                      <a:pt x="11" y="6"/>
                      <a:pt x="6" y="3"/>
                      <a:pt x="0" y="0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5" y="113"/>
                      <a:pt x="10" y="110"/>
                      <a:pt x="15" y="108"/>
                    </a:cubicBezTo>
                    <a:cubicBezTo>
                      <a:pt x="23" y="103"/>
                      <a:pt x="31" y="96"/>
                      <a:pt x="36" y="88"/>
                    </a:cubicBezTo>
                    <a:cubicBezTo>
                      <a:pt x="41" y="80"/>
                      <a:pt x="44" y="69"/>
                      <a:pt x="44" y="58"/>
                    </a:cubicBezTo>
                    <a:cubicBezTo>
                      <a:pt x="44" y="37"/>
                      <a:pt x="34" y="21"/>
                      <a:pt x="15" y="8"/>
                    </a:cubicBezTo>
                    <a:close/>
                  </a:path>
                </a:pathLst>
              </a:custGeom>
              <a:solidFill>
                <a:srgbClr val="003D5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Vector">
                <a:extLst>
                  <a:ext uri="{FF2B5EF4-FFF2-40B4-BE49-F238E27FC236}">
                    <a16:creationId xmlns:a16="http://schemas.microsoft.com/office/drawing/2014/main" id="{CEAE4D47-1CF5-2700-0947-B11E2A4B1FD0}"/>
                  </a:ext>
                </a:extLst>
              </p:cNvPr>
              <p:cNvSpPr>
                <a:spLocks noEditPoint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9340850" y="4173538"/>
                <a:ext cx="920750" cy="769937"/>
              </a:xfrm>
              <a:custGeom>
                <a:avLst/>
                <a:gdLst>
                  <a:gd name="T0" fmla="*/ 1375 w 1389"/>
                  <a:gd name="T1" fmla="*/ 1009 h 1160"/>
                  <a:gd name="T2" fmla="*/ 1290 w 1389"/>
                  <a:gd name="T3" fmla="*/ 778 h 1160"/>
                  <a:gd name="T4" fmla="*/ 1290 w 1389"/>
                  <a:gd name="T5" fmla="*/ 637 h 1160"/>
                  <a:gd name="T6" fmla="*/ 695 w 1389"/>
                  <a:gd name="T7" fmla="*/ 0 h 1160"/>
                  <a:gd name="T8" fmla="*/ 100 w 1389"/>
                  <a:gd name="T9" fmla="*/ 637 h 1160"/>
                  <a:gd name="T10" fmla="*/ 100 w 1389"/>
                  <a:gd name="T11" fmla="*/ 778 h 1160"/>
                  <a:gd name="T12" fmla="*/ 14 w 1389"/>
                  <a:gd name="T13" fmla="*/ 1009 h 1160"/>
                  <a:gd name="T14" fmla="*/ 0 w 1389"/>
                  <a:gd name="T15" fmla="*/ 1061 h 1160"/>
                  <a:gd name="T16" fmla="*/ 100 w 1389"/>
                  <a:gd name="T17" fmla="*/ 1160 h 1160"/>
                  <a:gd name="T18" fmla="*/ 1290 w 1389"/>
                  <a:gd name="T19" fmla="*/ 1160 h 1160"/>
                  <a:gd name="T20" fmla="*/ 1389 w 1389"/>
                  <a:gd name="T21" fmla="*/ 1061 h 1160"/>
                  <a:gd name="T22" fmla="*/ 1375 w 1389"/>
                  <a:gd name="T23" fmla="*/ 1009 h 1160"/>
                  <a:gd name="T24" fmla="*/ 929 w 1389"/>
                  <a:gd name="T25" fmla="*/ 795 h 1160"/>
                  <a:gd name="T26" fmla="*/ 889 w 1389"/>
                  <a:gd name="T27" fmla="*/ 849 h 1160"/>
                  <a:gd name="T28" fmla="*/ 831 w 1389"/>
                  <a:gd name="T29" fmla="*/ 888 h 1160"/>
                  <a:gd name="T30" fmla="*/ 758 w 1389"/>
                  <a:gd name="T31" fmla="*/ 910 h 1160"/>
                  <a:gd name="T32" fmla="*/ 758 w 1389"/>
                  <a:gd name="T33" fmla="*/ 973 h 1160"/>
                  <a:gd name="T34" fmla="*/ 663 w 1389"/>
                  <a:gd name="T35" fmla="*/ 973 h 1160"/>
                  <a:gd name="T36" fmla="*/ 663 w 1389"/>
                  <a:gd name="T37" fmla="*/ 914 h 1160"/>
                  <a:gd name="T38" fmla="*/ 536 w 1389"/>
                  <a:gd name="T39" fmla="*/ 877 h 1160"/>
                  <a:gd name="T40" fmla="*/ 447 w 1389"/>
                  <a:gd name="T41" fmla="*/ 810 h 1160"/>
                  <a:gd name="T42" fmla="*/ 536 w 1389"/>
                  <a:gd name="T43" fmla="*/ 711 h 1160"/>
                  <a:gd name="T44" fmla="*/ 610 w 1389"/>
                  <a:gd name="T45" fmla="*/ 766 h 1160"/>
                  <a:gd name="T46" fmla="*/ 663 w 1389"/>
                  <a:gd name="T47" fmla="*/ 785 h 1160"/>
                  <a:gd name="T48" fmla="*/ 663 w 1389"/>
                  <a:gd name="T49" fmla="*/ 638 h 1160"/>
                  <a:gd name="T50" fmla="*/ 652 w 1389"/>
                  <a:gd name="T51" fmla="*/ 634 h 1160"/>
                  <a:gd name="T52" fmla="*/ 522 w 1389"/>
                  <a:gd name="T53" fmla="*/ 564 h 1160"/>
                  <a:gd name="T54" fmla="*/ 477 w 1389"/>
                  <a:gd name="T55" fmla="*/ 447 h 1160"/>
                  <a:gd name="T56" fmla="*/ 527 w 1389"/>
                  <a:gd name="T57" fmla="*/ 322 h 1160"/>
                  <a:gd name="T58" fmla="*/ 663 w 1389"/>
                  <a:gd name="T59" fmla="*/ 263 h 1160"/>
                  <a:gd name="T60" fmla="*/ 663 w 1389"/>
                  <a:gd name="T61" fmla="*/ 208 h 1160"/>
                  <a:gd name="T62" fmla="*/ 758 w 1389"/>
                  <a:gd name="T63" fmla="*/ 208 h 1160"/>
                  <a:gd name="T64" fmla="*/ 758 w 1389"/>
                  <a:gd name="T65" fmla="*/ 263 h 1160"/>
                  <a:gd name="T66" fmla="*/ 862 w 1389"/>
                  <a:gd name="T67" fmla="*/ 296 h 1160"/>
                  <a:gd name="T68" fmla="*/ 925 w 1389"/>
                  <a:gd name="T69" fmla="*/ 342 h 1160"/>
                  <a:gd name="T70" fmla="*/ 840 w 1389"/>
                  <a:gd name="T71" fmla="*/ 438 h 1160"/>
                  <a:gd name="T72" fmla="*/ 818 w 1389"/>
                  <a:gd name="T73" fmla="*/ 421 h 1160"/>
                  <a:gd name="T74" fmla="*/ 788 w 1389"/>
                  <a:gd name="T75" fmla="*/ 403 h 1160"/>
                  <a:gd name="T76" fmla="*/ 758 w 1389"/>
                  <a:gd name="T77" fmla="*/ 391 h 1160"/>
                  <a:gd name="T78" fmla="*/ 758 w 1389"/>
                  <a:gd name="T79" fmla="*/ 528 h 1160"/>
                  <a:gd name="T80" fmla="*/ 812 w 1389"/>
                  <a:gd name="T81" fmla="*/ 546 h 1160"/>
                  <a:gd name="T82" fmla="*/ 878 w 1389"/>
                  <a:gd name="T83" fmla="*/ 585 h 1160"/>
                  <a:gd name="T84" fmla="*/ 925 w 1389"/>
                  <a:gd name="T85" fmla="*/ 642 h 1160"/>
                  <a:gd name="T86" fmla="*/ 943 w 1389"/>
                  <a:gd name="T87" fmla="*/ 725 h 1160"/>
                  <a:gd name="T88" fmla="*/ 929 w 1389"/>
                  <a:gd name="T89" fmla="*/ 795 h 1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89" h="1160">
                    <a:moveTo>
                      <a:pt x="1375" y="1009"/>
                    </a:moveTo>
                    <a:cubicBezTo>
                      <a:pt x="1320" y="917"/>
                      <a:pt x="1290" y="886"/>
                      <a:pt x="1290" y="778"/>
                    </a:cubicBezTo>
                    <a:cubicBezTo>
                      <a:pt x="1290" y="637"/>
                      <a:pt x="1290" y="637"/>
                      <a:pt x="1290" y="637"/>
                    </a:cubicBezTo>
                    <a:cubicBezTo>
                      <a:pt x="1290" y="308"/>
                      <a:pt x="1024" y="0"/>
                      <a:pt x="695" y="0"/>
                    </a:cubicBezTo>
                    <a:cubicBezTo>
                      <a:pt x="366" y="0"/>
                      <a:pt x="100" y="308"/>
                      <a:pt x="100" y="637"/>
                    </a:cubicBezTo>
                    <a:cubicBezTo>
                      <a:pt x="100" y="778"/>
                      <a:pt x="100" y="778"/>
                      <a:pt x="100" y="778"/>
                    </a:cubicBezTo>
                    <a:cubicBezTo>
                      <a:pt x="100" y="887"/>
                      <a:pt x="70" y="917"/>
                      <a:pt x="14" y="1009"/>
                    </a:cubicBezTo>
                    <a:cubicBezTo>
                      <a:pt x="5" y="1024"/>
                      <a:pt x="0" y="1042"/>
                      <a:pt x="0" y="1061"/>
                    </a:cubicBezTo>
                    <a:cubicBezTo>
                      <a:pt x="0" y="1115"/>
                      <a:pt x="45" y="1160"/>
                      <a:pt x="100" y="1160"/>
                    </a:cubicBezTo>
                    <a:cubicBezTo>
                      <a:pt x="1290" y="1160"/>
                      <a:pt x="1290" y="1160"/>
                      <a:pt x="1290" y="1160"/>
                    </a:cubicBezTo>
                    <a:cubicBezTo>
                      <a:pt x="1345" y="1160"/>
                      <a:pt x="1389" y="1115"/>
                      <a:pt x="1389" y="1061"/>
                    </a:cubicBezTo>
                    <a:cubicBezTo>
                      <a:pt x="1389" y="1042"/>
                      <a:pt x="1384" y="1024"/>
                      <a:pt x="1375" y="1009"/>
                    </a:cubicBezTo>
                    <a:close/>
                    <a:moveTo>
                      <a:pt x="929" y="795"/>
                    </a:moveTo>
                    <a:cubicBezTo>
                      <a:pt x="919" y="816"/>
                      <a:pt x="906" y="834"/>
                      <a:pt x="889" y="849"/>
                    </a:cubicBezTo>
                    <a:cubicBezTo>
                      <a:pt x="873" y="865"/>
                      <a:pt x="853" y="878"/>
                      <a:pt x="831" y="888"/>
                    </a:cubicBezTo>
                    <a:cubicBezTo>
                      <a:pt x="808" y="899"/>
                      <a:pt x="784" y="906"/>
                      <a:pt x="758" y="910"/>
                    </a:cubicBezTo>
                    <a:cubicBezTo>
                      <a:pt x="758" y="973"/>
                      <a:pt x="758" y="973"/>
                      <a:pt x="758" y="973"/>
                    </a:cubicBezTo>
                    <a:cubicBezTo>
                      <a:pt x="663" y="973"/>
                      <a:pt x="663" y="973"/>
                      <a:pt x="663" y="973"/>
                    </a:cubicBezTo>
                    <a:cubicBezTo>
                      <a:pt x="663" y="914"/>
                      <a:pt x="663" y="914"/>
                      <a:pt x="663" y="914"/>
                    </a:cubicBezTo>
                    <a:cubicBezTo>
                      <a:pt x="615" y="909"/>
                      <a:pt x="573" y="897"/>
                      <a:pt x="536" y="877"/>
                    </a:cubicBezTo>
                    <a:cubicBezTo>
                      <a:pt x="499" y="858"/>
                      <a:pt x="470" y="835"/>
                      <a:pt x="447" y="810"/>
                    </a:cubicBezTo>
                    <a:cubicBezTo>
                      <a:pt x="536" y="711"/>
                      <a:pt x="536" y="711"/>
                      <a:pt x="536" y="711"/>
                    </a:cubicBezTo>
                    <a:cubicBezTo>
                      <a:pt x="555" y="731"/>
                      <a:pt x="580" y="750"/>
                      <a:pt x="610" y="766"/>
                    </a:cubicBezTo>
                    <a:cubicBezTo>
                      <a:pt x="627" y="775"/>
                      <a:pt x="644" y="781"/>
                      <a:pt x="663" y="785"/>
                    </a:cubicBezTo>
                    <a:cubicBezTo>
                      <a:pt x="663" y="638"/>
                      <a:pt x="663" y="638"/>
                      <a:pt x="663" y="638"/>
                    </a:cubicBezTo>
                    <a:cubicBezTo>
                      <a:pt x="652" y="634"/>
                      <a:pt x="652" y="634"/>
                      <a:pt x="652" y="634"/>
                    </a:cubicBezTo>
                    <a:cubicBezTo>
                      <a:pt x="595" y="618"/>
                      <a:pt x="552" y="595"/>
                      <a:pt x="522" y="564"/>
                    </a:cubicBezTo>
                    <a:cubicBezTo>
                      <a:pt x="492" y="534"/>
                      <a:pt x="477" y="495"/>
                      <a:pt x="477" y="447"/>
                    </a:cubicBezTo>
                    <a:cubicBezTo>
                      <a:pt x="477" y="396"/>
                      <a:pt x="494" y="354"/>
                      <a:pt x="527" y="322"/>
                    </a:cubicBezTo>
                    <a:cubicBezTo>
                      <a:pt x="560" y="290"/>
                      <a:pt x="605" y="270"/>
                      <a:pt x="663" y="263"/>
                    </a:cubicBezTo>
                    <a:cubicBezTo>
                      <a:pt x="663" y="208"/>
                      <a:pt x="663" y="208"/>
                      <a:pt x="663" y="208"/>
                    </a:cubicBezTo>
                    <a:cubicBezTo>
                      <a:pt x="758" y="208"/>
                      <a:pt x="758" y="208"/>
                      <a:pt x="758" y="208"/>
                    </a:cubicBezTo>
                    <a:cubicBezTo>
                      <a:pt x="758" y="263"/>
                      <a:pt x="758" y="263"/>
                      <a:pt x="758" y="263"/>
                    </a:cubicBezTo>
                    <a:cubicBezTo>
                      <a:pt x="800" y="268"/>
                      <a:pt x="835" y="279"/>
                      <a:pt x="862" y="296"/>
                    </a:cubicBezTo>
                    <a:cubicBezTo>
                      <a:pt x="889" y="312"/>
                      <a:pt x="910" y="328"/>
                      <a:pt x="925" y="342"/>
                    </a:cubicBezTo>
                    <a:cubicBezTo>
                      <a:pt x="840" y="438"/>
                      <a:pt x="840" y="438"/>
                      <a:pt x="840" y="438"/>
                    </a:cubicBezTo>
                    <a:cubicBezTo>
                      <a:pt x="834" y="433"/>
                      <a:pt x="826" y="427"/>
                      <a:pt x="818" y="421"/>
                    </a:cubicBezTo>
                    <a:cubicBezTo>
                      <a:pt x="809" y="414"/>
                      <a:pt x="799" y="408"/>
                      <a:pt x="788" y="403"/>
                    </a:cubicBezTo>
                    <a:cubicBezTo>
                      <a:pt x="779" y="398"/>
                      <a:pt x="769" y="394"/>
                      <a:pt x="758" y="391"/>
                    </a:cubicBezTo>
                    <a:cubicBezTo>
                      <a:pt x="758" y="528"/>
                      <a:pt x="758" y="528"/>
                      <a:pt x="758" y="528"/>
                    </a:cubicBezTo>
                    <a:cubicBezTo>
                      <a:pt x="776" y="533"/>
                      <a:pt x="794" y="539"/>
                      <a:pt x="812" y="546"/>
                    </a:cubicBezTo>
                    <a:cubicBezTo>
                      <a:pt x="836" y="556"/>
                      <a:pt x="858" y="569"/>
                      <a:pt x="878" y="585"/>
                    </a:cubicBezTo>
                    <a:cubicBezTo>
                      <a:pt x="897" y="600"/>
                      <a:pt x="913" y="619"/>
                      <a:pt x="925" y="642"/>
                    </a:cubicBezTo>
                    <a:cubicBezTo>
                      <a:pt x="937" y="665"/>
                      <a:pt x="943" y="692"/>
                      <a:pt x="943" y="725"/>
                    </a:cubicBezTo>
                    <a:cubicBezTo>
                      <a:pt x="943" y="750"/>
                      <a:pt x="938" y="774"/>
                      <a:pt x="929" y="79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noProof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99AA5-0004-8D3C-FD0F-AC0BE00B7AAD}"/>
              </a:ext>
            </a:extLst>
          </p:cNvPr>
          <p:cNvGrpSpPr/>
          <p:nvPr/>
        </p:nvGrpSpPr>
        <p:grpSpPr>
          <a:xfrm>
            <a:off x="578779" y="2975498"/>
            <a:ext cx="1170750" cy="504000"/>
            <a:chOff x="574890" y="3637714"/>
            <a:chExt cx="1170750" cy="504000"/>
          </a:xfrm>
        </p:grpSpPr>
        <p:grpSp>
          <p:nvGrpSpPr>
            <p:cNvPr id="79" name="easyIcon">
              <a:extLst>
                <a:ext uri="{FF2B5EF4-FFF2-40B4-BE49-F238E27FC236}">
                  <a16:creationId xmlns:a16="http://schemas.microsoft.com/office/drawing/2014/main" id="{AC60C5E2-8E50-BA57-8FE1-53DB7978C3CF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574890" y="3637714"/>
              <a:ext cx="504000" cy="504000"/>
              <a:chOff x="6124905" y="4275792"/>
              <a:chExt cx="714052" cy="714052"/>
            </a:xfrm>
          </p:grpSpPr>
          <p:sp>
            <p:nvSpPr>
              <p:cNvPr id="94" name="Background">
                <a:extLst>
                  <a:ext uri="{FF2B5EF4-FFF2-40B4-BE49-F238E27FC236}">
                    <a16:creationId xmlns:a16="http://schemas.microsoft.com/office/drawing/2014/main" id="{2F05E56A-2E4F-CE84-B259-0EE899E82F08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6124905" y="4275792"/>
                <a:ext cx="714052" cy="714052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3D52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3D52"/>
                    </a:solidFill>
                    <a:prstDash val="soli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spcBef>
                    <a:spcPts val="400"/>
                  </a:spcBef>
                </a:pPr>
                <a:endParaRPr lang="en-US" sz="1400" noProof="0">
                  <a:solidFill>
                    <a:srgbClr val="000000"/>
                  </a:solidFill>
                  <a:ea typeface="+mn-lt" pitchFamily="34" charset="0"/>
                  <a:cs typeface="+mn-lt" pitchFamily="34" charset="0"/>
                </a:endParaRPr>
              </a:p>
            </p:txBody>
          </p:sp>
          <p:grpSp>
            <p:nvGrpSpPr>
              <p:cNvPr id="95" name="Gruppieren 461">
                <a:extLst>
                  <a:ext uri="{FF2B5EF4-FFF2-40B4-BE49-F238E27FC236}">
                    <a16:creationId xmlns:a16="http://schemas.microsoft.com/office/drawing/2014/main" id="{EBDB94F1-AA2E-A051-F4A3-2BB7F5D5415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55451" y="4344819"/>
                <a:ext cx="452961" cy="576001"/>
                <a:chOff x="9340848" y="3798888"/>
                <a:chExt cx="920750" cy="1144587"/>
              </a:xfrm>
              <a:solidFill>
                <a:schemeClr val="tx1"/>
              </a:solidFill>
            </p:grpSpPr>
            <p:sp>
              <p:nvSpPr>
                <p:cNvPr id="96" name="Vector">
                  <a:extLst>
                    <a:ext uri="{FF2B5EF4-FFF2-40B4-BE49-F238E27FC236}">
                      <a16:creationId xmlns:a16="http://schemas.microsoft.com/office/drawing/2014/main" id="{C74276B9-DCF9-76D8-F9F5-3C01E95AC634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gray">
                <a:xfrm>
                  <a:off x="9551988" y="3798888"/>
                  <a:ext cx="503238" cy="369887"/>
                </a:xfrm>
                <a:custGeom>
                  <a:avLst/>
                  <a:gdLst>
                    <a:gd name="T0" fmla="*/ 136 w 758"/>
                    <a:gd name="T1" fmla="*/ 556 h 556"/>
                    <a:gd name="T2" fmla="*/ 376 w 758"/>
                    <a:gd name="T3" fmla="*/ 504 h 556"/>
                    <a:gd name="T4" fmla="*/ 592 w 758"/>
                    <a:gd name="T5" fmla="*/ 546 h 556"/>
                    <a:gd name="T6" fmla="*/ 758 w 758"/>
                    <a:gd name="T7" fmla="*/ 255 h 556"/>
                    <a:gd name="T8" fmla="*/ 660 w 758"/>
                    <a:gd name="T9" fmla="*/ 172 h 556"/>
                    <a:gd name="T10" fmla="*/ 566 w 758"/>
                    <a:gd name="T11" fmla="*/ 410 h 556"/>
                    <a:gd name="T12" fmla="*/ 582 w 758"/>
                    <a:gd name="T13" fmla="*/ 73 h 556"/>
                    <a:gd name="T14" fmla="*/ 257 w 758"/>
                    <a:gd name="T15" fmla="*/ 135 h 556"/>
                    <a:gd name="T16" fmla="*/ 92 w 758"/>
                    <a:gd name="T17" fmla="*/ 184 h 556"/>
                    <a:gd name="T18" fmla="*/ 14 w 758"/>
                    <a:gd name="T19" fmla="*/ 181 h 556"/>
                    <a:gd name="T20" fmla="*/ 10 w 758"/>
                    <a:gd name="T21" fmla="*/ 270 h 556"/>
                    <a:gd name="T22" fmla="*/ 136 w 758"/>
                    <a:gd name="T23" fmla="*/ 556 h 5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58" h="556">
                      <a:moveTo>
                        <a:pt x="136" y="556"/>
                      </a:moveTo>
                      <a:cubicBezTo>
                        <a:pt x="211" y="522"/>
                        <a:pt x="292" y="504"/>
                        <a:pt x="376" y="504"/>
                      </a:cubicBezTo>
                      <a:cubicBezTo>
                        <a:pt x="451" y="504"/>
                        <a:pt x="524" y="519"/>
                        <a:pt x="592" y="546"/>
                      </a:cubicBezTo>
                      <a:cubicBezTo>
                        <a:pt x="694" y="419"/>
                        <a:pt x="758" y="255"/>
                        <a:pt x="758" y="255"/>
                      </a:cubicBezTo>
                      <a:cubicBezTo>
                        <a:pt x="723" y="208"/>
                        <a:pt x="700" y="190"/>
                        <a:pt x="660" y="172"/>
                      </a:cubicBezTo>
                      <a:cubicBezTo>
                        <a:pt x="669" y="237"/>
                        <a:pt x="636" y="332"/>
                        <a:pt x="566" y="410"/>
                      </a:cubicBezTo>
                      <a:cubicBezTo>
                        <a:pt x="600" y="234"/>
                        <a:pt x="582" y="73"/>
                        <a:pt x="582" y="73"/>
                      </a:cubicBezTo>
                      <a:cubicBezTo>
                        <a:pt x="392" y="0"/>
                        <a:pt x="310" y="66"/>
                        <a:pt x="257" y="135"/>
                      </a:cubicBezTo>
                      <a:cubicBezTo>
                        <a:pt x="218" y="185"/>
                        <a:pt x="198" y="265"/>
                        <a:pt x="92" y="184"/>
                      </a:cubicBezTo>
                      <a:cubicBezTo>
                        <a:pt x="73" y="170"/>
                        <a:pt x="36" y="153"/>
                        <a:pt x="14" y="181"/>
                      </a:cubicBezTo>
                      <a:cubicBezTo>
                        <a:pt x="0" y="199"/>
                        <a:pt x="7" y="247"/>
                        <a:pt x="10" y="270"/>
                      </a:cubicBezTo>
                      <a:cubicBezTo>
                        <a:pt x="26" y="379"/>
                        <a:pt x="85" y="489"/>
                        <a:pt x="136" y="55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7" name="Vector">
                  <a:extLst>
                    <a:ext uri="{FF2B5EF4-FFF2-40B4-BE49-F238E27FC236}">
                      <a16:creationId xmlns:a16="http://schemas.microsoft.com/office/drawing/2014/main" id="{B4756725-D17A-3DD4-5864-6C4722C749A8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gray">
                <a:xfrm>
                  <a:off x="9750425" y="4435475"/>
                  <a:ext cx="30163" cy="69850"/>
                </a:xfrm>
                <a:custGeom>
                  <a:avLst/>
                  <a:gdLst>
                    <a:gd name="T0" fmla="*/ 9 w 46"/>
                    <a:gd name="T1" fmla="*/ 23 h 106"/>
                    <a:gd name="T2" fmla="*/ 0 w 46"/>
                    <a:gd name="T3" fmla="*/ 51 h 106"/>
                    <a:gd name="T4" fmla="*/ 30 w 46"/>
                    <a:gd name="T5" fmla="*/ 98 h 106"/>
                    <a:gd name="T6" fmla="*/ 46 w 46"/>
                    <a:gd name="T7" fmla="*/ 106 h 106"/>
                    <a:gd name="T8" fmla="*/ 46 w 46"/>
                    <a:gd name="T9" fmla="*/ 0 h 106"/>
                    <a:gd name="T10" fmla="*/ 32 w 46"/>
                    <a:gd name="T11" fmla="*/ 4 h 106"/>
                    <a:gd name="T12" fmla="*/ 9 w 46"/>
                    <a:gd name="T13" fmla="*/ 23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6" h="106">
                      <a:moveTo>
                        <a:pt x="9" y="23"/>
                      </a:moveTo>
                      <a:cubicBezTo>
                        <a:pt x="3" y="31"/>
                        <a:pt x="0" y="40"/>
                        <a:pt x="0" y="51"/>
                      </a:cubicBezTo>
                      <a:cubicBezTo>
                        <a:pt x="0" y="72"/>
                        <a:pt x="10" y="88"/>
                        <a:pt x="30" y="98"/>
                      </a:cubicBezTo>
                      <a:cubicBezTo>
                        <a:pt x="34" y="101"/>
                        <a:pt x="40" y="103"/>
                        <a:pt x="46" y="106"/>
                      </a:cubicBez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1" y="1"/>
                        <a:pt x="36" y="2"/>
                        <a:pt x="32" y="4"/>
                      </a:cubicBezTo>
                      <a:cubicBezTo>
                        <a:pt x="22" y="9"/>
                        <a:pt x="15" y="15"/>
                        <a:pt x="9" y="23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8" name="Vector">
                  <a:extLst>
                    <a:ext uri="{FF2B5EF4-FFF2-40B4-BE49-F238E27FC236}">
                      <a16:creationId xmlns:a16="http://schemas.microsoft.com/office/drawing/2014/main" id="{5ABCB91B-E5BC-FC27-9DD3-322D9521AB43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gray">
                <a:xfrm>
                  <a:off x="9842500" y="4618038"/>
                  <a:ext cx="30163" cy="76200"/>
                </a:xfrm>
                <a:custGeom>
                  <a:avLst/>
                  <a:gdLst>
                    <a:gd name="T0" fmla="*/ 15 w 44"/>
                    <a:gd name="T1" fmla="*/ 8 h 114"/>
                    <a:gd name="T2" fmla="*/ 0 w 44"/>
                    <a:gd name="T3" fmla="*/ 0 h 114"/>
                    <a:gd name="T4" fmla="*/ 0 w 44"/>
                    <a:gd name="T5" fmla="*/ 114 h 114"/>
                    <a:gd name="T6" fmla="*/ 15 w 44"/>
                    <a:gd name="T7" fmla="*/ 108 h 114"/>
                    <a:gd name="T8" fmla="*/ 36 w 44"/>
                    <a:gd name="T9" fmla="*/ 88 h 114"/>
                    <a:gd name="T10" fmla="*/ 44 w 44"/>
                    <a:gd name="T11" fmla="*/ 58 h 114"/>
                    <a:gd name="T12" fmla="*/ 15 w 44"/>
                    <a:gd name="T13" fmla="*/ 8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114">
                      <a:moveTo>
                        <a:pt x="15" y="8"/>
                      </a:moveTo>
                      <a:cubicBezTo>
                        <a:pt x="11" y="6"/>
                        <a:pt x="6" y="3"/>
                        <a:pt x="0" y="0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5" y="113"/>
                        <a:pt x="10" y="110"/>
                        <a:pt x="15" y="108"/>
                      </a:cubicBezTo>
                      <a:cubicBezTo>
                        <a:pt x="23" y="103"/>
                        <a:pt x="31" y="96"/>
                        <a:pt x="36" y="88"/>
                      </a:cubicBezTo>
                      <a:cubicBezTo>
                        <a:pt x="41" y="80"/>
                        <a:pt x="44" y="69"/>
                        <a:pt x="44" y="58"/>
                      </a:cubicBezTo>
                      <a:cubicBezTo>
                        <a:pt x="44" y="37"/>
                        <a:pt x="34" y="21"/>
                        <a:pt x="15" y="8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9" name="Vector">
                  <a:extLst>
                    <a:ext uri="{FF2B5EF4-FFF2-40B4-BE49-F238E27FC236}">
                      <a16:creationId xmlns:a16="http://schemas.microsoft.com/office/drawing/2014/main" id="{147C2DAB-1E2A-1B52-FF5B-E1B303F7768C}"/>
                    </a:ext>
                  </a:extLst>
                </p:cNvPr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gray">
                <a:xfrm>
                  <a:off x="9340848" y="4173537"/>
                  <a:ext cx="920750" cy="769938"/>
                </a:xfrm>
                <a:custGeom>
                  <a:avLst/>
                  <a:gdLst>
                    <a:gd name="T0" fmla="*/ 1375 w 1389"/>
                    <a:gd name="T1" fmla="*/ 1009 h 1160"/>
                    <a:gd name="T2" fmla="*/ 1290 w 1389"/>
                    <a:gd name="T3" fmla="*/ 778 h 1160"/>
                    <a:gd name="T4" fmla="*/ 1290 w 1389"/>
                    <a:gd name="T5" fmla="*/ 637 h 1160"/>
                    <a:gd name="T6" fmla="*/ 695 w 1389"/>
                    <a:gd name="T7" fmla="*/ 0 h 1160"/>
                    <a:gd name="T8" fmla="*/ 100 w 1389"/>
                    <a:gd name="T9" fmla="*/ 637 h 1160"/>
                    <a:gd name="T10" fmla="*/ 100 w 1389"/>
                    <a:gd name="T11" fmla="*/ 778 h 1160"/>
                    <a:gd name="T12" fmla="*/ 14 w 1389"/>
                    <a:gd name="T13" fmla="*/ 1009 h 1160"/>
                    <a:gd name="T14" fmla="*/ 0 w 1389"/>
                    <a:gd name="T15" fmla="*/ 1061 h 1160"/>
                    <a:gd name="T16" fmla="*/ 100 w 1389"/>
                    <a:gd name="T17" fmla="*/ 1160 h 1160"/>
                    <a:gd name="T18" fmla="*/ 1290 w 1389"/>
                    <a:gd name="T19" fmla="*/ 1160 h 1160"/>
                    <a:gd name="T20" fmla="*/ 1389 w 1389"/>
                    <a:gd name="T21" fmla="*/ 1061 h 1160"/>
                    <a:gd name="T22" fmla="*/ 1375 w 1389"/>
                    <a:gd name="T23" fmla="*/ 1009 h 1160"/>
                    <a:gd name="T24" fmla="*/ 929 w 1389"/>
                    <a:gd name="T25" fmla="*/ 795 h 1160"/>
                    <a:gd name="T26" fmla="*/ 889 w 1389"/>
                    <a:gd name="T27" fmla="*/ 849 h 1160"/>
                    <a:gd name="T28" fmla="*/ 831 w 1389"/>
                    <a:gd name="T29" fmla="*/ 888 h 1160"/>
                    <a:gd name="T30" fmla="*/ 758 w 1389"/>
                    <a:gd name="T31" fmla="*/ 910 h 1160"/>
                    <a:gd name="T32" fmla="*/ 758 w 1389"/>
                    <a:gd name="T33" fmla="*/ 973 h 1160"/>
                    <a:gd name="T34" fmla="*/ 663 w 1389"/>
                    <a:gd name="T35" fmla="*/ 973 h 1160"/>
                    <a:gd name="T36" fmla="*/ 663 w 1389"/>
                    <a:gd name="T37" fmla="*/ 914 h 1160"/>
                    <a:gd name="T38" fmla="*/ 536 w 1389"/>
                    <a:gd name="T39" fmla="*/ 877 h 1160"/>
                    <a:gd name="T40" fmla="*/ 447 w 1389"/>
                    <a:gd name="T41" fmla="*/ 810 h 1160"/>
                    <a:gd name="T42" fmla="*/ 536 w 1389"/>
                    <a:gd name="T43" fmla="*/ 711 h 1160"/>
                    <a:gd name="T44" fmla="*/ 610 w 1389"/>
                    <a:gd name="T45" fmla="*/ 766 h 1160"/>
                    <a:gd name="T46" fmla="*/ 663 w 1389"/>
                    <a:gd name="T47" fmla="*/ 785 h 1160"/>
                    <a:gd name="T48" fmla="*/ 663 w 1389"/>
                    <a:gd name="T49" fmla="*/ 638 h 1160"/>
                    <a:gd name="T50" fmla="*/ 652 w 1389"/>
                    <a:gd name="T51" fmla="*/ 634 h 1160"/>
                    <a:gd name="T52" fmla="*/ 522 w 1389"/>
                    <a:gd name="T53" fmla="*/ 564 h 1160"/>
                    <a:gd name="T54" fmla="*/ 477 w 1389"/>
                    <a:gd name="T55" fmla="*/ 447 h 1160"/>
                    <a:gd name="T56" fmla="*/ 527 w 1389"/>
                    <a:gd name="T57" fmla="*/ 322 h 1160"/>
                    <a:gd name="T58" fmla="*/ 663 w 1389"/>
                    <a:gd name="T59" fmla="*/ 263 h 1160"/>
                    <a:gd name="T60" fmla="*/ 663 w 1389"/>
                    <a:gd name="T61" fmla="*/ 208 h 1160"/>
                    <a:gd name="T62" fmla="*/ 758 w 1389"/>
                    <a:gd name="T63" fmla="*/ 208 h 1160"/>
                    <a:gd name="T64" fmla="*/ 758 w 1389"/>
                    <a:gd name="T65" fmla="*/ 263 h 1160"/>
                    <a:gd name="T66" fmla="*/ 862 w 1389"/>
                    <a:gd name="T67" fmla="*/ 296 h 1160"/>
                    <a:gd name="T68" fmla="*/ 925 w 1389"/>
                    <a:gd name="T69" fmla="*/ 342 h 1160"/>
                    <a:gd name="T70" fmla="*/ 840 w 1389"/>
                    <a:gd name="T71" fmla="*/ 438 h 1160"/>
                    <a:gd name="T72" fmla="*/ 818 w 1389"/>
                    <a:gd name="T73" fmla="*/ 421 h 1160"/>
                    <a:gd name="T74" fmla="*/ 788 w 1389"/>
                    <a:gd name="T75" fmla="*/ 403 h 1160"/>
                    <a:gd name="T76" fmla="*/ 758 w 1389"/>
                    <a:gd name="T77" fmla="*/ 391 h 1160"/>
                    <a:gd name="T78" fmla="*/ 758 w 1389"/>
                    <a:gd name="T79" fmla="*/ 528 h 1160"/>
                    <a:gd name="T80" fmla="*/ 812 w 1389"/>
                    <a:gd name="T81" fmla="*/ 546 h 1160"/>
                    <a:gd name="T82" fmla="*/ 878 w 1389"/>
                    <a:gd name="T83" fmla="*/ 585 h 1160"/>
                    <a:gd name="T84" fmla="*/ 925 w 1389"/>
                    <a:gd name="T85" fmla="*/ 642 h 1160"/>
                    <a:gd name="T86" fmla="*/ 943 w 1389"/>
                    <a:gd name="T87" fmla="*/ 725 h 1160"/>
                    <a:gd name="T88" fmla="*/ 929 w 1389"/>
                    <a:gd name="T89" fmla="*/ 795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389" h="1160">
                      <a:moveTo>
                        <a:pt x="1375" y="1009"/>
                      </a:moveTo>
                      <a:cubicBezTo>
                        <a:pt x="1320" y="917"/>
                        <a:pt x="1290" y="886"/>
                        <a:pt x="1290" y="778"/>
                      </a:cubicBezTo>
                      <a:cubicBezTo>
                        <a:pt x="1290" y="637"/>
                        <a:pt x="1290" y="637"/>
                        <a:pt x="1290" y="637"/>
                      </a:cubicBezTo>
                      <a:cubicBezTo>
                        <a:pt x="1290" y="308"/>
                        <a:pt x="1024" y="0"/>
                        <a:pt x="695" y="0"/>
                      </a:cubicBezTo>
                      <a:cubicBezTo>
                        <a:pt x="366" y="0"/>
                        <a:pt x="100" y="308"/>
                        <a:pt x="100" y="637"/>
                      </a:cubicBezTo>
                      <a:cubicBezTo>
                        <a:pt x="100" y="778"/>
                        <a:pt x="100" y="778"/>
                        <a:pt x="100" y="778"/>
                      </a:cubicBezTo>
                      <a:cubicBezTo>
                        <a:pt x="100" y="887"/>
                        <a:pt x="70" y="917"/>
                        <a:pt x="14" y="1009"/>
                      </a:cubicBezTo>
                      <a:cubicBezTo>
                        <a:pt x="5" y="1024"/>
                        <a:pt x="0" y="1042"/>
                        <a:pt x="0" y="1061"/>
                      </a:cubicBezTo>
                      <a:cubicBezTo>
                        <a:pt x="0" y="1115"/>
                        <a:pt x="45" y="1160"/>
                        <a:pt x="100" y="1160"/>
                      </a:cubicBezTo>
                      <a:cubicBezTo>
                        <a:pt x="1290" y="1160"/>
                        <a:pt x="1290" y="1160"/>
                        <a:pt x="1290" y="1160"/>
                      </a:cubicBezTo>
                      <a:cubicBezTo>
                        <a:pt x="1345" y="1160"/>
                        <a:pt x="1389" y="1115"/>
                        <a:pt x="1389" y="1061"/>
                      </a:cubicBezTo>
                      <a:cubicBezTo>
                        <a:pt x="1389" y="1042"/>
                        <a:pt x="1384" y="1024"/>
                        <a:pt x="1375" y="1009"/>
                      </a:cubicBezTo>
                      <a:close/>
                      <a:moveTo>
                        <a:pt x="929" y="795"/>
                      </a:moveTo>
                      <a:cubicBezTo>
                        <a:pt x="919" y="816"/>
                        <a:pt x="906" y="834"/>
                        <a:pt x="889" y="849"/>
                      </a:cubicBezTo>
                      <a:cubicBezTo>
                        <a:pt x="873" y="865"/>
                        <a:pt x="853" y="878"/>
                        <a:pt x="831" y="888"/>
                      </a:cubicBezTo>
                      <a:cubicBezTo>
                        <a:pt x="808" y="899"/>
                        <a:pt x="784" y="906"/>
                        <a:pt x="758" y="910"/>
                      </a:cubicBezTo>
                      <a:cubicBezTo>
                        <a:pt x="758" y="973"/>
                        <a:pt x="758" y="973"/>
                        <a:pt x="758" y="973"/>
                      </a:cubicBezTo>
                      <a:cubicBezTo>
                        <a:pt x="663" y="973"/>
                        <a:pt x="663" y="973"/>
                        <a:pt x="663" y="973"/>
                      </a:cubicBezTo>
                      <a:cubicBezTo>
                        <a:pt x="663" y="914"/>
                        <a:pt x="663" y="914"/>
                        <a:pt x="663" y="914"/>
                      </a:cubicBezTo>
                      <a:cubicBezTo>
                        <a:pt x="615" y="909"/>
                        <a:pt x="573" y="897"/>
                        <a:pt x="536" y="877"/>
                      </a:cubicBezTo>
                      <a:cubicBezTo>
                        <a:pt x="499" y="858"/>
                        <a:pt x="470" y="835"/>
                        <a:pt x="447" y="810"/>
                      </a:cubicBezTo>
                      <a:cubicBezTo>
                        <a:pt x="536" y="711"/>
                        <a:pt x="536" y="711"/>
                        <a:pt x="536" y="711"/>
                      </a:cubicBezTo>
                      <a:cubicBezTo>
                        <a:pt x="555" y="731"/>
                        <a:pt x="580" y="750"/>
                        <a:pt x="610" y="766"/>
                      </a:cubicBezTo>
                      <a:cubicBezTo>
                        <a:pt x="627" y="775"/>
                        <a:pt x="644" y="781"/>
                        <a:pt x="663" y="785"/>
                      </a:cubicBezTo>
                      <a:cubicBezTo>
                        <a:pt x="663" y="638"/>
                        <a:pt x="663" y="638"/>
                        <a:pt x="663" y="638"/>
                      </a:cubicBezTo>
                      <a:cubicBezTo>
                        <a:pt x="652" y="634"/>
                        <a:pt x="652" y="634"/>
                        <a:pt x="652" y="634"/>
                      </a:cubicBezTo>
                      <a:cubicBezTo>
                        <a:pt x="595" y="618"/>
                        <a:pt x="552" y="595"/>
                        <a:pt x="522" y="564"/>
                      </a:cubicBezTo>
                      <a:cubicBezTo>
                        <a:pt x="492" y="534"/>
                        <a:pt x="477" y="495"/>
                        <a:pt x="477" y="447"/>
                      </a:cubicBezTo>
                      <a:cubicBezTo>
                        <a:pt x="477" y="396"/>
                        <a:pt x="494" y="354"/>
                        <a:pt x="527" y="322"/>
                      </a:cubicBezTo>
                      <a:cubicBezTo>
                        <a:pt x="560" y="290"/>
                        <a:pt x="605" y="270"/>
                        <a:pt x="663" y="263"/>
                      </a:cubicBezTo>
                      <a:cubicBezTo>
                        <a:pt x="663" y="208"/>
                        <a:pt x="663" y="208"/>
                        <a:pt x="663" y="208"/>
                      </a:cubicBezTo>
                      <a:cubicBezTo>
                        <a:pt x="758" y="208"/>
                        <a:pt x="758" y="208"/>
                        <a:pt x="758" y="208"/>
                      </a:cubicBezTo>
                      <a:cubicBezTo>
                        <a:pt x="758" y="263"/>
                        <a:pt x="758" y="263"/>
                        <a:pt x="758" y="263"/>
                      </a:cubicBezTo>
                      <a:cubicBezTo>
                        <a:pt x="800" y="268"/>
                        <a:pt x="835" y="279"/>
                        <a:pt x="862" y="296"/>
                      </a:cubicBezTo>
                      <a:cubicBezTo>
                        <a:pt x="889" y="312"/>
                        <a:pt x="910" y="328"/>
                        <a:pt x="925" y="342"/>
                      </a:cubicBezTo>
                      <a:cubicBezTo>
                        <a:pt x="840" y="438"/>
                        <a:pt x="840" y="438"/>
                        <a:pt x="840" y="438"/>
                      </a:cubicBezTo>
                      <a:cubicBezTo>
                        <a:pt x="834" y="433"/>
                        <a:pt x="826" y="427"/>
                        <a:pt x="818" y="421"/>
                      </a:cubicBezTo>
                      <a:cubicBezTo>
                        <a:pt x="809" y="414"/>
                        <a:pt x="799" y="408"/>
                        <a:pt x="788" y="403"/>
                      </a:cubicBezTo>
                      <a:cubicBezTo>
                        <a:pt x="779" y="398"/>
                        <a:pt x="769" y="394"/>
                        <a:pt x="758" y="391"/>
                      </a:cubicBezTo>
                      <a:cubicBezTo>
                        <a:pt x="758" y="528"/>
                        <a:pt x="758" y="528"/>
                        <a:pt x="758" y="528"/>
                      </a:cubicBezTo>
                      <a:cubicBezTo>
                        <a:pt x="776" y="533"/>
                        <a:pt x="794" y="539"/>
                        <a:pt x="812" y="546"/>
                      </a:cubicBezTo>
                      <a:cubicBezTo>
                        <a:pt x="836" y="556"/>
                        <a:pt x="858" y="569"/>
                        <a:pt x="878" y="585"/>
                      </a:cubicBezTo>
                      <a:cubicBezTo>
                        <a:pt x="897" y="600"/>
                        <a:pt x="913" y="619"/>
                        <a:pt x="925" y="642"/>
                      </a:cubicBezTo>
                      <a:cubicBezTo>
                        <a:pt x="937" y="665"/>
                        <a:pt x="943" y="692"/>
                        <a:pt x="943" y="725"/>
                      </a:cubicBezTo>
                      <a:cubicBezTo>
                        <a:pt x="943" y="750"/>
                        <a:pt x="938" y="774"/>
                        <a:pt x="929" y="79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80" name="easyIcon">
              <a:extLst>
                <a:ext uri="{FF2B5EF4-FFF2-40B4-BE49-F238E27FC236}">
                  <a16:creationId xmlns:a16="http://schemas.microsoft.com/office/drawing/2014/main" id="{BABC7575-3E4E-773D-ABD1-29AC2454D216}"/>
                </a:ext>
              </a:extLst>
            </p:cNvPr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>
            <a:xfrm>
              <a:off x="908265" y="3637714"/>
              <a:ext cx="504000" cy="504000"/>
              <a:chOff x="6124905" y="4275792"/>
              <a:chExt cx="714052" cy="714052"/>
            </a:xfrm>
          </p:grpSpPr>
          <p:sp>
            <p:nvSpPr>
              <p:cNvPr id="88" name="Background">
                <a:extLst>
                  <a:ext uri="{FF2B5EF4-FFF2-40B4-BE49-F238E27FC236}">
                    <a16:creationId xmlns:a16="http://schemas.microsoft.com/office/drawing/2014/main" id="{BA3CB181-65F6-A8A1-4F76-2001501665D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6124905" y="4275792"/>
                <a:ext cx="714052" cy="714052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3D52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3D52"/>
                    </a:solidFill>
                    <a:prstDash val="soli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spcBef>
                    <a:spcPts val="400"/>
                  </a:spcBef>
                </a:pPr>
                <a:endParaRPr lang="en-US" sz="1400" noProof="0">
                  <a:solidFill>
                    <a:srgbClr val="000000"/>
                  </a:solidFill>
                  <a:ea typeface="+mn-lt" pitchFamily="34" charset="0"/>
                  <a:cs typeface="+mn-lt" pitchFamily="34" charset="0"/>
                </a:endParaRPr>
              </a:p>
            </p:txBody>
          </p:sp>
          <p:grpSp>
            <p:nvGrpSpPr>
              <p:cNvPr id="89" name="Gruppieren 461">
                <a:extLst>
                  <a:ext uri="{FF2B5EF4-FFF2-40B4-BE49-F238E27FC236}">
                    <a16:creationId xmlns:a16="http://schemas.microsoft.com/office/drawing/2014/main" id="{254630C6-A2AB-3D7E-C1D1-EA93E8A79F6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55452" y="4344819"/>
                <a:ext cx="452961" cy="576001"/>
                <a:chOff x="9340850" y="3798888"/>
                <a:chExt cx="920750" cy="1144587"/>
              </a:xfrm>
              <a:solidFill>
                <a:schemeClr val="tx1"/>
              </a:solidFill>
            </p:grpSpPr>
            <p:sp>
              <p:nvSpPr>
                <p:cNvPr id="90" name="Vector">
                  <a:extLst>
                    <a:ext uri="{FF2B5EF4-FFF2-40B4-BE49-F238E27FC236}">
                      <a16:creationId xmlns:a16="http://schemas.microsoft.com/office/drawing/2014/main" id="{F456D26A-BAFC-EBE3-2DE2-138B0EB298C8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gray">
                <a:xfrm>
                  <a:off x="9551988" y="3798888"/>
                  <a:ext cx="503238" cy="369887"/>
                </a:xfrm>
                <a:custGeom>
                  <a:avLst/>
                  <a:gdLst>
                    <a:gd name="T0" fmla="*/ 136 w 758"/>
                    <a:gd name="T1" fmla="*/ 556 h 556"/>
                    <a:gd name="T2" fmla="*/ 376 w 758"/>
                    <a:gd name="T3" fmla="*/ 504 h 556"/>
                    <a:gd name="T4" fmla="*/ 592 w 758"/>
                    <a:gd name="T5" fmla="*/ 546 h 556"/>
                    <a:gd name="T6" fmla="*/ 758 w 758"/>
                    <a:gd name="T7" fmla="*/ 255 h 556"/>
                    <a:gd name="T8" fmla="*/ 660 w 758"/>
                    <a:gd name="T9" fmla="*/ 172 h 556"/>
                    <a:gd name="T10" fmla="*/ 566 w 758"/>
                    <a:gd name="T11" fmla="*/ 410 h 556"/>
                    <a:gd name="T12" fmla="*/ 582 w 758"/>
                    <a:gd name="T13" fmla="*/ 73 h 556"/>
                    <a:gd name="T14" fmla="*/ 257 w 758"/>
                    <a:gd name="T15" fmla="*/ 135 h 556"/>
                    <a:gd name="T16" fmla="*/ 92 w 758"/>
                    <a:gd name="T17" fmla="*/ 184 h 556"/>
                    <a:gd name="T18" fmla="*/ 14 w 758"/>
                    <a:gd name="T19" fmla="*/ 181 h 556"/>
                    <a:gd name="T20" fmla="*/ 10 w 758"/>
                    <a:gd name="T21" fmla="*/ 270 h 556"/>
                    <a:gd name="T22" fmla="*/ 136 w 758"/>
                    <a:gd name="T23" fmla="*/ 556 h 5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58" h="556">
                      <a:moveTo>
                        <a:pt x="136" y="556"/>
                      </a:moveTo>
                      <a:cubicBezTo>
                        <a:pt x="211" y="522"/>
                        <a:pt x="292" y="504"/>
                        <a:pt x="376" y="504"/>
                      </a:cubicBezTo>
                      <a:cubicBezTo>
                        <a:pt x="451" y="504"/>
                        <a:pt x="524" y="519"/>
                        <a:pt x="592" y="546"/>
                      </a:cubicBezTo>
                      <a:cubicBezTo>
                        <a:pt x="694" y="419"/>
                        <a:pt x="758" y="255"/>
                        <a:pt x="758" y="255"/>
                      </a:cubicBezTo>
                      <a:cubicBezTo>
                        <a:pt x="723" y="208"/>
                        <a:pt x="700" y="190"/>
                        <a:pt x="660" y="172"/>
                      </a:cubicBezTo>
                      <a:cubicBezTo>
                        <a:pt x="669" y="237"/>
                        <a:pt x="636" y="332"/>
                        <a:pt x="566" y="410"/>
                      </a:cubicBezTo>
                      <a:cubicBezTo>
                        <a:pt x="600" y="234"/>
                        <a:pt x="582" y="73"/>
                        <a:pt x="582" y="73"/>
                      </a:cubicBezTo>
                      <a:cubicBezTo>
                        <a:pt x="392" y="0"/>
                        <a:pt x="310" y="66"/>
                        <a:pt x="257" y="135"/>
                      </a:cubicBezTo>
                      <a:cubicBezTo>
                        <a:pt x="218" y="185"/>
                        <a:pt x="198" y="265"/>
                        <a:pt x="92" y="184"/>
                      </a:cubicBezTo>
                      <a:cubicBezTo>
                        <a:pt x="73" y="170"/>
                        <a:pt x="36" y="153"/>
                        <a:pt x="14" y="181"/>
                      </a:cubicBezTo>
                      <a:cubicBezTo>
                        <a:pt x="0" y="199"/>
                        <a:pt x="7" y="247"/>
                        <a:pt x="10" y="270"/>
                      </a:cubicBezTo>
                      <a:cubicBezTo>
                        <a:pt x="26" y="379"/>
                        <a:pt x="85" y="489"/>
                        <a:pt x="136" y="55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" name="Vector">
                  <a:extLst>
                    <a:ext uri="{FF2B5EF4-FFF2-40B4-BE49-F238E27FC236}">
                      <a16:creationId xmlns:a16="http://schemas.microsoft.com/office/drawing/2014/main" id="{808D49B8-431D-CBCD-BC42-21DB25C7E1CB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gray">
                <a:xfrm>
                  <a:off x="9750425" y="4435475"/>
                  <a:ext cx="30163" cy="69850"/>
                </a:xfrm>
                <a:custGeom>
                  <a:avLst/>
                  <a:gdLst>
                    <a:gd name="T0" fmla="*/ 9 w 46"/>
                    <a:gd name="T1" fmla="*/ 23 h 106"/>
                    <a:gd name="T2" fmla="*/ 0 w 46"/>
                    <a:gd name="T3" fmla="*/ 51 h 106"/>
                    <a:gd name="T4" fmla="*/ 30 w 46"/>
                    <a:gd name="T5" fmla="*/ 98 h 106"/>
                    <a:gd name="T6" fmla="*/ 46 w 46"/>
                    <a:gd name="T7" fmla="*/ 106 h 106"/>
                    <a:gd name="T8" fmla="*/ 46 w 46"/>
                    <a:gd name="T9" fmla="*/ 0 h 106"/>
                    <a:gd name="T10" fmla="*/ 32 w 46"/>
                    <a:gd name="T11" fmla="*/ 4 h 106"/>
                    <a:gd name="T12" fmla="*/ 9 w 46"/>
                    <a:gd name="T13" fmla="*/ 23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6" h="106">
                      <a:moveTo>
                        <a:pt x="9" y="23"/>
                      </a:moveTo>
                      <a:cubicBezTo>
                        <a:pt x="3" y="31"/>
                        <a:pt x="0" y="40"/>
                        <a:pt x="0" y="51"/>
                      </a:cubicBezTo>
                      <a:cubicBezTo>
                        <a:pt x="0" y="72"/>
                        <a:pt x="10" y="88"/>
                        <a:pt x="30" y="98"/>
                      </a:cubicBezTo>
                      <a:cubicBezTo>
                        <a:pt x="34" y="101"/>
                        <a:pt x="40" y="103"/>
                        <a:pt x="46" y="106"/>
                      </a:cubicBez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1" y="1"/>
                        <a:pt x="36" y="2"/>
                        <a:pt x="32" y="4"/>
                      </a:cubicBezTo>
                      <a:cubicBezTo>
                        <a:pt x="22" y="9"/>
                        <a:pt x="15" y="15"/>
                        <a:pt x="9" y="23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" name="Vector">
                  <a:extLst>
                    <a:ext uri="{FF2B5EF4-FFF2-40B4-BE49-F238E27FC236}">
                      <a16:creationId xmlns:a16="http://schemas.microsoft.com/office/drawing/2014/main" id="{846F940B-34BB-BE25-031A-D6CE0AE758DF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gray">
                <a:xfrm>
                  <a:off x="9842500" y="4618038"/>
                  <a:ext cx="30163" cy="76200"/>
                </a:xfrm>
                <a:custGeom>
                  <a:avLst/>
                  <a:gdLst>
                    <a:gd name="T0" fmla="*/ 15 w 44"/>
                    <a:gd name="T1" fmla="*/ 8 h 114"/>
                    <a:gd name="T2" fmla="*/ 0 w 44"/>
                    <a:gd name="T3" fmla="*/ 0 h 114"/>
                    <a:gd name="T4" fmla="*/ 0 w 44"/>
                    <a:gd name="T5" fmla="*/ 114 h 114"/>
                    <a:gd name="T6" fmla="*/ 15 w 44"/>
                    <a:gd name="T7" fmla="*/ 108 h 114"/>
                    <a:gd name="T8" fmla="*/ 36 w 44"/>
                    <a:gd name="T9" fmla="*/ 88 h 114"/>
                    <a:gd name="T10" fmla="*/ 44 w 44"/>
                    <a:gd name="T11" fmla="*/ 58 h 114"/>
                    <a:gd name="T12" fmla="*/ 15 w 44"/>
                    <a:gd name="T13" fmla="*/ 8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114">
                      <a:moveTo>
                        <a:pt x="15" y="8"/>
                      </a:moveTo>
                      <a:cubicBezTo>
                        <a:pt x="11" y="6"/>
                        <a:pt x="6" y="3"/>
                        <a:pt x="0" y="0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5" y="113"/>
                        <a:pt x="10" y="110"/>
                        <a:pt x="15" y="108"/>
                      </a:cubicBezTo>
                      <a:cubicBezTo>
                        <a:pt x="23" y="103"/>
                        <a:pt x="31" y="96"/>
                        <a:pt x="36" y="88"/>
                      </a:cubicBezTo>
                      <a:cubicBezTo>
                        <a:pt x="41" y="80"/>
                        <a:pt x="44" y="69"/>
                        <a:pt x="44" y="58"/>
                      </a:cubicBezTo>
                      <a:cubicBezTo>
                        <a:pt x="44" y="37"/>
                        <a:pt x="34" y="21"/>
                        <a:pt x="15" y="8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3" name="Vector">
                  <a:extLst>
                    <a:ext uri="{FF2B5EF4-FFF2-40B4-BE49-F238E27FC236}">
                      <a16:creationId xmlns:a16="http://schemas.microsoft.com/office/drawing/2014/main" id="{B7E28F36-0A19-42E8-FECA-27EB3F65F654}"/>
                    </a:ext>
                  </a:extLst>
                </p:cNvPr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gray">
                <a:xfrm>
                  <a:off x="9340850" y="4173538"/>
                  <a:ext cx="920750" cy="769937"/>
                </a:xfrm>
                <a:custGeom>
                  <a:avLst/>
                  <a:gdLst>
                    <a:gd name="T0" fmla="*/ 1375 w 1389"/>
                    <a:gd name="T1" fmla="*/ 1009 h 1160"/>
                    <a:gd name="T2" fmla="*/ 1290 w 1389"/>
                    <a:gd name="T3" fmla="*/ 778 h 1160"/>
                    <a:gd name="T4" fmla="*/ 1290 w 1389"/>
                    <a:gd name="T5" fmla="*/ 637 h 1160"/>
                    <a:gd name="T6" fmla="*/ 695 w 1389"/>
                    <a:gd name="T7" fmla="*/ 0 h 1160"/>
                    <a:gd name="T8" fmla="*/ 100 w 1389"/>
                    <a:gd name="T9" fmla="*/ 637 h 1160"/>
                    <a:gd name="T10" fmla="*/ 100 w 1389"/>
                    <a:gd name="T11" fmla="*/ 778 h 1160"/>
                    <a:gd name="T12" fmla="*/ 14 w 1389"/>
                    <a:gd name="T13" fmla="*/ 1009 h 1160"/>
                    <a:gd name="T14" fmla="*/ 0 w 1389"/>
                    <a:gd name="T15" fmla="*/ 1061 h 1160"/>
                    <a:gd name="T16" fmla="*/ 100 w 1389"/>
                    <a:gd name="T17" fmla="*/ 1160 h 1160"/>
                    <a:gd name="T18" fmla="*/ 1290 w 1389"/>
                    <a:gd name="T19" fmla="*/ 1160 h 1160"/>
                    <a:gd name="T20" fmla="*/ 1389 w 1389"/>
                    <a:gd name="T21" fmla="*/ 1061 h 1160"/>
                    <a:gd name="T22" fmla="*/ 1375 w 1389"/>
                    <a:gd name="T23" fmla="*/ 1009 h 1160"/>
                    <a:gd name="T24" fmla="*/ 929 w 1389"/>
                    <a:gd name="T25" fmla="*/ 795 h 1160"/>
                    <a:gd name="T26" fmla="*/ 889 w 1389"/>
                    <a:gd name="T27" fmla="*/ 849 h 1160"/>
                    <a:gd name="T28" fmla="*/ 831 w 1389"/>
                    <a:gd name="T29" fmla="*/ 888 h 1160"/>
                    <a:gd name="T30" fmla="*/ 758 w 1389"/>
                    <a:gd name="T31" fmla="*/ 910 h 1160"/>
                    <a:gd name="T32" fmla="*/ 758 w 1389"/>
                    <a:gd name="T33" fmla="*/ 973 h 1160"/>
                    <a:gd name="T34" fmla="*/ 663 w 1389"/>
                    <a:gd name="T35" fmla="*/ 973 h 1160"/>
                    <a:gd name="T36" fmla="*/ 663 w 1389"/>
                    <a:gd name="T37" fmla="*/ 914 h 1160"/>
                    <a:gd name="T38" fmla="*/ 536 w 1389"/>
                    <a:gd name="T39" fmla="*/ 877 h 1160"/>
                    <a:gd name="T40" fmla="*/ 447 w 1389"/>
                    <a:gd name="T41" fmla="*/ 810 h 1160"/>
                    <a:gd name="T42" fmla="*/ 536 w 1389"/>
                    <a:gd name="T43" fmla="*/ 711 h 1160"/>
                    <a:gd name="T44" fmla="*/ 610 w 1389"/>
                    <a:gd name="T45" fmla="*/ 766 h 1160"/>
                    <a:gd name="T46" fmla="*/ 663 w 1389"/>
                    <a:gd name="T47" fmla="*/ 785 h 1160"/>
                    <a:gd name="T48" fmla="*/ 663 w 1389"/>
                    <a:gd name="T49" fmla="*/ 638 h 1160"/>
                    <a:gd name="T50" fmla="*/ 652 w 1389"/>
                    <a:gd name="T51" fmla="*/ 634 h 1160"/>
                    <a:gd name="T52" fmla="*/ 522 w 1389"/>
                    <a:gd name="T53" fmla="*/ 564 h 1160"/>
                    <a:gd name="T54" fmla="*/ 477 w 1389"/>
                    <a:gd name="T55" fmla="*/ 447 h 1160"/>
                    <a:gd name="T56" fmla="*/ 527 w 1389"/>
                    <a:gd name="T57" fmla="*/ 322 h 1160"/>
                    <a:gd name="T58" fmla="*/ 663 w 1389"/>
                    <a:gd name="T59" fmla="*/ 263 h 1160"/>
                    <a:gd name="T60" fmla="*/ 663 w 1389"/>
                    <a:gd name="T61" fmla="*/ 208 h 1160"/>
                    <a:gd name="T62" fmla="*/ 758 w 1389"/>
                    <a:gd name="T63" fmla="*/ 208 h 1160"/>
                    <a:gd name="T64" fmla="*/ 758 w 1389"/>
                    <a:gd name="T65" fmla="*/ 263 h 1160"/>
                    <a:gd name="T66" fmla="*/ 862 w 1389"/>
                    <a:gd name="T67" fmla="*/ 296 h 1160"/>
                    <a:gd name="T68" fmla="*/ 925 w 1389"/>
                    <a:gd name="T69" fmla="*/ 342 h 1160"/>
                    <a:gd name="T70" fmla="*/ 840 w 1389"/>
                    <a:gd name="T71" fmla="*/ 438 h 1160"/>
                    <a:gd name="T72" fmla="*/ 818 w 1389"/>
                    <a:gd name="T73" fmla="*/ 421 h 1160"/>
                    <a:gd name="T74" fmla="*/ 788 w 1389"/>
                    <a:gd name="T75" fmla="*/ 403 h 1160"/>
                    <a:gd name="T76" fmla="*/ 758 w 1389"/>
                    <a:gd name="T77" fmla="*/ 391 h 1160"/>
                    <a:gd name="T78" fmla="*/ 758 w 1389"/>
                    <a:gd name="T79" fmla="*/ 528 h 1160"/>
                    <a:gd name="T80" fmla="*/ 812 w 1389"/>
                    <a:gd name="T81" fmla="*/ 546 h 1160"/>
                    <a:gd name="T82" fmla="*/ 878 w 1389"/>
                    <a:gd name="T83" fmla="*/ 585 h 1160"/>
                    <a:gd name="T84" fmla="*/ 925 w 1389"/>
                    <a:gd name="T85" fmla="*/ 642 h 1160"/>
                    <a:gd name="T86" fmla="*/ 943 w 1389"/>
                    <a:gd name="T87" fmla="*/ 725 h 1160"/>
                    <a:gd name="T88" fmla="*/ 929 w 1389"/>
                    <a:gd name="T89" fmla="*/ 795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389" h="1160">
                      <a:moveTo>
                        <a:pt x="1375" y="1009"/>
                      </a:moveTo>
                      <a:cubicBezTo>
                        <a:pt x="1320" y="917"/>
                        <a:pt x="1290" y="886"/>
                        <a:pt x="1290" y="778"/>
                      </a:cubicBezTo>
                      <a:cubicBezTo>
                        <a:pt x="1290" y="637"/>
                        <a:pt x="1290" y="637"/>
                        <a:pt x="1290" y="637"/>
                      </a:cubicBezTo>
                      <a:cubicBezTo>
                        <a:pt x="1290" y="308"/>
                        <a:pt x="1024" y="0"/>
                        <a:pt x="695" y="0"/>
                      </a:cubicBezTo>
                      <a:cubicBezTo>
                        <a:pt x="366" y="0"/>
                        <a:pt x="100" y="308"/>
                        <a:pt x="100" y="637"/>
                      </a:cubicBezTo>
                      <a:cubicBezTo>
                        <a:pt x="100" y="778"/>
                        <a:pt x="100" y="778"/>
                        <a:pt x="100" y="778"/>
                      </a:cubicBezTo>
                      <a:cubicBezTo>
                        <a:pt x="100" y="887"/>
                        <a:pt x="70" y="917"/>
                        <a:pt x="14" y="1009"/>
                      </a:cubicBezTo>
                      <a:cubicBezTo>
                        <a:pt x="5" y="1024"/>
                        <a:pt x="0" y="1042"/>
                        <a:pt x="0" y="1061"/>
                      </a:cubicBezTo>
                      <a:cubicBezTo>
                        <a:pt x="0" y="1115"/>
                        <a:pt x="45" y="1160"/>
                        <a:pt x="100" y="1160"/>
                      </a:cubicBezTo>
                      <a:cubicBezTo>
                        <a:pt x="1290" y="1160"/>
                        <a:pt x="1290" y="1160"/>
                        <a:pt x="1290" y="1160"/>
                      </a:cubicBezTo>
                      <a:cubicBezTo>
                        <a:pt x="1345" y="1160"/>
                        <a:pt x="1389" y="1115"/>
                        <a:pt x="1389" y="1061"/>
                      </a:cubicBezTo>
                      <a:cubicBezTo>
                        <a:pt x="1389" y="1042"/>
                        <a:pt x="1384" y="1024"/>
                        <a:pt x="1375" y="1009"/>
                      </a:cubicBezTo>
                      <a:close/>
                      <a:moveTo>
                        <a:pt x="929" y="795"/>
                      </a:moveTo>
                      <a:cubicBezTo>
                        <a:pt x="919" y="816"/>
                        <a:pt x="906" y="834"/>
                        <a:pt x="889" y="849"/>
                      </a:cubicBezTo>
                      <a:cubicBezTo>
                        <a:pt x="873" y="865"/>
                        <a:pt x="853" y="878"/>
                        <a:pt x="831" y="888"/>
                      </a:cubicBezTo>
                      <a:cubicBezTo>
                        <a:pt x="808" y="899"/>
                        <a:pt x="784" y="906"/>
                        <a:pt x="758" y="910"/>
                      </a:cubicBezTo>
                      <a:cubicBezTo>
                        <a:pt x="758" y="973"/>
                        <a:pt x="758" y="973"/>
                        <a:pt x="758" y="973"/>
                      </a:cubicBezTo>
                      <a:cubicBezTo>
                        <a:pt x="663" y="973"/>
                        <a:pt x="663" y="973"/>
                        <a:pt x="663" y="973"/>
                      </a:cubicBezTo>
                      <a:cubicBezTo>
                        <a:pt x="663" y="914"/>
                        <a:pt x="663" y="914"/>
                        <a:pt x="663" y="914"/>
                      </a:cubicBezTo>
                      <a:cubicBezTo>
                        <a:pt x="615" y="909"/>
                        <a:pt x="573" y="897"/>
                        <a:pt x="536" y="877"/>
                      </a:cubicBezTo>
                      <a:cubicBezTo>
                        <a:pt x="499" y="858"/>
                        <a:pt x="470" y="835"/>
                        <a:pt x="447" y="810"/>
                      </a:cubicBezTo>
                      <a:cubicBezTo>
                        <a:pt x="536" y="711"/>
                        <a:pt x="536" y="711"/>
                        <a:pt x="536" y="711"/>
                      </a:cubicBezTo>
                      <a:cubicBezTo>
                        <a:pt x="555" y="731"/>
                        <a:pt x="580" y="750"/>
                        <a:pt x="610" y="766"/>
                      </a:cubicBezTo>
                      <a:cubicBezTo>
                        <a:pt x="627" y="775"/>
                        <a:pt x="644" y="781"/>
                        <a:pt x="663" y="785"/>
                      </a:cubicBezTo>
                      <a:cubicBezTo>
                        <a:pt x="663" y="638"/>
                        <a:pt x="663" y="638"/>
                        <a:pt x="663" y="638"/>
                      </a:cubicBezTo>
                      <a:cubicBezTo>
                        <a:pt x="652" y="634"/>
                        <a:pt x="652" y="634"/>
                        <a:pt x="652" y="634"/>
                      </a:cubicBezTo>
                      <a:cubicBezTo>
                        <a:pt x="595" y="618"/>
                        <a:pt x="552" y="595"/>
                        <a:pt x="522" y="564"/>
                      </a:cubicBezTo>
                      <a:cubicBezTo>
                        <a:pt x="492" y="534"/>
                        <a:pt x="477" y="495"/>
                        <a:pt x="477" y="447"/>
                      </a:cubicBezTo>
                      <a:cubicBezTo>
                        <a:pt x="477" y="396"/>
                        <a:pt x="494" y="354"/>
                        <a:pt x="527" y="322"/>
                      </a:cubicBezTo>
                      <a:cubicBezTo>
                        <a:pt x="560" y="290"/>
                        <a:pt x="605" y="270"/>
                        <a:pt x="663" y="263"/>
                      </a:cubicBezTo>
                      <a:cubicBezTo>
                        <a:pt x="663" y="208"/>
                        <a:pt x="663" y="208"/>
                        <a:pt x="663" y="208"/>
                      </a:cubicBezTo>
                      <a:cubicBezTo>
                        <a:pt x="758" y="208"/>
                        <a:pt x="758" y="208"/>
                        <a:pt x="758" y="208"/>
                      </a:cubicBezTo>
                      <a:cubicBezTo>
                        <a:pt x="758" y="263"/>
                        <a:pt x="758" y="263"/>
                        <a:pt x="758" y="263"/>
                      </a:cubicBezTo>
                      <a:cubicBezTo>
                        <a:pt x="800" y="268"/>
                        <a:pt x="835" y="279"/>
                        <a:pt x="862" y="296"/>
                      </a:cubicBezTo>
                      <a:cubicBezTo>
                        <a:pt x="889" y="312"/>
                        <a:pt x="910" y="328"/>
                        <a:pt x="925" y="342"/>
                      </a:cubicBezTo>
                      <a:cubicBezTo>
                        <a:pt x="840" y="438"/>
                        <a:pt x="840" y="438"/>
                        <a:pt x="840" y="438"/>
                      </a:cubicBezTo>
                      <a:cubicBezTo>
                        <a:pt x="834" y="433"/>
                        <a:pt x="826" y="427"/>
                        <a:pt x="818" y="421"/>
                      </a:cubicBezTo>
                      <a:cubicBezTo>
                        <a:pt x="809" y="414"/>
                        <a:pt x="799" y="408"/>
                        <a:pt x="788" y="403"/>
                      </a:cubicBezTo>
                      <a:cubicBezTo>
                        <a:pt x="779" y="398"/>
                        <a:pt x="769" y="394"/>
                        <a:pt x="758" y="391"/>
                      </a:cubicBezTo>
                      <a:cubicBezTo>
                        <a:pt x="758" y="528"/>
                        <a:pt x="758" y="528"/>
                        <a:pt x="758" y="528"/>
                      </a:cubicBezTo>
                      <a:cubicBezTo>
                        <a:pt x="776" y="533"/>
                        <a:pt x="794" y="539"/>
                        <a:pt x="812" y="546"/>
                      </a:cubicBezTo>
                      <a:cubicBezTo>
                        <a:pt x="836" y="556"/>
                        <a:pt x="858" y="569"/>
                        <a:pt x="878" y="585"/>
                      </a:cubicBezTo>
                      <a:cubicBezTo>
                        <a:pt x="897" y="600"/>
                        <a:pt x="913" y="619"/>
                        <a:pt x="925" y="642"/>
                      </a:cubicBezTo>
                      <a:cubicBezTo>
                        <a:pt x="937" y="665"/>
                        <a:pt x="943" y="692"/>
                        <a:pt x="943" y="725"/>
                      </a:cubicBezTo>
                      <a:cubicBezTo>
                        <a:pt x="943" y="750"/>
                        <a:pt x="938" y="774"/>
                        <a:pt x="929" y="79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81" name="easyIcon">
              <a:extLst>
                <a:ext uri="{FF2B5EF4-FFF2-40B4-BE49-F238E27FC236}">
                  <a16:creationId xmlns:a16="http://schemas.microsoft.com/office/drawing/2014/main" id="{04AF107C-F56E-21EE-E657-1FC8FE8C7FA0}"/>
                </a:ext>
              </a:extLst>
            </p:cNvPr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1241640" y="3637714"/>
              <a:ext cx="504000" cy="504000"/>
              <a:chOff x="6124905" y="4275792"/>
              <a:chExt cx="714052" cy="714052"/>
            </a:xfrm>
          </p:grpSpPr>
          <p:sp>
            <p:nvSpPr>
              <p:cNvPr id="82" name="Background">
                <a:extLst>
                  <a:ext uri="{FF2B5EF4-FFF2-40B4-BE49-F238E27FC236}">
                    <a16:creationId xmlns:a16="http://schemas.microsoft.com/office/drawing/2014/main" id="{F2C5DA92-3A05-8630-2382-1990968DC740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6124905" y="4275792"/>
                <a:ext cx="714052" cy="714052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3D52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rgbClr val="003D52"/>
                    </a:solidFill>
                    <a:prstDash val="soli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spcBef>
                    <a:spcPts val="400"/>
                  </a:spcBef>
                </a:pPr>
                <a:endParaRPr lang="en-US" sz="1400" noProof="0">
                  <a:solidFill>
                    <a:srgbClr val="000000"/>
                  </a:solidFill>
                  <a:ea typeface="+mn-lt" pitchFamily="34" charset="0"/>
                  <a:cs typeface="+mn-lt" pitchFamily="34" charset="0"/>
                </a:endParaRPr>
              </a:p>
            </p:txBody>
          </p:sp>
          <p:grpSp>
            <p:nvGrpSpPr>
              <p:cNvPr id="83" name="Gruppieren 461">
                <a:extLst>
                  <a:ext uri="{FF2B5EF4-FFF2-40B4-BE49-F238E27FC236}">
                    <a16:creationId xmlns:a16="http://schemas.microsoft.com/office/drawing/2014/main" id="{4759988B-BBC0-3B01-8492-7A619BA8177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255452" y="4344819"/>
                <a:ext cx="452961" cy="576001"/>
                <a:chOff x="9340850" y="3798888"/>
                <a:chExt cx="920750" cy="1144587"/>
              </a:xfrm>
              <a:solidFill>
                <a:schemeClr val="tx1"/>
              </a:solidFill>
            </p:grpSpPr>
            <p:sp>
              <p:nvSpPr>
                <p:cNvPr id="84" name="Vector">
                  <a:extLst>
                    <a:ext uri="{FF2B5EF4-FFF2-40B4-BE49-F238E27FC236}">
                      <a16:creationId xmlns:a16="http://schemas.microsoft.com/office/drawing/2014/main" id="{41837C4C-37D4-9785-0EFF-18B216114F61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gray">
                <a:xfrm>
                  <a:off x="9551988" y="3798888"/>
                  <a:ext cx="503238" cy="369887"/>
                </a:xfrm>
                <a:custGeom>
                  <a:avLst/>
                  <a:gdLst>
                    <a:gd name="T0" fmla="*/ 136 w 758"/>
                    <a:gd name="T1" fmla="*/ 556 h 556"/>
                    <a:gd name="T2" fmla="*/ 376 w 758"/>
                    <a:gd name="T3" fmla="*/ 504 h 556"/>
                    <a:gd name="T4" fmla="*/ 592 w 758"/>
                    <a:gd name="T5" fmla="*/ 546 h 556"/>
                    <a:gd name="T6" fmla="*/ 758 w 758"/>
                    <a:gd name="T7" fmla="*/ 255 h 556"/>
                    <a:gd name="T8" fmla="*/ 660 w 758"/>
                    <a:gd name="T9" fmla="*/ 172 h 556"/>
                    <a:gd name="T10" fmla="*/ 566 w 758"/>
                    <a:gd name="T11" fmla="*/ 410 h 556"/>
                    <a:gd name="T12" fmla="*/ 582 w 758"/>
                    <a:gd name="T13" fmla="*/ 73 h 556"/>
                    <a:gd name="T14" fmla="*/ 257 w 758"/>
                    <a:gd name="T15" fmla="*/ 135 h 556"/>
                    <a:gd name="T16" fmla="*/ 92 w 758"/>
                    <a:gd name="T17" fmla="*/ 184 h 556"/>
                    <a:gd name="T18" fmla="*/ 14 w 758"/>
                    <a:gd name="T19" fmla="*/ 181 h 556"/>
                    <a:gd name="T20" fmla="*/ 10 w 758"/>
                    <a:gd name="T21" fmla="*/ 270 h 556"/>
                    <a:gd name="T22" fmla="*/ 136 w 758"/>
                    <a:gd name="T23" fmla="*/ 556 h 5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58" h="556">
                      <a:moveTo>
                        <a:pt x="136" y="556"/>
                      </a:moveTo>
                      <a:cubicBezTo>
                        <a:pt x="211" y="522"/>
                        <a:pt x="292" y="504"/>
                        <a:pt x="376" y="504"/>
                      </a:cubicBezTo>
                      <a:cubicBezTo>
                        <a:pt x="451" y="504"/>
                        <a:pt x="524" y="519"/>
                        <a:pt x="592" y="546"/>
                      </a:cubicBezTo>
                      <a:cubicBezTo>
                        <a:pt x="694" y="419"/>
                        <a:pt x="758" y="255"/>
                        <a:pt x="758" y="255"/>
                      </a:cubicBezTo>
                      <a:cubicBezTo>
                        <a:pt x="723" y="208"/>
                        <a:pt x="700" y="190"/>
                        <a:pt x="660" y="172"/>
                      </a:cubicBezTo>
                      <a:cubicBezTo>
                        <a:pt x="669" y="237"/>
                        <a:pt x="636" y="332"/>
                        <a:pt x="566" y="410"/>
                      </a:cubicBezTo>
                      <a:cubicBezTo>
                        <a:pt x="600" y="234"/>
                        <a:pt x="582" y="73"/>
                        <a:pt x="582" y="73"/>
                      </a:cubicBezTo>
                      <a:cubicBezTo>
                        <a:pt x="392" y="0"/>
                        <a:pt x="310" y="66"/>
                        <a:pt x="257" y="135"/>
                      </a:cubicBezTo>
                      <a:cubicBezTo>
                        <a:pt x="218" y="185"/>
                        <a:pt x="198" y="265"/>
                        <a:pt x="92" y="184"/>
                      </a:cubicBezTo>
                      <a:cubicBezTo>
                        <a:pt x="73" y="170"/>
                        <a:pt x="36" y="153"/>
                        <a:pt x="14" y="181"/>
                      </a:cubicBezTo>
                      <a:cubicBezTo>
                        <a:pt x="0" y="199"/>
                        <a:pt x="7" y="247"/>
                        <a:pt x="10" y="270"/>
                      </a:cubicBezTo>
                      <a:cubicBezTo>
                        <a:pt x="26" y="379"/>
                        <a:pt x="85" y="489"/>
                        <a:pt x="136" y="55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5" name="Vector">
                  <a:extLst>
                    <a:ext uri="{FF2B5EF4-FFF2-40B4-BE49-F238E27FC236}">
                      <a16:creationId xmlns:a16="http://schemas.microsoft.com/office/drawing/2014/main" id="{AC7442FD-EF5B-C1DB-25CC-BB63127A9691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gray">
                <a:xfrm>
                  <a:off x="9750425" y="4435475"/>
                  <a:ext cx="30163" cy="69850"/>
                </a:xfrm>
                <a:custGeom>
                  <a:avLst/>
                  <a:gdLst>
                    <a:gd name="T0" fmla="*/ 9 w 46"/>
                    <a:gd name="T1" fmla="*/ 23 h 106"/>
                    <a:gd name="T2" fmla="*/ 0 w 46"/>
                    <a:gd name="T3" fmla="*/ 51 h 106"/>
                    <a:gd name="T4" fmla="*/ 30 w 46"/>
                    <a:gd name="T5" fmla="*/ 98 h 106"/>
                    <a:gd name="T6" fmla="*/ 46 w 46"/>
                    <a:gd name="T7" fmla="*/ 106 h 106"/>
                    <a:gd name="T8" fmla="*/ 46 w 46"/>
                    <a:gd name="T9" fmla="*/ 0 h 106"/>
                    <a:gd name="T10" fmla="*/ 32 w 46"/>
                    <a:gd name="T11" fmla="*/ 4 h 106"/>
                    <a:gd name="T12" fmla="*/ 9 w 46"/>
                    <a:gd name="T13" fmla="*/ 23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6" h="106">
                      <a:moveTo>
                        <a:pt x="9" y="23"/>
                      </a:moveTo>
                      <a:cubicBezTo>
                        <a:pt x="3" y="31"/>
                        <a:pt x="0" y="40"/>
                        <a:pt x="0" y="51"/>
                      </a:cubicBezTo>
                      <a:cubicBezTo>
                        <a:pt x="0" y="72"/>
                        <a:pt x="10" y="88"/>
                        <a:pt x="30" y="98"/>
                      </a:cubicBezTo>
                      <a:cubicBezTo>
                        <a:pt x="34" y="101"/>
                        <a:pt x="40" y="103"/>
                        <a:pt x="46" y="106"/>
                      </a:cubicBez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1" y="1"/>
                        <a:pt x="36" y="2"/>
                        <a:pt x="32" y="4"/>
                      </a:cubicBezTo>
                      <a:cubicBezTo>
                        <a:pt x="22" y="9"/>
                        <a:pt x="15" y="15"/>
                        <a:pt x="9" y="23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6" name="Vector">
                  <a:extLst>
                    <a:ext uri="{FF2B5EF4-FFF2-40B4-BE49-F238E27FC236}">
                      <a16:creationId xmlns:a16="http://schemas.microsoft.com/office/drawing/2014/main" id="{13D5E145-B3B2-AB2B-29B1-D3B0C8255A38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gray">
                <a:xfrm>
                  <a:off x="9842500" y="4618038"/>
                  <a:ext cx="30163" cy="76200"/>
                </a:xfrm>
                <a:custGeom>
                  <a:avLst/>
                  <a:gdLst>
                    <a:gd name="T0" fmla="*/ 15 w 44"/>
                    <a:gd name="T1" fmla="*/ 8 h 114"/>
                    <a:gd name="T2" fmla="*/ 0 w 44"/>
                    <a:gd name="T3" fmla="*/ 0 h 114"/>
                    <a:gd name="T4" fmla="*/ 0 w 44"/>
                    <a:gd name="T5" fmla="*/ 114 h 114"/>
                    <a:gd name="T6" fmla="*/ 15 w 44"/>
                    <a:gd name="T7" fmla="*/ 108 h 114"/>
                    <a:gd name="T8" fmla="*/ 36 w 44"/>
                    <a:gd name="T9" fmla="*/ 88 h 114"/>
                    <a:gd name="T10" fmla="*/ 44 w 44"/>
                    <a:gd name="T11" fmla="*/ 58 h 114"/>
                    <a:gd name="T12" fmla="*/ 15 w 44"/>
                    <a:gd name="T13" fmla="*/ 8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114">
                      <a:moveTo>
                        <a:pt x="15" y="8"/>
                      </a:moveTo>
                      <a:cubicBezTo>
                        <a:pt x="11" y="6"/>
                        <a:pt x="6" y="3"/>
                        <a:pt x="0" y="0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cubicBezTo>
                        <a:pt x="5" y="113"/>
                        <a:pt x="10" y="110"/>
                        <a:pt x="15" y="108"/>
                      </a:cubicBezTo>
                      <a:cubicBezTo>
                        <a:pt x="23" y="103"/>
                        <a:pt x="31" y="96"/>
                        <a:pt x="36" y="88"/>
                      </a:cubicBezTo>
                      <a:cubicBezTo>
                        <a:pt x="41" y="80"/>
                        <a:pt x="44" y="69"/>
                        <a:pt x="44" y="58"/>
                      </a:cubicBezTo>
                      <a:cubicBezTo>
                        <a:pt x="44" y="37"/>
                        <a:pt x="34" y="21"/>
                        <a:pt x="15" y="8"/>
                      </a:cubicBezTo>
                      <a:close/>
                    </a:path>
                  </a:pathLst>
                </a:custGeom>
                <a:solidFill>
                  <a:srgbClr val="003D5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7" name="Vector">
                  <a:extLst>
                    <a:ext uri="{FF2B5EF4-FFF2-40B4-BE49-F238E27FC236}">
                      <a16:creationId xmlns:a16="http://schemas.microsoft.com/office/drawing/2014/main" id="{783347FD-6C46-D01F-21F8-86536EF14937}"/>
                    </a:ext>
                  </a:extLst>
                </p:cNvPr>
                <p:cNvSpPr>
                  <a:spLocks noEditPoints="1"/>
                </p:cNvSpPr>
                <p:nvPr>
                  <p:custDataLst>
                    <p:tags r:id="rId9"/>
                  </p:custDataLst>
                </p:nvPr>
              </p:nvSpPr>
              <p:spPr bwMode="gray">
                <a:xfrm>
                  <a:off x="9340850" y="4173538"/>
                  <a:ext cx="920750" cy="769937"/>
                </a:xfrm>
                <a:custGeom>
                  <a:avLst/>
                  <a:gdLst>
                    <a:gd name="T0" fmla="*/ 1375 w 1389"/>
                    <a:gd name="T1" fmla="*/ 1009 h 1160"/>
                    <a:gd name="T2" fmla="*/ 1290 w 1389"/>
                    <a:gd name="T3" fmla="*/ 778 h 1160"/>
                    <a:gd name="T4" fmla="*/ 1290 w 1389"/>
                    <a:gd name="T5" fmla="*/ 637 h 1160"/>
                    <a:gd name="T6" fmla="*/ 695 w 1389"/>
                    <a:gd name="T7" fmla="*/ 0 h 1160"/>
                    <a:gd name="T8" fmla="*/ 100 w 1389"/>
                    <a:gd name="T9" fmla="*/ 637 h 1160"/>
                    <a:gd name="T10" fmla="*/ 100 w 1389"/>
                    <a:gd name="T11" fmla="*/ 778 h 1160"/>
                    <a:gd name="T12" fmla="*/ 14 w 1389"/>
                    <a:gd name="T13" fmla="*/ 1009 h 1160"/>
                    <a:gd name="T14" fmla="*/ 0 w 1389"/>
                    <a:gd name="T15" fmla="*/ 1061 h 1160"/>
                    <a:gd name="T16" fmla="*/ 100 w 1389"/>
                    <a:gd name="T17" fmla="*/ 1160 h 1160"/>
                    <a:gd name="T18" fmla="*/ 1290 w 1389"/>
                    <a:gd name="T19" fmla="*/ 1160 h 1160"/>
                    <a:gd name="T20" fmla="*/ 1389 w 1389"/>
                    <a:gd name="T21" fmla="*/ 1061 h 1160"/>
                    <a:gd name="T22" fmla="*/ 1375 w 1389"/>
                    <a:gd name="T23" fmla="*/ 1009 h 1160"/>
                    <a:gd name="T24" fmla="*/ 929 w 1389"/>
                    <a:gd name="T25" fmla="*/ 795 h 1160"/>
                    <a:gd name="T26" fmla="*/ 889 w 1389"/>
                    <a:gd name="T27" fmla="*/ 849 h 1160"/>
                    <a:gd name="T28" fmla="*/ 831 w 1389"/>
                    <a:gd name="T29" fmla="*/ 888 h 1160"/>
                    <a:gd name="T30" fmla="*/ 758 w 1389"/>
                    <a:gd name="T31" fmla="*/ 910 h 1160"/>
                    <a:gd name="T32" fmla="*/ 758 w 1389"/>
                    <a:gd name="T33" fmla="*/ 973 h 1160"/>
                    <a:gd name="T34" fmla="*/ 663 w 1389"/>
                    <a:gd name="T35" fmla="*/ 973 h 1160"/>
                    <a:gd name="T36" fmla="*/ 663 w 1389"/>
                    <a:gd name="T37" fmla="*/ 914 h 1160"/>
                    <a:gd name="T38" fmla="*/ 536 w 1389"/>
                    <a:gd name="T39" fmla="*/ 877 h 1160"/>
                    <a:gd name="T40" fmla="*/ 447 w 1389"/>
                    <a:gd name="T41" fmla="*/ 810 h 1160"/>
                    <a:gd name="T42" fmla="*/ 536 w 1389"/>
                    <a:gd name="T43" fmla="*/ 711 h 1160"/>
                    <a:gd name="T44" fmla="*/ 610 w 1389"/>
                    <a:gd name="T45" fmla="*/ 766 h 1160"/>
                    <a:gd name="T46" fmla="*/ 663 w 1389"/>
                    <a:gd name="T47" fmla="*/ 785 h 1160"/>
                    <a:gd name="T48" fmla="*/ 663 w 1389"/>
                    <a:gd name="T49" fmla="*/ 638 h 1160"/>
                    <a:gd name="T50" fmla="*/ 652 w 1389"/>
                    <a:gd name="T51" fmla="*/ 634 h 1160"/>
                    <a:gd name="T52" fmla="*/ 522 w 1389"/>
                    <a:gd name="T53" fmla="*/ 564 h 1160"/>
                    <a:gd name="T54" fmla="*/ 477 w 1389"/>
                    <a:gd name="T55" fmla="*/ 447 h 1160"/>
                    <a:gd name="T56" fmla="*/ 527 w 1389"/>
                    <a:gd name="T57" fmla="*/ 322 h 1160"/>
                    <a:gd name="T58" fmla="*/ 663 w 1389"/>
                    <a:gd name="T59" fmla="*/ 263 h 1160"/>
                    <a:gd name="T60" fmla="*/ 663 w 1389"/>
                    <a:gd name="T61" fmla="*/ 208 h 1160"/>
                    <a:gd name="T62" fmla="*/ 758 w 1389"/>
                    <a:gd name="T63" fmla="*/ 208 h 1160"/>
                    <a:gd name="T64" fmla="*/ 758 w 1389"/>
                    <a:gd name="T65" fmla="*/ 263 h 1160"/>
                    <a:gd name="T66" fmla="*/ 862 w 1389"/>
                    <a:gd name="T67" fmla="*/ 296 h 1160"/>
                    <a:gd name="T68" fmla="*/ 925 w 1389"/>
                    <a:gd name="T69" fmla="*/ 342 h 1160"/>
                    <a:gd name="T70" fmla="*/ 840 w 1389"/>
                    <a:gd name="T71" fmla="*/ 438 h 1160"/>
                    <a:gd name="T72" fmla="*/ 818 w 1389"/>
                    <a:gd name="T73" fmla="*/ 421 h 1160"/>
                    <a:gd name="T74" fmla="*/ 788 w 1389"/>
                    <a:gd name="T75" fmla="*/ 403 h 1160"/>
                    <a:gd name="T76" fmla="*/ 758 w 1389"/>
                    <a:gd name="T77" fmla="*/ 391 h 1160"/>
                    <a:gd name="T78" fmla="*/ 758 w 1389"/>
                    <a:gd name="T79" fmla="*/ 528 h 1160"/>
                    <a:gd name="T80" fmla="*/ 812 w 1389"/>
                    <a:gd name="T81" fmla="*/ 546 h 1160"/>
                    <a:gd name="T82" fmla="*/ 878 w 1389"/>
                    <a:gd name="T83" fmla="*/ 585 h 1160"/>
                    <a:gd name="T84" fmla="*/ 925 w 1389"/>
                    <a:gd name="T85" fmla="*/ 642 h 1160"/>
                    <a:gd name="T86" fmla="*/ 943 w 1389"/>
                    <a:gd name="T87" fmla="*/ 725 h 1160"/>
                    <a:gd name="T88" fmla="*/ 929 w 1389"/>
                    <a:gd name="T89" fmla="*/ 795 h 1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389" h="1160">
                      <a:moveTo>
                        <a:pt x="1375" y="1009"/>
                      </a:moveTo>
                      <a:cubicBezTo>
                        <a:pt x="1320" y="917"/>
                        <a:pt x="1290" y="886"/>
                        <a:pt x="1290" y="778"/>
                      </a:cubicBezTo>
                      <a:cubicBezTo>
                        <a:pt x="1290" y="637"/>
                        <a:pt x="1290" y="637"/>
                        <a:pt x="1290" y="637"/>
                      </a:cubicBezTo>
                      <a:cubicBezTo>
                        <a:pt x="1290" y="308"/>
                        <a:pt x="1024" y="0"/>
                        <a:pt x="695" y="0"/>
                      </a:cubicBezTo>
                      <a:cubicBezTo>
                        <a:pt x="366" y="0"/>
                        <a:pt x="100" y="308"/>
                        <a:pt x="100" y="637"/>
                      </a:cubicBezTo>
                      <a:cubicBezTo>
                        <a:pt x="100" y="778"/>
                        <a:pt x="100" y="778"/>
                        <a:pt x="100" y="778"/>
                      </a:cubicBezTo>
                      <a:cubicBezTo>
                        <a:pt x="100" y="887"/>
                        <a:pt x="70" y="917"/>
                        <a:pt x="14" y="1009"/>
                      </a:cubicBezTo>
                      <a:cubicBezTo>
                        <a:pt x="5" y="1024"/>
                        <a:pt x="0" y="1042"/>
                        <a:pt x="0" y="1061"/>
                      </a:cubicBezTo>
                      <a:cubicBezTo>
                        <a:pt x="0" y="1115"/>
                        <a:pt x="45" y="1160"/>
                        <a:pt x="100" y="1160"/>
                      </a:cubicBezTo>
                      <a:cubicBezTo>
                        <a:pt x="1290" y="1160"/>
                        <a:pt x="1290" y="1160"/>
                        <a:pt x="1290" y="1160"/>
                      </a:cubicBezTo>
                      <a:cubicBezTo>
                        <a:pt x="1345" y="1160"/>
                        <a:pt x="1389" y="1115"/>
                        <a:pt x="1389" y="1061"/>
                      </a:cubicBezTo>
                      <a:cubicBezTo>
                        <a:pt x="1389" y="1042"/>
                        <a:pt x="1384" y="1024"/>
                        <a:pt x="1375" y="1009"/>
                      </a:cubicBezTo>
                      <a:close/>
                      <a:moveTo>
                        <a:pt x="929" y="795"/>
                      </a:moveTo>
                      <a:cubicBezTo>
                        <a:pt x="919" y="816"/>
                        <a:pt x="906" y="834"/>
                        <a:pt x="889" y="849"/>
                      </a:cubicBezTo>
                      <a:cubicBezTo>
                        <a:pt x="873" y="865"/>
                        <a:pt x="853" y="878"/>
                        <a:pt x="831" y="888"/>
                      </a:cubicBezTo>
                      <a:cubicBezTo>
                        <a:pt x="808" y="899"/>
                        <a:pt x="784" y="906"/>
                        <a:pt x="758" y="910"/>
                      </a:cubicBezTo>
                      <a:cubicBezTo>
                        <a:pt x="758" y="973"/>
                        <a:pt x="758" y="973"/>
                        <a:pt x="758" y="973"/>
                      </a:cubicBezTo>
                      <a:cubicBezTo>
                        <a:pt x="663" y="973"/>
                        <a:pt x="663" y="973"/>
                        <a:pt x="663" y="973"/>
                      </a:cubicBezTo>
                      <a:cubicBezTo>
                        <a:pt x="663" y="914"/>
                        <a:pt x="663" y="914"/>
                        <a:pt x="663" y="914"/>
                      </a:cubicBezTo>
                      <a:cubicBezTo>
                        <a:pt x="615" y="909"/>
                        <a:pt x="573" y="897"/>
                        <a:pt x="536" y="877"/>
                      </a:cubicBezTo>
                      <a:cubicBezTo>
                        <a:pt x="499" y="858"/>
                        <a:pt x="470" y="835"/>
                        <a:pt x="447" y="810"/>
                      </a:cubicBezTo>
                      <a:cubicBezTo>
                        <a:pt x="536" y="711"/>
                        <a:pt x="536" y="711"/>
                        <a:pt x="536" y="711"/>
                      </a:cubicBezTo>
                      <a:cubicBezTo>
                        <a:pt x="555" y="731"/>
                        <a:pt x="580" y="750"/>
                        <a:pt x="610" y="766"/>
                      </a:cubicBezTo>
                      <a:cubicBezTo>
                        <a:pt x="627" y="775"/>
                        <a:pt x="644" y="781"/>
                        <a:pt x="663" y="785"/>
                      </a:cubicBezTo>
                      <a:cubicBezTo>
                        <a:pt x="663" y="638"/>
                        <a:pt x="663" y="638"/>
                        <a:pt x="663" y="638"/>
                      </a:cubicBezTo>
                      <a:cubicBezTo>
                        <a:pt x="652" y="634"/>
                        <a:pt x="652" y="634"/>
                        <a:pt x="652" y="634"/>
                      </a:cubicBezTo>
                      <a:cubicBezTo>
                        <a:pt x="595" y="618"/>
                        <a:pt x="552" y="595"/>
                        <a:pt x="522" y="564"/>
                      </a:cubicBezTo>
                      <a:cubicBezTo>
                        <a:pt x="492" y="534"/>
                        <a:pt x="477" y="495"/>
                        <a:pt x="477" y="447"/>
                      </a:cubicBezTo>
                      <a:cubicBezTo>
                        <a:pt x="477" y="396"/>
                        <a:pt x="494" y="354"/>
                        <a:pt x="527" y="322"/>
                      </a:cubicBezTo>
                      <a:cubicBezTo>
                        <a:pt x="560" y="290"/>
                        <a:pt x="605" y="270"/>
                        <a:pt x="663" y="263"/>
                      </a:cubicBezTo>
                      <a:cubicBezTo>
                        <a:pt x="663" y="208"/>
                        <a:pt x="663" y="208"/>
                        <a:pt x="663" y="208"/>
                      </a:cubicBezTo>
                      <a:cubicBezTo>
                        <a:pt x="758" y="208"/>
                        <a:pt x="758" y="208"/>
                        <a:pt x="758" y="208"/>
                      </a:cubicBezTo>
                      <a:cubicBezTo>
                        <a:pt x="758" y="263"/>
                        <a:pt x="758" y="263"/>
                        <a:pt x="758" y="263"/>
                      </a:cubicBezTo>
                      <a:cubicBezTo>
                        <a:pt x="800" y="268"/>
                        <a:pt x="835" y="279"/>
                        <a:pt x="862" y="296"/>
                      </a:cubicBezTo>
                      <a:cubicBezTo>
                        <a:pt x="889" y="312"/>
                        <a:pt x="910" y="328"/>
                        <a:pt x="925" y="342"/>
                      </a:cubicBezTo>
                      <a:cubicBezTo>
                        <a:pt x="840" y="438"/>
                        <a:pt x="840" y="438"/>
                        <a:pt x="840" y="438"/>
                      </a:cubicBezTo>
                      <a:cubicBezTo>
                        <a:pt x="834" y="433"/>
                        <a:pt x="826" y="427"/>
                        <a:pt x="818" y="421"/>
                      </a:cubicBezTo>
                      <a:cubicBezTo>
                        <a:pt x="809" y="414"/>
                        <a:pt x="799" y="408"/>
                        <a:pt x="788" y="403"/>
                      </a:cubicBezTo>
                      <a:cubicBezTo>
                        <a:pt x="779" y="398"/>
                        <a:pt x="769" y="394"/>
                        <a:pt x="758" y="391"/>
                      </a:cubicBezTo>
                      <a:cubicBezTo>
                        <a:pt x="758" y="528"/>
                        <a:pt x="758" y="528"/>
                        <a:pt x="758" y="528"/>
                      </a:cubicBezTo>
                      <a:cubicBezTo>
                        <a:pt x="776" y="533"/>
                        <a:pt x="794" y="539"/>
                        <a:pt x="812" y="546"/>
                      </a:cubicBezTo>
                      <a:cubicBezTo>
                        <a:pt x="836" y="556"/>
                        <a:pt x="858" y="569"/>
                        <a:pt x="878" y="585"/>
                      </a:cubicBezTo>
                      <a:cubicBezTo>
                        <a:pt x="897" y="600"/>
                        <a:pt x="913" y="619"/>
                        <a:pt x="925" y="642"/>
                      </a:cubicBezTo>
                      <a:cubicBezTo>
                        <a:pt x="937" y="665"/>
                        <a:pt x="943" y="692"/>
                        <a:pt x="943" y="725"/>
                      </a:cubicBezTo>
                      <a:cubicBezTo>
                        <a:pt x="943" y="750"/>
                        <a:pt x="938" y="774"/>
                        <a:pt x="929" y="79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noProof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751274B-3E93-658B-0E7A-9645D1EC9A4F}"/>
              </a:ext>
            </a:extLst>
          </p:cNvPr>
          <p:cNvSpPr txBox="1"/>
          <p:nvPr/>
        </p:nvSpPr>
        <p:spPr>
          <a:xfrm>
            <a:off x="458947" y="3426833"/>
            <a:ext cx="1410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200" noProof="0" dirty="0">
                <a:latin typeface="Work Sans" pitchFamily="2" charset="0"/>
              </a:rPr>
              <a:t>High wiring and manufacturing costs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E75AEEA-5D5E-DBB1-2C86-E544E8160496}"/>
              </a:ext>
            </a:extLst>
          </p:cNvPr>
          <p:cNvSpPr txBox="1"/>
          <p:nvPr/>
        </p:nvSpPr>
        <p:spPr>
          <a:xfrm>
            <a:off x="10579215" y="3426833"/>
            <a:ext cx="14104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200" noProof="0" dirty="0">
                <a:latin typeface="Work Sans" pitchFamily="2" charset="0"/>
              </a:rPr>
              <a:t>Lower wiring and manufacturing costs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B31F09F-F40F-DEB9-0E31-C11328DD8D57}"/>
              </a:ext>
            </a:extLst>
          </p:cNvPr>
          <p:cNvSpPr txBox="1"/>
          <p:nvPr/>
        </p:nvSpPr>
        <p:spPr>
          <a:xfrm>
            <a:off x="10780117" y="4864019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noProof="0">
                <a:solidFill>
                  <a:schemeClr val="bg1"/>
                </a:solidFill>
                <a:latin typeface="Work Sans" pitchFamily="2" charset="0"/>
              </a:rPr>
              <a:t>Complexity</a:t>
            </a:r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763C36EC-5AB0-6CB7-DE23-8173C0303C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50" y="340031"/>
            <a:ext cx="7340600" cy="244682"/>
          </a:xfr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en-US">
                <a:latin typeface="Work Sans"/>
              </a:rPr>
              <a:t>THE INDUSTRY SHIFT</a:t>
            </a:r>
            <a:endParaRPr lang="de-DE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641C6D09-FE9A-E21E-55C4-B5BA4B8637C5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2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37">
            <a:extLst>
              <a:ext uri="{FF2B5EF4-FFF2-40B4-BE49-F238E27FC236}">
                <a16:creationId xmlns:a16="http://schemas.microsoft.com/office/drawing/2014/main" id="{C43EDDC9-4F1C-31C3-8F73-30664C01CA04}"/>
              </a:ext>
            </a:extLst>
          </p:cNvPr>
          <p:cNvSpPr/>
          <p:nvPr/>
        </p:nvSpPr>
        <p:spPr>
          <a:xfrm>
            <a:off x="8506673" y="5019226"/>
            <a:ext cx="3347054" cy="1688211"/>
          </a:xfrm>
          <a:prstGeom prst="rect">
            <a:avLst/>
          </a:prstGeom>
          <a:gradFill flip="none" rotWithShape="1">
            <a:gsLst>
              <a:gs pos="35000">
                <a:srgbClr val="E8F0FF"/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5" name="Shape 37">
            <a:extLst>
              <a:ext uri="{FF2B5EF4-FFF2-40B4-BE49-F238E27FC236}">
                <a16:creationId xmlns:a16="http://schemas.microsoft.com/office/drawing/2014/main" id="{8F81564F-6ADA-7815-A9B5-F042F61BBC9E}"/>
              </a:ext>
            </a:extLst>
          </p:cNvPr>
          <p:cNvSpPr/>
          <p:nvPr/>
        </p:nvSpPr>
        <p:spPr>
          <a:xfrm>
            <a:off x="748200" y="5019226"/>
            <a:ext cx="3347054" cy="1688211"/>
          </a:xfrm>
          <a:prstGeom prst="rect">
            <a:avLst/>
          </a:prstGeom>
          <a:gradFill flip="none" rotWithShape="1">
            <a:gsLst>
              <a:gs pos="35000">
                <a:srgbClr val="E8F0FF"/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D3EE781-E052-9AE2-C9E1-33B7BE4D6E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wrap="square" lIns="0" tIns="45720" rIns="0" bIns="45720" rtlCol="0" anchor="t">
            <a:spAutoFit/>
          </a:bodyPr>
          <a:lstStyle/>
          <a:p>
            <a:r>
              <a:rPr lang="en-US">
                <a:latin typeface="Work Sans"/>
              </a:rPr>
              <a:t>THE INDUSTRY SHIFT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B721A7-C521-3113-698C-DB6E5980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Own the Platform. Not the Risk.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23BC8C0-3BC0-80CD-3938-71F25009A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2189" y="1164466"/>
            <a:ext cx="11183938" cy="34235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/>
              <a:t>The question is not whether to own the platform. The question is how to do it without carrying all the risk.</a:t>
            </a:r>
          </a:p>
        </p:txBody>
      </p:sp>
      <p:sp>
        <p:nvSpPr>
          <p:cNvPr id="46" name="Text 41">
            <a:extLst>
              <a:ext uri="{FF2B5EF4-FFF2-40B4-BE49-F238E27FC236}">
                <a16:creationId xmlns:a16="http://schemas.microsoft.com/office/drawing/2014/main" id="{3DBF4FA5-D23A-1EF8-814A-842B6E1713C7}"/>
              </a:ext>
            </a:extLst>
          </p:cNvPr>
          <p:cNvSpPr/>
          <p:nvPr/>
        </p:nvSpPr>
        <p:spPr>
          <a:xfrm>
            <a:off x="8050012" y="5553358"/>
            <a:ext cx="256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C00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+</a:t>
            </a:r>
            <a:endParaRPr lang="en-US" sz="1800" dirty="0">
              <a:latin typeface="Work Sans" pitchFamily="2" charset="0"/>
            </a:endParaRPr>
          </a:p>
        </p:txBody>
      </p:sp>
      <p:sp>
        <p:nvSpPr>
          <p:cNvPr id="66" name="Text 21">
            <a:extLst>
              <a:ext uri="{FF2B5EF4-FFF2-40B4-BE49-F238E27FC236}">
                <a16:creationId xmlns:a16="http://schemas.microsoft.com/office/drawing/2014/main" id="{DC731182-9699-8677-386B-9FB7F6B2C6AB}"/>
              </a:ext>
            </a:extLst>
          </p:cNvPr>
          <p:cNvSpPr/>
          <p:nvPr/>
        </p:nvSpPr>
        <p:spPr>
          <a:xfrm>
            <a:off x="373630" y="1716206"/>
            <a:ext cx="1005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800" dirty="0">
                <a:latin typeface="Work Sans" pitchFamily="2" charset="0"/>
                <a:ea typeface="Calibri" pitchFamily="34" charset="-122"/>
                <a:cs typeface="Calibri" pitchFamily="34" charset="-120"/>
              </a:rPr>
              <a:t>Project </a:t>
            </a:r>
            <a:br>
              <a:rPr lang="en-US" sz="800" dirty="0">
                <a:latin typeface="Work Sans" pitchFamily="2" charset="0"/>
                <a:ea typeface="Calibri" pitchFamily="34" charset="-122"/>
                <a:cs typeface="Calibri" pitchFamily="34" charset="-120"/>
              </a:rPr>
            </a:br>
            <a:r>
              <a:rPr lang="en-US" sz="800" dirty="0">
                <a:latin typeface="Work Sans" pitchFamily="2" charset="0"/>
                <a:ea typeface="Calibri" pitchFamily="34" charset="-122"/>
                <a:cs typeface="Calibri" pitchFamily="34" charset="-120"/>
              </a:rPr>
              <a:t>Kick-Off</a:t>
            </a:r>
            <a:endParaRPr lang="en-US" sz="800" dirty="0">
              <a:latin typeface="Work Sans" pitchFamily="2" charset="0"/>
            </a:endParaRPr>
          </a:p>
        </p:txBody>
      </p:sp>
      <p:sp>
        <p:nvSpPr>
          <p:cNvPr id="67" name="Text 22">
            <a:extLst>
              <a:ext uri="{FF2B5EF4-FFF2-40B4-BE49-F238E27FC236}">
                <a16:creationId xmlns:a16="http://schemas.microsoft.com/office/drawing/2014/main" id="{86DD3C87-7E28-3204-3B49-84303961BFDE}"/>
              </a:ext>
            </a:extLst>
          </p:cNvPr>
          <p:cNvSpPr/>
          <p:nvPr/>
        </p:nvSpPr>
        <p:spPr>
          <a:xfrm>
            <a:off x="373630" y="209319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i="1">
                <a:solidFill>
                  <a:srgbClr val="888888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Year “X”</a:t>
            </a:r>
            <a:endParaRPr lang="en-US" sz="750">
              <a:latin typeface="Work Sans" pitchFamily="2" charset="0"/>
            </a:endParaRPr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D679AB4A-19B3-D559-E832-E4DCE943A11F}"/>
              </a:ext>
            </a:extLst>
          </p:cNvPr>
          <p:cNvSpPr/>
          <p:nvPr/>
        </p:nvSpPr>
        <p:spPr>
          <a:xfrm>
            <a:off x="4590381" y="3085921"/>
            <a:ext cx="3347054" cy="1561331"/>
          </a:xfrm>
          <a:prstGeom prst="rect">
            <a:avLst/>
          </a:prstGeom>
          <a:gradFill>
            <a:gsLst>
              <a:gs pos="3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 w="1905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7838B2CA-6C6C-A515-77B9-76E394C01C71}"/>
              </a:ext>
            </a:extLst>
          </p:cNvPr>
          <p:cNvSpPr/>
          <p:nvPr/>
        </p:nvSpPr>
        <p:spPr>
          <a:xfrm>
            <a:off x="4590379" y="3092958"/>
            <a:ext cx="3347055" cy="2926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30109098-D83A-7E79-9912-161C19DBD031}"/>
              </a:ext>
            </a:extLst>
          </p:cNvPr>
          <p:cNvSpPr/>
          <p:nvPr/>
        </p:nvSpPr>
        <p:spPr>
          <a:xfrm>
            <a:off x="4940281" y="3407453"/>
            <a:ext cx="2985731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Reuse becomes dependent on a single supplier.</a:t>
            </a:r>
            <a:endParaRPr lang="en-US" sz="1000" dirty="0">
              <a:latin typeface="Work Sans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Supplier changes become expensive.</a:t>
            </a:r>
            <a:endParaRPr lang="en-US" sz="1000" dirty="0">
              <a:latin typeface="Work Sans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Platform evolution slows down.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Innovation is constrained by proprietary roadmaps. 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68" name="Text 9">
            <a:extLst>
              <a:ext uri="{FF2B5EF4-FFF2-40B4-BE49-F238E27FC236}">
                <a16:creationId xmlns:a16="http://schemas.microsoft.com/office/drawing/2014/main" id="{DA506907-FA3D-DA6F-2436-D8E2FE0E7CF3}"/>
              </a:ext>
            </a:extLst>
          </p:cNvPr>
          <p:cNvSpPr/>
          <p:nvPr/>
        </p:nvSpPr>
        <p:spPr>
          <a:xfrm>
            <a:off x="4901555" y="3078395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RISK: Proprietary Lock-In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32711606-9D15-D2CB-0C6B-0E8606D3C86D}"/>
              </a:ext>
            </a:extLst>
          </p:cNvPr>
          <p:cNvSpPr/>
          <p:nvPr/>
        </p:nvSpPr>
        <p:spPr>
          <a:xfrm>
            <a:off x="678046" y="3092958"/>
            <a:ext cx="3420000" cy="1554294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EEC1F4A7-61E0-E77A-691F-2CFC3AF6E2E1}"/>
              </a:ext>
            </a:extLst>
          </p:cNvPr>
          <p:cNvSpPr/>
          <p:nvPr/>
        </p:nvSpPr>
        <p:spPr>
          <a:xfrm>
            <a:off x="678046" y="3092958"/>
            <a:ext cx="3420000" cy="2926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C50F255C-2EFC-BEB1-A1AE-3824D66D59E5}"/>
              </a:ext>
            </a:extLst>
          </p:cNvPr>
          <p:cNvSpPr/>
          <p:nvPr/>
        </p:nvSpPr>
        <p:spPr>
          <a:xfrm>
            <a:off x="1062166" y="309295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CHALLENGE: The 30-Year Burden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E4D0FA82-29C6-AD45-DCA9-7F2EA2F65767}"/>
              </a:ext>
            </a:extLst>
          </p:cNvPr>
          <p:cNvSpPr/>
          <p:nvPr/>
        </p:nvSpPr>
        <p:spPr>
          <a:xfrm>
            <a:off x="1025518" y="3428810"/>
            <a:ext cx="3072528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Automotive SW lives for 20–30 years.</a:t>
            </a:r>
            <a:endParaRPr lang="en-US" sz="1000" dirty="0">
              <a:latin typeface="Work Sans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Maintenance often exceeds initial dev effort.</a:t>
            </a:r>
            <a:endParaRPr lang="en-US" sz="1000" dirty="0">
              <a:latin typeface="Work Sans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Safety &amp; cybersecurity continue post-SOP.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OEMS become responsible for sustaining engineering over multiple product generations. 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6203205-B1BD-D397-68B8-26BD266EBF90}"/>
              </a:ext>
            </a:extLst>
          </p:cNvPr>
          <p:cNvSpPr/>
          <p:nvPr/>
        </p:nvSpPr>
        <p:spPr>
          <a:xfrm>
            <a:off x="681571" y="5017396"/>
            <a:ext cx="3416475" cy="257861"/>
          </a:xfrm>
          <a:prstGeom prst="rect">
            <a:avLst/>
          </a:prstGeom>
          <a:solidFill>
            <a:srgbClr val="3C00FF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F375AD2-C391-BFE7-F5A5-AAF82D271906}"/>
              </a:ext>
            </a:extLst>
          </p:cNvPr>
          <p:cNvSpPr/>
          <p:nvPr/>
        </p:nvSpPr>
        <p:spPr>
          <a:xfrm>
            <a:off x="681571" y="5017396"/>
            <a:ext cx="342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Benefit of Open Source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94CB45C-0A45-8D06-1192-375178D09E91}"/>
              </a:ext>
            </a:extLst>
          </p:cNvPr>
          <p:cNvSpPr/>
          <p:nvPr/>
        </p:nvSpPr>
        <p:spPr>
          <a:xfrm>
            <a:off x="1097936" y="5349789"/>
            <a:ext cx="2512162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k Sans" pitchFamily="2" charset="0"/>
              </a:rPr>
              <a:t>Build once, reuse across programs.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900">
                <a:solidFill>
                  <a:prstClr val="black"/>
                </a:solidFill>
                <a:latin typeface="Work Sans" pitchFamily="2" charset="0"/>
              </a:rPr>
              <a:t>Reduce dependency on proprietary suppliers. Improve software quality through continuous evolution.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900">
                <a:solidFill>
                  <a:prstClr val="black"/>
                </a:solidFill>
                <a:latin typeface="Work Sans" pitchFamily="2" charset="0"/>
              </a:rPr>
              <a:t>Create a common software foundation across brands and vehicle lines. </a:t>
            </a:r>
            <a:endParaRPr lang="en-US" sz="200">
              <a:latin typeface="Work Sans" pitchFamily="2" charset="0"/>
            </a:endParaRPr>
          </a:p>
        </p:txBody>
      </p:sp>
      <p:sp>
        <p:nvSpPr>
          <p:cNvPr id="41" name="Shape 37">
            <a:extLst>
              <a:ext uri="{FF2B5EF4-FFF2-40B4-BE49-F238E27FC236}">
                <a16:creationId xmlns:a16="http://schemas.microsoft.com/office/drawing/2014/main" id="{E8A5D43E-8F23-F1F5-8709-E7B7F976097E}"/>
              </a:ext>
            </a:extLst>
          </p:cNvPr>
          <p:cNvSpPr/>
          <p:nvPr/>
        </p:nvSpPr>
        <p:spPr>
          <a:xfrm>
            <a:off x="4595890" y="5019226"/>
            <a:ext cx="3347054" cy="1688211"/>
          </a:xfrm>
          <a:prstGeom prst="rect">
            <a:avLst/>
          </a:prstGeom>
          <a:gradFill flip="none" rotWithShape="1">
            <a:gsLst>
              <a:gs pos="35000">
                <a:srgbClr val="E8F0FF"/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noFill/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2" name="Shape 38">
            <a:extLst>
              <a:ext uri="{FF2B5EF4-FFF2-40B4-BE49-F238E27FC236}">
                <a16:creationId xmlns:a16="http://schemas.microsoft.com/office/drawing/2014/main" id="{8260E76B-B849-CA29-2EF6-4BC906B4DCED}"/>
              </a:ext>
            </a:extLst>
          </p:cNvPr>
          <p:cNvSpPr/>
          <p:nvPr/>
        </p:nvSpPr>
        <p:spPr>
          <a:xfrm>
            <a:off x="4560284" y="5019227"/>
            <a:ext cx="3377152" cy="256032"/>
          </a:xfrm>
          <a:prstGeom prst="rect">
            <a:avLst/>
          </a:prstGeom>
          <a:solidFill>
            <a:srgbClr val="942092"/>
          </a:solidFill>
          <a:ln w="12700">
            <a:solidFill>
              <a:srgbClr val="9420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9">
            <a:extLst>
              <a:ext uri="{FF2B5EF4-FFF2-40B4-BE49-F238E27FC236}">
                <a16:creationId xmlns:a16="http://schemas.microsoft.com/office/drawing/2014/main" id="{319DB7DE-1CCD-71E9-2423-DBABF8B67708}"/>
              </a:ext>
            </a:extLst>
          </p:cNvPr>
          <p:cNvSpPr/>
          <p:nvPr/>
        </p:nvSpPr>
        <p:spPr>
          <a:xfrm>
            <a:off x="5119295" y="5019225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Eclipse S-CORE</a:t>
            </a:r>
            <a:endParaRPr lang="en-US" sz="1000" dirty="0">
              <a:latin typeface="Work Sans" pitchFamily="2" charset="0"/>
            </a:endParaRPr>
          </a:p>
        </p:txBody>
      </p:sp>
      <p:sp>
        <p:nvSpPr>
          <p:cNvPr id="5" name="Text 10">
            <a:extLst>
              <a:ext uri="{FF2B5EF4-FFF2-40B4-BE49-F238E27FC236}">
                <a16:creationId xmlns:a16="http://schemas.microsoft.com/office/drawing/2014/main" id="{578BAD45-2D09-CE7A-F164-5D73846E82A8}"/>
              </a:ext>
            </a:extLst>
          </p:cNvPr>
          <p:cNvSpPr/>
          <p:nvPr/>
        </p:nvSpPr>
        <p:spPr>
          <a:xfrm>
            <a:off x="4934837" y="5343046"/>
            <a:ext cx="3072528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Open foundation.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Full SW ownership.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No supplier lock-in.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Ecosystem-driven.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Regulated co-development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Compliancy enabled</a:t>
            </a:r>
          </a:p>
        </p:txBody>
      </p:sp>
      <p:sp>
        <p:nvSpPr>
          <p:cNvPr id="48" name="Shape 43">
            <a:extLst>
              <a:ext uri="{FF2B5EF4-FFF2-40B4-BE49-F238E27FC236}">
                <a16:creationId xmlns:a16="http://schemas.microsoft.com/office/drawing/2014/main" id="{810D9650-6455-CC84-E3E4-55E19BC2B0C5}"/>
              </a:ext>
            </a:extLst>
          </p:cNvPr>
          <p:cNvSpPr/>
          <p:nvPr/>
        </p:nvSpPr>
        <p:spPr>
          <a:xfrm>
            <a:off x="8452536" y="5025462"/>
            <a:ext cx="3401191" cy="256032"/>
          </a:xfrm>
          <a:prstGeom prst="rect">
            <a:avLst/>
          </a:prstGeom>
          <a:solidFill>
            <a:srgbClr val="3C00FF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4">
            <a:extLst>
              <a:ext uri="{FF2B5EF4-FFF2-40B4-BE49-F238E27FC236}">
                <a16:creationId xmlns:a16="http://schemas.microsoft.com/office/drawing/2014/main" id="{17676F89-1C11-3C45-6390-9F16DF8AF015}"/>
              </a:ext>
            </a:extLst>
          </p:cNvPr>
          <p:cNvSpPr/>
          <p:nvPr/>
        </p:nvSpPr>
        <p:spPr>
          <a:xfrm>
            <a:off x="8452536" y="502546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FFFFFF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Qorix Performance</a:t>
            </a:r>
            <a:endParaRPr lang="en-US" sz="950">
              <a:latin typeface="Work Sans" pitchFamily="2" charset="0"/>
            </a:endParaRPr>
          </a:p>
        </p:txBody>
      </p:sp>
      <p:sp>
        <p:nvSpPr>
          <p:cNvPr id="36" name="Text 10">
            <a:extLst>
              <a:ext uri="{FF2B5EF4-FFF2-40B4-BE49-F238E27FC236}">
                <a16:creationId xmlns:a16="http://schemas.microsoft.com/office/drawing/2014/main" id="{1C08CBE0-62A6-7BB4-1054-32EEF6FDC122}"/>
              </a:ext>
            </a:extLst>
          </p:cNvPr>
          <p:cNvSpPr/>
          <p:nvPr/>
        </p:nvSpPr>
        <p:spPr>
          <a:xfrm>
            <a:off x="8821016" y="5346301"/>
            <a:ext cx="3072528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Commercial bridge.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Certification, LTS, liability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00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Production-ready</a:t>
            </a: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D932FA23-C486-C21F-668C-761C23DBD558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>
                <a:latin typeface="Work Sans" pitchFamily="2" charset="0"/>
              </a:rPr>
              <a:t>© 2026 </a:t>
            </a:r>
            <a:r>
              <a:rPr lang="en-US" sz="700" err="1">
                <a:latin typeface="Work Sans" pitchFamily="2" charset="0"/>
              </a:rPr>
              <a:t>Qorix</a:t>
            </a:r>
            <a:r>
              <a:rPr lang="en-US" sz="700">
                <a:latin typeface="Work Sans" pitchFamily="2" charset="0"/>
              </a:rPr>
              <a:t> GmbH. All rights reserved.</a:t>
            </a:r>
            <a:endParaRPr lang="de-DE" sz="700">
              <a:latin typeface="Work Sans" pitchFamily="2" charset="0"/>
            </a:endParaRP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DF04710C-6355-9337-4E33-2C6B7DC316C0}"/>
              </a:ext>
            </a:extLst>
          </p:cNvPr>
          <p:cNvSpPr/>
          <p:nvPr/>
        </p:nvSpPr>
        <p:spPr>
          <a:xfrm>
            <a:off x="8236651" y="4854595"/>
            <a:ext cx="597766" cy="597766"/>
          </a:xfrm>
          <a:prstGeom prst="ellipse">
            <a:avLst/>
          </a:prstGeom>
          <a:solidFill>
            <a:srgbClr val="E8F0FF"/>
          </a:solidFill>
          <a:ln w="19050"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C3244789-CC08-A88B-7E1B-5BCDD1E249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883" y="4994808"/>
            <a:ext cx="317302" cy="317302"/>
          </a:xfrm>
          <a:prstGeom prst="rect">
            <a:avLst/>
          </a:prstGeom>
        </p:spPr>
      </p:pic>
      <p:sp>
        <p:nvSpPr>
          <p:cNvPr id="50" name="Ellipse 49">
            <a:extLst>
              <a:ext uri="{FF2B5EF4-FFF2-40B4-BE49-F238E27FC236}">
                <a16:creationId xmlns:a16="http://schemas.microsoft.com/office/drawing/2014/main" id="{739403DE-F300-0C7F-2125-CDE5C6FF5EF6}"/>
              </a:ext>
            </a:extLst>
          </p:cNvPr>
          <p:cNvSpPr/>
          <p:nvPr/>
        </p:nvSpPr>
        <p:spPr>
          <a:xfrm>
            <a:off x="4306456" y="4854595"/>
            <a:ext cx="597766" cy="597766"/>
          </a:xfrm>
          <a:prstGeom prst="ellipse">
            <a:avLst/>
          </a:prstGeom>
          <a:solidFill>
            <a:srgbClr val="E8F0FF"/>
          </a:solidFill>
          <a:ln w="19050">
            <a:solidFill>
              <a:srgbClr val="9420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F17767F-63E0-D106-CB92-01403BD858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7544" y="4908313"/>
            <a:ext cx="565621" cy="486201"/>
          </a:xfrm>
          <a:prstGeom prst="rect">
            <a:avLst/>
          </a:prstGeom>
        </p:spPr>
      </p:pic>
      <p:sp>
        <p:nvSpPr>
          <p:cNvPr id="51" name="Ellipse 50">
            <a:extLst>
              <a:ext uri="{FF2B5EF4-FFF2-40B4-BE49-F238E27FC236}">
                <a16:creationId xmlns:a16="http://schemas.microsoft.com/office/drawing/2014/main" id="{0714F8E4-58D5-585B-EA4C-C43219D68FE9}"/>
              </a:ext>
            </a:extLst>
          </p:cNvPr>
          <p:cNvSpPr/>
          <p:nvPr/>
        </p:nvSpPr>
        <p:spPr>
          <a:xfrm>
            <a:off x="382355" y="4854595"/>
            <a:ext cx="597766" cy="597766"/>
          </a:xfrm>
          <a:prstGeom prst="ellipse">
            <a:avLst/>
          </a:prstGeom>
          <a:solidFill>
            <a:srgbClr val="E8F0FF"/>
          </a:solidFill>
          <a:ln w="19050">
            <a:solidFill>
              <a:srgbClr val="3C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9B4B9FAE-2FC8-9557-879F-CAD233468A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99" y="5009892"/>
            <a:ext cx="298472" cy="298472"/>
          </a:xfrm>
          <a:prstGeom prst="rect">
            <a:avLst/>
          </a:prstGeom>
        </p:spPr>
      </p:pic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A24914A0-E8F9-970F-3184-96C971CBFD90}"/>
              </a:ext>
            </a:extLst>
          </p:cNvPr>
          <p:cNvGrpSpPr/>
          <p:nvPr/>
        </p:nvGrpSpPr>
        <p:grpSpPr>
          <a:xfrm>
            <a:off x="581582" y="1246856"/>
            <a:ext cx="274088" cy="160558"/>
            <a:chOff x="646907" y="5901246"/>
            <a:chExt cx="226519" cy="132693"/>
          </a:xfrm>
          <a:gradFill flip="none" rotWithShape="1">
            <a:gsLst>
              <a:gs pos="0">
                <a:srgbClr val="D7FF3D"/>
              </a:gs>
              <a:gs pos="100000">
                <a:srgbClr val="01FFFF"/>
              </a:gs>
            </a:gsLst>
            <a:lin ang="0" scaled="1"/>
            <a:tileRect/>
          </a:gradFill>
        </p:grpSpPr>
        <p:sp>
          <p:nvSpPr>
            <p:cNvPr id="56" name="Rechtwinkliges Dreieck 55">
              <a:extLst>
                <a:ext uri="{FF2B5EF4-FFF2-40B4-BE49-F238E27FC236}">
                  <a16:creationId xmlns:a16="http://schemas.microsoft.com/office/drawing/2014/main" id="{B6BA6178-CF85-B49A-82B8-310981A46E02}"/>
                </a:ext>
              </a:extLst>
            </p:cNvPr>
            <p:cNvSpPr/>
            <p:nvPr/>
          </p:nvSpPr>
          <p:spPr>
            <a:xfrm rot="13500000">
              <a:off x="740734" y="5901247"/>
              <a:ext cx="132692" cy="13269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Rechtwinkliges Dreieck 56">
              <a:extLst>
                <a:ext uri="{FF2B5EF4-FFF2-40B4-BE49-F238E27FC236}">
                  <a16:creationId xmlns:a16="http://schemas.microsoft.com/office/drawing/2014/main" id="{27FC1956-3F3A-1359-C441-98DDD353FABE}"/>
                </a:ext>
              </a:extLst>
            </p:cNvPr>
            <p:cNvSpPr/>
            <p:nvPr/>
          </p:nvSpPr>
          <p:spPr>
            <a:xfrm rot="13500000">
              <a:off x="646907" y="5901246"/>
              <a:ext cx="132692" cy="13269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8" name="Ellipse 57">
            <a:extLst>
              <a:ext uri="{FF2B5EF4-FFF2-40B4-BE49-F238E27FC236}">
                <a16:creationId xmlns:a16="http://schemas.microsoft.com/office/drawing/2014/main" id="{BBD4D032-B29D-BE7B-8FD7-88A983B4E4E5}"/>
              </a:ext>
            </a:extLst>
          </p:cNvPr>
          <p:cNvSpPr/>
          <p:nvPr/>
        </p:nvSpPr>
        <p:spPr>
          <a:xfrm>
            <a:off x="382355" y="2894677"/>
            <a:ext cx="597766" cy="5977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F7F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0" name="Grafik 59">
            <a:extLst>
              <a:ext uri="{FF2B5EF4-FFF2-40B4-BE49-F238E27FC236}">
                <a16:creationId xmlns:a16="http://schemas.microsoft.com/office/drawing/2014/main" id="{98F97CBF-FB9E-056B-C986-240EB80D66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100" y="3059070"/>
            <a:ext cx="285220" cy="285220"/>
          </a:xfrm>
          <a:prstGeom prst="rect">
            <a:avLst/>
          </a:prstGeom>
        </p:spPr>
      </p:pic>
      <p:sp>
        <p:nvSpPr>
          <p:cNvPr id="69" name="Ellipse 68">
            <a:extLst>
              <a:ext uri="{FF2B5EF4-FFF2-40B4-BE49-F238E27FC236}">
                <a16:creationId xmlns:a16="http://schemas.microsoft.com/office/drawing/2014/main" id="{397A62E6-7F4B-071E-9CEC-8F4AB9AF1F8F}"/>
              </a:ext>
            </a:extLst>
          </p:cNvPr>
          <p:cNvSpPr/>
          <p:nvPr/>
        </p:nvSpPr>
        <p:spPr>
          <a:xfrm>
            <a:off x="4301663" y="2942799"/>
            <a:ext cx="597766" cy="5977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F7F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1" name="Grafik 70">
            <a:extLst>
              <a:ext uri="{FF2B5EF4-FFF2-40B4-BE49-F238E27FC236}">
                <a16:creationId xmlns:a16="http://schemas.microsoft.com/office/drawing/2014/main" id="{FCB784B1-2C49-E263-2BD4-B2D52BF8A1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4260" y="3076522"/>
            <a:ext cx="293522" cy="293522"/>
          </a:xfrm>
          <a:prstGeom prst="rect">
            <a:avLst/>
          </a:prstGeom>
        </p:spPr>
      </p:pic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03111A5F-1F48-E185-2FB5-8F7BDC602659}"/>
              </a:ext>
            </a:extLst>
          </p:cNvPr>
          <p:cNvGrpSpPr/>
          <p:nvPr/>
        </p:nvGrpSpPr>
        <p:grpSpPr>
          <a:xfrm>
            <a:off x="655358" y="1629676"/>
            <a:ext cx="11167225" cy="1163026"/>
            <a:chOff x="655358" y="1699526"/>
            <a:chExt cx="11167225" cy="1163026"/>
          </a:xfrm>
        </p:grpSpPr>
        <p:sp>
          <p:nvSpPr>
            <p:cNvPr id="18" name="Text 13">
              <a:extLst>
                <a:ext uri="{FF2B5EF4-FFF2-40B4-BE49-F238E27FC236}">
                  <a16:creationId xmlns:a16="http://schemas.microsoft.com/office/drawing/2014/main" id="{2E84C39B-65B8-6EA6-8439-484FCF8FDA84}"/>
                </a:ext>
              </a:extLst>
            </p:cNvPr>
            <p:cNvSpPr/>
            <p:nvPr/>
          </p:nvSpPr>
          <p:spPr>
            <a:xfrm>
              <a:off x="9161933" y="2206523"/>
              <a:ext cx="265176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RISK: Proprietary Lock-in</a:t>
              </a:r>
              <a:endParaRPr lang="en-US" sz="1000"/>
            </a:p>
          </p:txBody>
        </p:sp>
        <p:sp>
          <p:nvSpPr>
            <p:cNvPr id="59" name="Rechteck 58">
              <a:extLst>
                <a:ext uri="{FF2B5EF4-FFF2-40B4-BE49-F238E27FC236}">
                  <a16:creationId xmlns:a16="http://schemas.microsoft.com/office/drawing/2014/main" id="{5E5911AC-06DA-BDB0-4FAA-2C82313C07E1}"/>
                </a:ext>
              </a:extLst>
            </p:cNvPr>
            <p:cNvSpPr/>
            <p:nvPr/>
          </p:nvSpPr>
          <p:spPr>
            <a:xfrm rot="10800000" flipV="1">
              <a:off x="873723" y="2435791"/>
              <a:ext cx="10800000" cy="36000"/>
            </a:xfrm>
            <a:prstGeom prst="rect">
              <a:avLst/>
            </a:prstGeom>
            <a:solidFill>
              <a:srgbClr val="3C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0" scaled="1"/>
                  <a:tileRect/>
                </a:gradFill>
              </a:endParaRPr>
            </a:p>
          </p:txBody>
        </p:sp>
        <p:sp>
          <p:nvSpPr>
            <p:cNvPr id="21" name="Text 15">
              <a:extLst>
                <a:ext uri="{FF2B5EF4-FFF2-40B4-BE49-F238E27FC236}">
                  <a16:creationId xmlns:a16="http://schemas.microsoft.com/office/drawing/2014/main" id="{099A2FAB-47BF-6930-EA2E-6679277675D4}"/>
                </a:ext>
              </a:extLst>
            </p:cNvPr>
            <p:cNvSpPr/>
            <p:nvPr/>
          </p:nvSpPr>
          <p:spPr>
            <a:xfrm>
              <a:off x="678046" y="1699526"/>
              <a:ext cx="841248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850" b="1" kern="0" spc="100">
                  <a:solidFill>
                    <a:srgbClr val="888888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SW LIFECYCLE IN AUTOMOTIVE:  ~30 YEARS</a:t>
              </a:r>
              <a:endParaRPr lang="en-US" sz="850">
                <a:latin typeface="Work Sans" pitchFamily="2" charset="0"/>
              </a:endParaRPr>
            </a:p>
          </p:txBody>
        </p:sp>
        <p:sp>
          <p:nvSpPr>
            <p:cNvPr id="25" name="Text 21">
              <a:extLst>
                <a:ext uri="{FF2B5EF4-FFF2-40B4-BE49-F238E27FC236}">
                  <a16:creationId xmlns:a16="http://schemas.microsoft.com/office/drawing/2014/main" id="{D58BACE8-AA79-AD73-3814-F6F8DA48626F}"/>
                </a:ext>
              </a:extLst>
            </p:cNvPr>
            <p:cNvSpPr/>
            <p:nvPr/>
          </p:nvSpPr>
          <p:spPr>
            <a:xfrm>
              <a:off x="2620260" y="1787962"/>
              <a:ext cx="1005840" cy="40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800"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1st SOP</a:t>
              </a:r>
              <a:endParaRPr lang="en-US" sz="800">
                <a:latin typeface="Work Sans" pitchFamily="2" charset="0"/>
              </a:endParaRPr>
            </a:p>
          </p:txBody>
        </p:sp>
        <p:sp>
          <p:nvSpPr>
            <p:cNvPr id="26" name="Text 22">
              <a:extLst>
                <a:ext uri="{FF2B5EF4-FFF2-40B4-BE49-F238E27FC236}">
                  <a16:creationId xmlns:a16="http://schemas.microsoft.com/office/drawing/2014/main" id="{F01B5817-96D3-A3C1-153E-E2E033231304}"/>
                </a:ext>
              </a:extLst>
            </p:cNvPr>
            <p:cNvSpPr/>
            <p:nvPr/>
          </p:nvSpPr>
          <p:spPr>
            <a:xfrm>
              <a:off x="2620260" y="2163048"/>
              <a:ext cx="100584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50" i="1">
                  <a:solidFill>
                    <a:srgbClr val="888888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"X" + &gt;2y</a:t>
              </a:r>
              <a:endParaRPr lang="en-US" sz="750">
                <a:latin typeface="Work Sans" pitchFamily="2" charset="0"/>
              </a:endParaRPr>
            </a:p>
          </p:txBody>
        </p:sp>
        <p:sp>
          <p:nvSpPr>
            <p:cNvPr id="28" name="Text 24">
              <a:extLst>
                <a:ext uri="{FF2B5EF4-FFF2-40B4-BE49-F238E27FC236}">
                  <a16:creationId xmlns:a16="http://schemas.microsoft.com/office/drawing/2014/main" id="{6BAFD7B0-9B28-DAF8-48DC-C79F576222A6}"/>
                </a:ext>
              </a:extLst>
            </p:cNvPr>
            <p:cNvSpPr/>
            <p:nvPr/>
          </p:nvSpPr>
          <p:spPr>
            <a:xfrm>
              <a:off x="5087773" y="1786056"/>
              <a:ext cx="1005840" cy="40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Last SOP</a:t>
              </a:r>
              <a:endParaRPr lang="en-US" sz="800">
                <a:latin typeface="Work Sans" pitchFamily="2" charset="0"/>
              </a:endParaRPr>
            </a:p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same platform</a:t>
              </a:r>
              <a:endParaRPr lang="en-US" sz="800">
                <a:latin typeface="Work Sans" pitchFamily="2" charset="0"/>
              </a:endParaRPr>
            </a:p>
          </p:txBody>
        </p:sp>
        <p:sp>
          <p:nvSpPr>
            <p:cNvPr id="29" name="Text 25">
              <a:extLst>
                <a:ext uri="{FF2B5EF4-FFF2-40B4-BE49-F238E27FC236}">
                  <a16:creationId xmlns:a16="http://schemas.microsoft.com/office/drawing/2014/main" id="{6292EDEC-01F6-D4D0-3E16-B8239BB553D4}"/>
                </a:ext>
              </a:extLst>
            </p:cNvPr>
            <p:cNvSpPr/>
            <p:nvPr/>
          </p:nvSpPr>
          <p:spPr>
            <a:xfrm>
              <a:off x="5087773" y="2163048"/>
              <a:ext cx="100584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50" i="1">
                  <a:solidFill>
                    <a:srgbClr val="888888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"X" + &gt;6y</a:t>
              </a:r>
              <a:endParaRPr lang="en-US" sz="750">
                <a:latin typeface="Work Sans" pitchFamily="2" charset="0"/>
              </a:endParaRPr>
            </a:p>
          </p:txBody>
        </p:sp>
        <p:sp>
          <p:nvSpPr>
            <p:cNvPr id="31" name="Text 27">
              <a:extLst>
                <a:ext uri="{FF2B5EF4-FFF2-40B4-BE49-F238E27FC236}">
                  <a16:creationId xmlns:a16="http://schemas.microsoft.com/office/drawing/2014/main" id="{F1663D81-3800-AAAA-88CB-65D9ADE1F6C0}"/>
                </a:ext>
              </a:extLst>
            </p:cNvPr>
            <p:cNvSpPr/>
            <p:nvPr/>
          </p:nvSpPr>
          <p:spPr>
            <a:xfrm>
              <a:off x="7617613" y="1786056"/>
              <a:ext cx="1005840" cy="40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EOP last car</a:t>
              </a:r>
              <a:endParaRPr lang="en-US" sz="800">
                <a:latin typeface="Work Sans" pitchFamily="2" charset="0"/>
              </a:endParaRPr>
            </a:p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same platform</a:t>
              </a:r>
              <a:endParaRPr lang="en-US" sz="800">
                <a:latin typeface="Work Sans" pitchFamily="2" charset="0"/>
              </a:endParaRPr>
            </a:p>
          </p:txBody>
        </p:sp>
        <p:sp>
          <p:nvSpPr>
            <p:cNvPr id="32" name="Text 28">
              <a:extLst>
                <a:ext uri="{FF2B5EF4-FFF2-40B4-BE49-F238E27FC236}">
                  <a16:creationId xmlns:a16="http://schemas.microsoft.com/office/drawing/2014/main" id="{1DE7FD64-438C-2EE8-487C-B62D09231A2E}"/>
                </a:ext>
              </a:extLst>
            </p:cNvPr>
            <p:cNvSpPr/>
            <p:nvPr/>
          </p:nvSpPr>
          <p:spPr>
            <a:xfrm>
              <a:off x="7617613" y="2163048"/>
              <a:ext cx="100584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50" i="1">
                  <a:solidFill>
                    <a:srgbClr val="888888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"X" + ~12y</a:t>
              </a:r>
              <a:endParaRPr lang="en-US" sz="750">
                <a:latin typeface="Work Sans" pitchFamily="2" charset="0"/>
              </a:endParaRPr>
            </a:p>
          </p:txBody>
        </p:sp>
        <p:sp>
          <p:nvSpPr>
            <p:cNvPr id="34" name="Text 30">
              <a:extLst>
                <a:ext uri="{FF2B5EF4-FFF2-40B4-BE49-F238E27FC236}">
                  <a16:creationId xmlns:a16="http://schemas.microsoft.com/office/drawing/2014/main" id="{95B903A0-3D4A-682F-A9DA-5F8337318CBC}"/>
                </a:ext>
              </a:extLst>
            </p:cNvPr>
            <p:cNvSpPr/>
            <p:nvPr/>
          </p:nvSpPr>
          <p:spPr>
            <a:xfrm>
              <a:off x="10816743" y="1786056"/>
              <a:ext cx="1005840" cy="402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End of</a:t>
              </a:r>
              <a:endParaRPr lang="en-US" sz="800">
                <a:latin typeface="Work Sans" pitchFamily="2" charset="0"/>
              </a:endParaRPr>
            </a:p>
            <a:p>
              <a:pPr marL="0" indent="0" algn="ctr">
                <a:buNone/>
              </a:pPr>
              <a:r>
                <a:rPr lang="en-US" sz="800">
                  <a:solidFill>
                    <a:srgbClr val="333333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Maintenance</a:t>
              </a:r>
              <a:endParaRPr lang="en-US" sz="800">
                <a:latin typeface="Work Sans" pitchFamily="2" charset="0"/>
              </a:endParaRPr>
            </a:p>
          </p:txBody>
        </p:sp>
        <p:sp>
          <p:nvSpPr>
            <p:cNvPr id="35" name="Text 31">
              <a:extLst>
                <a:ext uri="{FF2B5EF4-FFF2-40B4-BE49-F238E27FC236}">
                  <a16:creationId xmlns:a16="http://schemas.microsoft.com/office/drawing/2014/main" id="{F9F000E4-0F21-323E-A229-E22448009B9E}"/>
                </a:ext>
              </a:extLst>
            </p:cNvPr>
            <p:cNvSpPr/>
            <p:nvPr/>
          </p:nvSpPr>
          <p:spPr>
            <a:xfrm>
              <a:off x="10816743" y="2163048"/>
              <a:ext cx="100584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50" i="1">
                  <a:solidFill>
                    <a:srgbClr val="888888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"X" + ~30y</a:t>
              </a:r>
              <a:endParaRPr lang="en-US" sz="750">
                <a:latin typeface="Work Sans" pitchFamily="2" charset="0"/>
              </a:endParaRPr>
            </a:p>
          </p:txBody>
        </p: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2A88CDD0-55D1-9192-4878-7DBD2362403F}"/>
                </a:ext>
              </a:extLst>
            </p:cNvPr>
            <p:cNvCxnSpPr/>
            <p:nvPr/>
          </p:nvCxnSpPr>
          <p:spPr>
            <a:xfrm flipH="1">
              <a:off x="9501023" y="2360362"/>
              <a:ext cx="252000" cy="216000"/>
            </a:xfrm>
            <a:prstGeom prst="line">
              <a:avLst/>
            </a:prstGeom>
            <a:ln w="12700">
              <a:solidFill>
                <a:srgbClr val="3C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10F93470-C929-8B16-5801-277183ED0A3A}"/>
                </a:ext>
              </a:extLst>
            </p:cNvPr>
            <p:cNvCxnSpPr/>
            <p:nvPr/>
          </p:nvCxnSpPr>
          <p:spPr>
            <a:xfrm flipH="1">
              <a:off x="9561961" y="2371833"/>
              <a:ext cx="252000" cy="216000"/>
            </a:xfrm>
            <a:prstGeom prst="line">
              <a:avLst/>
            </a:prstGeom>
            <a:ln w="12700">
              <a:solidFill>
                <a:srgbClr val="3C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30">
              <a:extLst>
                <a:ext uri="{FF2B5EF4-FFF2-40B4-BE49-F238E27FC236}">
                  <a16:creationId xmlns:a16="http://schemas.microsoft.com/office/drawing/2014/main" id="{C06DBBBF-9BFB-2C86-2E87-DFB031B93115}"/>
                </a:ext>
              </a:extLst>
            </p:cNvPr>
            <p:cNvSpPr/>
            <p:nvPr/>
          </p:nvSpPr>
          <p:spPr>
            <a:xfrm>
              <a:off x="9170595" y="2702779"/>
              <a:ext cx="1005840" cy="14883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1000">
                  <a:solidFill>
                    <a:srgbClr val="3C00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Maintenance</a:t>
              </a:r>
              <a:endParaRPr lang="en-US" sz="1000">
                <a:solidFill>
                  <a:srgbClr val="3C00FF"/>
                </a:solidFill>
                <a:latin typeface="Work Sans" pitchFamily="2" charset="0"/>
              </a:endParaRPr>
            </a:p>
          </p:txBody>
        </p:sp>
        <p:sp>
          <p:nvSpPr>
            <p:cNvPr id="64" name="Text 30">
              <a:extLst>
                <a:ext uri="{FF2B5EF4-FFF2-40B4-BE49-F238E27FC236}">
                  <a16:creationId xmlns:a16="http://schemas.microsoft.com/office/drawing/2014/main" id="{268CC409-C197-FF36-0962-4F2D6EBCF4FA}"/>
                </a:ext>
              </a:extLst>
            </p:cNvPr>
            <p:cNvSpPr/>
            <p:nvPr/>
          </p:nvSpPr>
          <p:spPr>
            <a:xfrm>
              <a:off x="5023033" y="2702779"/>
              <a:ext cx="1261550" cy="15977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1000">
                  <a:solidFill>
                    <a:srgbClr val="3C00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Usage of same platform</a:t>
              </a:r>
              <a:endParaRPr lang="en-US" sz="1000">
                <a:solidFill>
                  <a:srgbClr val="3C00FF"/>
                </a:solidFill>
                <a:latin typeface="Work Sans" pitchFamily="2" charset="0"/>
              </a:endParaRPr>
            </a:p>
          </p:txBody>
        </p:sp>
        <p:sp>
          <p:nvSpPr>
            <p:cNvPr id="65" name="Text 30">
              <a:extLst>
                <a:ext uri="{FF2B5EF4-FFF2-40B4-BE49-F238E27FC236}">
                  <a16:creationId xmlns:a16="http://schemas.microsoft.com/office/drawing/2014/main" id="{746D510B-BEDE-FBEC-9DB7-B839BE2000B9}"/>
                </a:ext>
              </a:extLst>
            </p:cNvPr>
            <p:cNvSpPr/>
            <p:nvPr/>
          </p:nvSpPr>
          <p:spPr>
            <a:xfrm>
              <a:off x="1353020" y="2702779"/>
              <a:ext cx="1261550" cy="15977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1000">
                  <a:solidFill>
                    <a:srgbClr val="3C00FF"/>
                  </a:solidFill>
                  <a:latin typeface="Work Sans" pitchFamily="2" charset="0"/>
                  <a:ea typeface="Calibri" pitchFamily="34" charset="-122"/>
                  <a:cs typeface="Calibri" pitchFamily="34" charset="-120"/>
                </a:rPr>
                <a:t>Development / industrialization</a:t>
              </a:r>
              <a:endParaRPr lang="en-US" sz="1000">
                <a:solidFill>
                  <a:srgbClr val="3C00FF"/>
                </a:solidFill>
                <a:latin typeface="Work Sans" pitchFamily="2" charset="0"/>
              </a:endParaRPr>
            </a:p>
          </p:txBody>
        </p: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B4216F23-F99D-3F01-983F-A5258F6BBFFF}"/>
                </a:ext>
              </a:extLst>
            </p:cNvPr>
            <p:cNvGrpSpPr/>
            <p:nvPr/>
          </p:nvGrpSpPr>
          <p:grpSpPr>
            <a:xfrm>
              <a:off x="655358" y="2379530"/>
              <a:ext cx="249171" cy="145962"/>
              <a:chOff x="646907" y="5901246"/>
              <a:chExt cx="226519" cy="132693"/>
            </a:xfrm>
            <a:gradFill flip="none" rotWithShape="1">
              <a:gsLst>
                <a:gs pos="0">
                  <a:srgbClr val="D7FF3D"/>
                </a:gs>
                <a:gs pos="100000">
                  <a:srgbClr val="01FFFF"/>
                </a:gs>
              </a:gsLst>
              <a:lin ang="0" scaled="1"/>
              <a:tileRect/>
            </a:gradFill>
          </p:grpSpPr>
          <p:sp>
            <p:nvSpPr>
              <p:cNvPr id="81" name="Rechtwinkliges Dreieck 80">
                <a:extLst>
                  <a:ext uri="{FF2B5EF4-FFF2-40B4-BE49-F238E27FC236}">
                    <a16:creationId xmlns:a16="http://schemas.microsoft.com/office/drawing/2014/main" id="{004584B5-DD02-5DE7-5E49-DFB6FA5D4216}"/>
                  </a:ext>
                </a:extLst>
              </p:cNvPr>
              <p:cNvSpPr/>
              <p:nvPr/>
            </p:nvSpPr>
            <p:spPr>
              <a:xfrm rot="13500000">
                <a:off x="740734" y="5901247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2" name="Rechtwinkliges Dreieck 81">
                <a:extLst>
                  <a:ext uri="{FF2B5EF4-FFF2-40B4-BE49-F238E27FC236}">
                    <a16:creationId xmlns:a16="http://schemas.microsoft.com/office/drawing/2014/main" id="{D1D458AF-F929-7A25-C7A8-7E1C2D2EBD83}"/>
                  </a:ext>
                </a:extLst>
              </p:cNvPr>
              <p:cNvSpPr/>
              <p:nvPr/>
            </p:nvSpPr>
            <p:spPr>
              <a:xfrm rot="13500000">
                <a:off x="646907" y="5901246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6D189507-4BC2-A889-9ED7-4DB846A0D12D}"/>
                </a:ext>
              </a:extLst>
            </p:cNvPr>
            <p:cNvGrpSpPr/>
            <p:nvPr/>
          </p:nvGrpSpPr>
          <p:grpSpPr>
            <a:xfrm>
              <a:off x="2951970" y="2379530"/>
              <a:ext cx="249171" cy="145962"/>
              <a:chOff x="646907" y="5901246"/>
              <a:chExt cx="226519" cy="132693"/>
            </a:xfrm>
            <a:gradFill flip="none" rotWithShape="1">
              <a:gsLst>
                <a:gs pos="0">
                  <a:srgbClr val="D7FF3D"/>
                </a:gs>
                <a:gs pos="100000">
                  <a:srgbClr val="01FFFF"/>
                </a:gs>
              </a:gsLst>
              <a:lin ang="0" scaled="1"/>
              <a:tileRect/>
            </a:gradFill>
          </p:grpSpPr>
          <p:sp>
            <p:nvSpPr>
              <p:cNvPr id="84" name="Rechtwinkliges Dreieck 83">
                <a:extLst>
                  <a:ext uri="{FF2B5EF4-FFF2-40B4-BE49-F238E27FC236}">
                    <a16:creationId xmlns:a16="http://schemas.microsoft.com/office/drawing/2014/main" id="{B5670E4C-A049-FE0A-A10D-8E28A688F2AC}"/>
                  </a:ext>
                </a:extLst>
              </p:cNvPr>
              <p:cNvSpPr/>
              <p:nvPr/>
            </p:nvSpPr>
            <p:spPr>
              <a:xfrm rot="13500000">
                <a:off x="740734" y="5901247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5" name="Rechtwinkliges Dreieck 84">
                <a:extLst>
                  <a:ext uri="{FF2B5EF4-FFF2-40B4-BE49-F238E27FC236}">
                    <a16:creationId xmlns:a16="http://schemas.microsoft.com/office/drawing/2014/main" id="{849D1F20-2DA8-1358-34A5-4D0E03DCCD02}"/>
                  </a:ext>
                </a:extLst>
              </p:cNvPr>
              <p:cNvSpPr/>
              <p:nvPr/>
            </p:nvSpPr>
            <p:spPr>
              <a:xfrm rot="13500000">
                <a:off x="646907" y="5901246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2716B236-4FE1-518F-81CC-61FF28E9D6B1}"/>
                </a:ext>
              </a:extLst>
            </p:cNvPr>
            <p:cNvGrpSpPr/>
            <p:nvPr/>
          </p:nvGrpSpPr>
          <p:grpSpPr>
            <a:xfrm>
              <a:off x="5422899" y="2379530"/>
              <a:ext cx="249171" cy="145962"/>
              <a:chOff x="646907" y="5901246"/>
              <a:chExt cx="226519" cy="132693"/>
            </a:xfrm>
            <a:gradFill flip="none" rotWithShape="1">
              <a:gsLst>
                <a:gs pos="0">
                  <a:srgbClr val="D7FF3D"/>
                </a:gs>
                <a:gs pos="100000">
                  <a:srgbClr val="01FFFF"/>
                </a:gs>
              </a:gsLst>
              <a:lin ang="0" scaled="1"/>
              <a:tileRect/>
            </a:gradFill>
          </p:grpSpPr>
          <p:sp>
            <p:nvSpPr>
              <p:cNvPr id="87" name="Rechtwinkliges Dreieck 86">
                <a:extLst>
                  <a:ext uri="{FF2B5EF4-FFF2-40B4-BE49-F238E27FC236}">
                    <a16:creationId xmlns:a16="http://schemas.microsoft.com/office/drawing/2014/main" id="{B1D87A3E-415C-A775-B05E-69A98808F821}"/>
                  </a:ext>
                </a:extLst>
              </p:cNvPr>
              <p:cNvSpPr/>
              <p:nvPr/>
            </p:nvSpPr>
            <p:spPr>
              <a:xfrm rot="13500000">
                <a:off x="740734" y="5901247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8" name="Rechtwinkliges Dreieck 87">
                <a:extLst>
                  <a:ext uri="{FF2B5EF4-FFF2-40B4-BE49-F238E27FC236}">
                    <a16:creationId xmlns:a16="http://schemas.microsoft.com/office/drawing/2014/main" id="{B32A1571-DD69-5B43-02B0-3E8F296F2068}"/>
                  </a:ext>
                </a:extLst>
              </p:cNvPr>
              <p:cNvSpPr/>
              <p:nvPr/>
            </p:nvSpPr>
            <p:spPr>
              <a:xfrm rot="13500000">
                <a:off x="646907" y="5901246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89" name="Gruppieren 88">
              <a:extLst>
                <a:ext uri="{FF2B5EF4-FFF2-40B4-BE49-F238E27FC236}">
                  <a16:creationId xmlns:a16="http://schemas.microsoft.com/office/drawing/2014/main" id="{579F7296-561C-DFA6-387E-0A86BCB98BAF}"/>
                </a:ext>
              </a:extLst>
            </p:cNvPr>
            <p:cNvGrpSpPr/>
            <p:nvPr/>
          </p:nvGrpSpPr>
          <p:grpSpPr>
            <a:xfrm>
              <a:off x="7943524" y="2379530"/>
              <a:ext cx="249171" cy="145962"/>
              <a:chOff x="646907" y="5901246"/>
              <a:chExt cx="226519" cy="132693"/>
            </a:xfrm>
            <a:gradFill flip="none" rotWithShape="1">
              <a:gsLst>
                <a:gs pos="0">
                  <a:srgbClr val="D7FF3D"/>
                </a:gs>
                <a:gs pos="100000">
                  <a:srgbClr val="01FFFF"/>
                </a:gs>
              </a:gsLst>
              <a:lin ang="0" scaled="1"/>
              <a:tileRect/>
            </a:gradFill>
          </p:grpSpPr>
          <p:sp>
            <p:nvSpPr>
              <p:cNvPr id="90" name="Rechtwinkliges Dreieck 89">
                <a:extLst>
                  <a:ext uri="{FF2B5EF4-FFF2-40B4-BE49-F238E27FC236}">
                    <a16:creationId xmlns:a16="http://schemas.microsoft.com/office/drawing/2014/main" id="{F2A83225-1D20-7C5C-5144-F90220BD6216}"/>
                  </a:ext>
                </a:extLst>
              </p:cNvPr>
              <p:cNvSpPr/>
              <p:nvPr/>
            </p:nvSpPr>
            <p:spPr>
              <a:xfrm rot="13500000">
                <a:off x="740734" y="5901247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1" name="Rechtwinkliges Dreieck 90">
                <a:extLst>
                  <a:ext uri="{FF2B5EF4-FFF2-40B4-BE49-F238E27FC236}">
                    <a16:creationId xmlns:a16="http://schemas.microsoft.com/office/drawing/2014/main" id="{AF607D5E-8FBF-505E-9025-10EAD20DF117}"/>
                  </a:ext>
                </a:extLst>
              </p:cNvPr>
              <p:cNvSpPr/>
              <p:nvPr/>
            </p:nvSpPr>
            <p:spPr>
              <a:xfrm rot="13500000">
                <a:off x="646907" y="5901246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2" name="Gruppieren 91">
              <a:extLst>
                <a:ext uri="{FF2B5EF4-FFF2-40B4-BE49-F238E27FC236}">
                  <a16:creationId xmlns:a16="http://schemas.microsoft.com/office/drawing/2014/main" id="{F4506CB2-A2C2-FCA8-D77F-424449686AD9}"/>
                </a:ext>
              </a:extLst>
            </p:cNvPr>
            <p:cNvGrpSpPr/>
            <p:nvPr/>
          </p:nvGrpSpPr>
          <p:grpSpPr>
            <a:xfrm>
              <a:off x="11532523" y="2379530"/>
              <a:ext cx="249171" cy="145962"/>
              <a:chOff x="646907" y="5901246"/>
              <a:chExt cx="226519" cy="132693"/>
            </a:xfrm>
            <a:gradFill flip="none" rotWithShape="1">
              <a:gsLst>
                <a:gs pos="0">
                  <a:srgbClr val="D7FF3D"/>
                </a:gs>
                <a:gs pos="100000">
                  <a:srgbClr val="01FFFF"/>
                </a:gs>
              </a:gsLst>
              <a:lin ang="0" scaled="1"/>
              <a:tileRect/>
            </a:gradFill>
          </p:grpSpPr>
          <p:sp>
            <p:nvSpPr>
              <p:cNvPr id="93" name="Rechtwinkliges Dreieck 92">
                <a:extLst>
                  <a:ext uri="{FF2B5EF4-FFF2-40B4-BE49-F238E27FC236}">
                    <a16:creationId xmlns:a16="http://schemas.microsoft.com/office/drawing/2014/main" id="{E14D7D3A-3E8E-5839-0C9D-1D327C2C7520}"/>
                  </a:ext>
                </a:extLst>
              </p:cNvPr>
              <p:cNvSpPr/>
              <p:nvPr/>
            </p:nvSpPr>
            <p:spPr>
              <a:xfrm rot="13500000">
                <a:off x="740734" y="5901247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4" name="Rechtwinkliges Dreieck 93">
                <a:extLst>
                  <a:ext uri="{FF2B5EF4-FFF2-40B4-BE49-F238E27FC236}">
                    <a16:creationId xmlns:a16="http://schemas.microsoft.com/office/drawing/2014/main" id="{D7735E13-1ED3-133A-8D80-D4F1F8A0D900}"/>
                  </a:ext>
                </a:extLst>
              </p:cNvPr>
              <p:cNvSpPr/>
              <p:nvPr/>
            </p:nvSpPr>
            <p:spPr>
              <a:xfrm rot="13500000">
                <a:off x="646907" y="5901246"/>
                <a:ext cx="132692" cy="132692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550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45255-075C-2A59-1579-9DE26471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4AC15D-4990-8EBD-97EA-8FAC1C0C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456" y="2060523"/>
            <a:ext cx="7529688" cy="2736954"/>
          </a:xfrm>
        </p:spPr>
        <p:txBody>
          <a:bodyPr/>
          <a:lstStyle/>
          <a:p>
            <a:pPr fontAlgn="ctr"/>
            <a:r>
              <a:rPr lang="en-US" sz="5400" u="none" strike="noStrike" dirty="0">
                <a:effectLst/>
                <a:latin typeface="Work Sans" pitchFamily="2" charset="0"/>
              </a:rPr>
              <a:t>Eclipse S-CORE &amp; </a:t>
            </a:r>
            <a:r>
              <a:rPr lang="en-US" sz="5400" u="none" strike="noStrike" dirty="0" err="1">
                <a:effectLst/>
                <a:latin typeface="Work Sans" pitchFamily="2" charset="0"/>
              </a:rPr>
              <a:t>Qorix’s</a:t>
            </a:r>
            <a:r>
              <a:rPr lang="en-US" sz="5400" u="none" strike="noStrike" dirty="0">
                <a:effectLst/>
                <a:latin typeface="Work Sans" pitchFamily="2" charset="0"/>
              </a:rPr>
              <a:t> Role</a:t>
            </a:r>
          </a:p>
        </p:txBody>
      </p:sp>
    </p:spTree>
    <p:extLst>
      <p:ext uri="{BB962C8B-B14F-4D97-AF65-F5344CB8AC3E}">
        <p14:creationId xmlns:p14="http://schemas.microsoft.com/office/powerpoint/2010/main" val="387597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58EA-8F91-B82F-8D8F-7498FC4FF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8">
            <a:extLst>
              <a:ext uri="{FF2B5EF4-FFF2-40B4-BE49-F238E27FC236}">
                <a16:creationId xmlns:a16="http://schemas.microsoft.com/office/drawing/2014/main" id="{9AC86075-18B0-C3E9-D2FA-E05086BE139B}"/>
              </a:ext>
            </a:extLst>
          </p:cNvPr>
          <p:cNvSpPr/>
          <p:nvPr/>
        </p:nvSpPr>
        <p:spPr>
          <a:xfrm>
            <a:off x="673621" y="2966667"/>
            <a:ext cx="5401120" cy="3108939"/>
          </a:xfrm>
          <a:prstGeom prst="rect">
            <a:avLst/>
          </a:prstGeom>
          <a:solidFill>
            <a:srgbClr val="F5F5F5"/>
          </a:solidFill>
          <a:ln w="3175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B0AA043-084F-9B72-DA2E-834FBF397D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123" y="340031"/>
            <a:ext cx="7022193" cy="244682"/>
          </a:xfrm>
        </p:spPr>
        <p:txBody>
          <a:bodyPr/>
          <a:lstStyle/>
          <a:p>
            <a:r>
              <a:rPr lang="en-US" kern="0" spc="300" dirty="0">
                <a:latin typeface="Work Sans" pitchFamily="34" charset="0"/>
                <a:ea typeface="Work Sans" pitchFamily="34" charset="-122"/>
                <a:cs typeface="Work Sans" pitchFamily="34" charset="-120"/>
              </a:rPr>
              <a:t>ECLIPSE S-CORE &amp; QORIX’S ROLE</a:t>
            </a:r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806C64-69EB-CCE2-89FE-BE891212A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528124"/>
            <a:ext cx="11158300" cy="446331"/>
          </a:xfrm>
        </p:spPr>
        <p:txBody>
          <a:bodyPr>
            <a:no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00" dirty="0">
                <a:solidFill>
                  <a:srgbClr val="4A01FF"/>
                </a:solidFill>
                <a:latin typeface="Work Sans" panose="00000500000000000000"/>
                <a:cs typeface="Arial"/>
              </a:rPr>
              <a:t>Specifications Define Goals. S-CORE Delivers Working Code. </a:t>
            </a:r>
          </a:p>
        </p:txBody>
      </p:sp>
      <p:sp>
        <p:nvSpPr>
          <p:cNvPr id="4" name="Text 11">
            <a:extLst>
              <a:ext uri="{FF2B5EF4-FFF2-40B4-BE49-F238E27FC236}">
                <a16:creationId xmlns:a16="http://schemas.microsoft.com/office/drawing/2014/main" id="{8B63D0E0-AD6F-74C1-A28A-20933D250F5C}"/>
              </a:ext>
            </a:extLst>
          </p:cNvPr>
          <p:cNvSpPr/>
          <p:nvPr/>
        </p:nvSpPr>
        <p:spPr>
          <a:xfrm>
            <a:off x="652996" y="1183701"/>
            <a:ext cx="4450852" cy="64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Code first - C</a:t>
            </a:r>
            <a:r>
              <a:rPr lang="en-US" b="1" spc="-10" dirty="0">
                <a:solidFill>
                  <a:srgbClr val="4A01FF"/>
                </a:solidFill>
                <a:latin typeface="Work Sans" panose="00000500000000000000"/>
                <a:cs typeface="Arial"/>
              </a:rPr>
              <a:t>ode is the standard.</a:t>
            </a:r>
            <a:endParaRPr lang="en-US" dirty="0">
              <a:solidFill>
                <a:srgbClr val="4A01FF"/>
              </a:solidFill>
              <a:latin typeface="Work Sans" panose="00000500000000000000"/>
              <a:cs typeface="Arial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509660FB-FBF3-752D-9EEC-09B423B0E35D}"/>
              </a:ext>
            </a:extLst>
          </p:cNvPr>
          <p:cNvSpPr/>
          <p:nvPr/>
        </p:nvSpPr>
        <p:spPr>
          <a:xfrm>
            <a:off x="7139226" y="4313165"/>
            <a:ext cx="2464965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&gt;20</a:t>
            </a:r>
            <a:endParaRPr lang="en-US" sz="6600" dirty="0">
              <a:solidFill>
                <a:srgbClr val="4A01FF"/>
              </a:solidFill>
              <a:latin typeface="Work Sans" panose="00000500000000000000"/>
              <a:cs typeface="Arial"/>
            </a:endParaRPr>
          </a:p>
        </p:txBody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B6380AD0-D476-5375-3581-3857E653D3DB}"/>
              </a:ext>
            </a:extLst>
          </p:cNvPr>
          <p:cNvSpPr/>
          <p:nvPr/>
        </p:nvSpPr>
        <p:spPr>
          <a:xfrm>
            <a:off x="6780763" y="5237538"/>
            <a:ext cx="2650575" cy="7867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&gt;120</a:t>
            </a:r>
            <a:endParaRPr lang="en-US" sz="6600" dirty="0">
              <a:solidFill>
                <a:srgbClr val="4A01FF"/>
              </a:solidFill>
              <a:latin typeface="Work Sans" panose="00000500000000000000"/>
              <a:cs typeface="Arial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977E849A-3A16-EDA8-D52E-2A342E91199F}"/>
              </a:ext>
            </a:extLst>
          </p:cNvPr>
          <p:cNvSpPr txBox="1"/>
          <p:nvPr/>
        </p:nvSpPr>
        <p:spPr>
          <a:xfrm>
            <a:off x="8881195" y="4198305"/>
            <a:ext cx="2835409" cy="6617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7780">
              <a:spcBef>
                <a:spcPts val="120"/>
              </a:spcBef>
            </a:pPr>
            <a:r>
              <a:rPr sz="14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Active</a:t>
            </a:r>
            <a:r>
              <a:rPr sz="1400" b="1" spc="145" dirty="0">
                <a:solidFill>
                  <a:srgbClr val="4A01FF"/>
                </a:solidFill>
                <a:latin typeface="Work Sans" panose="00000500000000000000"/>
                <a:cs typeface="Arial"/>
              </a:rPr>
              <a:t> </a:t>
            </a:r>
            <a:r>
              <a:rPr sz="14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member</a:t>
            </a:r>
            <a:r>
              <a:rPr sz="1400" b="1" spc="125" dirty="0">
                <a:solidFill>
                  <a:srgbClr val="4A01FF"/>
                </a:solidFill>
                <a:latin typeface="Work Sans" panose="00000500000000000000"/>
                <a:cs typeface="Arial"/>
              </a:rPr>
              <a:t> </a:t>
            </a:r>
            <a:r>
              <a:rPr sz="1400" b="1" spc="-10" dirty="0">
                <a:solidFill>
                  <a:srgbClr val="4A01FF"/>
                </a:solidFill>
                <a:latin typeface="Work Sans" panose="00000500000000000000"/>
                <a:cs typeface="Arial"/>
              </a:rPr>
              <a:t>companies</a:t>
            </a:r>
            <a:endParaRPr sz="1400" b="1" dirty="0">
              <a:solidFill>
                <a:srgbClr val="4A01FF"/>
              </a:solidFill>
              <a:latin typeface="Work Sans" panose="00000500000000000000"/>
              <a:cs typeface="Arial"/>
            </a:endParaRPr>
          </a:p>
          <a:p>
            <a:pPr marL="16510"/>
            <a:r>
              <a:rPr lang="de-DE" sz="1400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contributing</a:t>
            </a:r>
            <a:r>
              <a:rPr lang="de-DE"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lang="de-DE" sz="1400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to</a:t>
            </a:r>
            <a:r>
              <a:rPr lang="de-DE"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spc="6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the</a:t>
            </a:r>
            <a:r>
              <a:rPr sz="1400" spc="-9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spc="5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code</a:t>
            </a:r>
            <a:r>
              <a:rPr sz="1400" spc="-1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lang="de-DE" sz="1400" spc="-100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base</a:t>
            </a:r>
            <a:r>
              <a:rPr lang="de-DE" sz="1400" spc="-1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br>
              <a:rPr lang="de-DE" sz="1400" spc="-100" dirty="0">
                <a:solidFill>
                  <a:srgbClr val="5D6470"/>
                </a:solidFill>
                <a:latin typeface="Work Sans" panose="00000500000000000000"/>
                <a:cs typeface="Arial"/>
              </a:rPr>
            </a:br>
            <a:r>
              <a:rPr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in</a:t>
            </a:r>
            <a:r>
              <a:rPr sz="1400" spc="5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spc="3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the</a:t>
            </a:r>
            <a:r>
              <a:rPr lang="de-DE" sz="1400" spc="3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last </a:t>
            </a:r>
            <a:r>
              <a:rPr lang="de-DE" sz="1400" spc="35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quarter</a:t>
            </a:r>
            <a:r>
              <a:rPr sz="1400" spc="-1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.</a:t>
            </a:r>
            <a:endParaRPr sz="1400" dirty="0">
              <a:latin typeface="Work Sans" panose="00000500000000000000"/>
              <a:cs typeface="Arial"/>
            </a:endParaRPr>
          </a:p>
        </p:txBody>
      </p:sp>
      <p:sp>
        <p:nvSpPr>
          <p:cNvPr id="14" name="object 26">
            <a:extLst>
              <a:ext uri="{FF2B5EF4-FFF2-40B4-BE49-F238E27FC236}">
                <a16:creationId xmlns:a16="http://schemas.microsoft.com/office/drawing/2014/main" id="{AEA414D7-74CE-2382-5A16-44B2A7634D83}"/>
              </a:ext>
            </a:extLst>
          </p:cNvPr>
          <p:cNvSpPr txBox="1"/>
          <p:nvPr/>
        </p:nvSpPr>
        <p:spPr>
          <a:xfrm>
            <a:off x="8881195" y="5303568"/>
            <a:ext cx="3027146" cy="439223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3335" marR="5080" indent="-1270">
              <a:spcBef>
                <a:spcPts val="65"/>
              </a:spcBef>
            </a:pPr>
            <a:r>
              <a:rPr sz="14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Individual</a:t>
            </a:r>
            <a:r>
              <a:rPr sz="1400" b="1" spc="225" dirty="0">
                <a:solidFill>
                  <a:srgbClr val="4A01FF"/>
                </a:solidFill>
                <a:latin typeface="Work Sans" panose="00000500000000000000"/>
                <a:cs typeface="Arial"/>
              </a:rPr>
              <a:t> </a:t>
            </a:r>
            <a:r>
              <a:rPr sz="1400" b="1" spc="-10" dirty="0">
                <a:solidFill>
                  <a:srgbClr val="4A01FF"/>
                </a:solidFill>
                <a:latin typeface="Work Sans" panose="00000500000000000000"/>
                <a:cs typeface="Arial"/>
              </a:rPr>
              <a:t>contributors </a:t>
            </a:r>
            <a:r>
              <a:rPr lang="de-DE" sz="1400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committing</a:t>
            </a:r>
            <a:r>
              <a:rPr lang="de-DE"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code</a:t>
            </a:r>
            <a:r>
              <a:rPr sz="1400" spc="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in</a:t>
            </a:r>
            <a:r>
              <a:rPr sz="1400" spc="12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 </a:t>
            </a:r>
            <a:r>
              <a:rPr sz="1400" spc="35" dirty="0">
                <a:solidFill>
                  <a:srgbClr val="5D6470"/>
                </a:solidFill>
                <a:latin typeface="Work Sans" panose="00000500000000000000"/>
                <a:cs typeface="Arial"/>
              </a:rPr>
              <a:t>the </a:t>
            </a:r>
            <a:r>
              <a:rPr lang="de-DE" sz="140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last </a:t>
            </a:r>
            <a:r>
              <a:rPr lang="de-DE" sz="1400" dirty="0" err="1">
                <a:solidFill>
                  <a:srgbClr val="5D6470"/>
                </a:solidFill>
                <a:latin typeface="Work Sans" panose="00000500000000000000"/>
                <a:cs typeface="Arial"/>
              </a:rPr>
              <a:t>quarter</a:t>
            </a:r>
            <a:r>
              <a:rPr sz="1400" spc="-10" dirty="0">
                <a:solidFill>
                  <a:srgbClr val="5D6470"/>
                </a:solidFill>
                <a:latin typeface="Work Sans" panose="00000500000000000000"/>
                <a:cs typeface="Arial"/>
              </a:rPr>
              <a:t>.</a:t>
            </a:r>
            <a:endParaRPr sz="1400" dirty="0">
              <a:latin typeface="Work Sans" panose="00000500000000000000"/>
              <a:cs typeface="Arial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6EF6AF02-2142-E8F7-6B0E-203181914D63}"/>
              </a:ext>
            </a:extLst>
          </p:cNvPr>
          <p:cNvSpPr/>
          <p:nvPr/>
        </p:nvSpPr>
        <p:spPr>
          <a:xfrm>
            <a:off x="673623" y="2901135"/>
            <a:ext cx="5401120" cy="65529"/>
          </a:xfrm>
          <a:prstGeom prst="rect">
            <a:avLst/>
          </a:prstGeom>
          <a:solidFill>
            <a:schemeClr val="bg2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F10D577A-2170-1B41-DFC2-239B2F5686A1}"/>
              </a:ext>
            </a:extLst>
          </p:cNvPr>
          <p:cNvSpPr/>
          <p:nvPr/>
        </p:nvSpPr>
        <p:spPr>
          <a:xfrm>
            <a:off x="908636" y="3220617"/>
            <a:ext cx="3872287" cy="675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Lines of code committed </a:t>
            </a:r>
            <a:b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</a:br>
            <a: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to Eclipse S-CORE </a:t>
            </a:r>
            <a:b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</a:br>
            <a: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in 2025/2026</a:t>
            </a: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AAA632C9-F133-17DA-3C70-52FE5A56E618}"/>
              </a:ext>
            </a:extLst>
          </p:cNvPr>
          <p:cNvSpPr/>
          <p:nvPr/>
        </p:nvSpPr>
        <p:spPr>
          <a:xfrm>
            <a:off x="3192151" y="5768922"/>
            <a:ext cx="1734015" cy="2116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>
                <a:latin typeface="Work Sans" pitchFamily="2" charset="0"/>
              </a:rPr>
              <a:t>Source:  Eclipse Foundation</a:t>
            </a:r>
            <a:endParaRPr lang="en-US" sz="900">
              <a:latin typeface="Work Sans" panose="00000500000000000000"/>
              <a:cs typeface="Arial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FC7C290-C929-B37B-6EC2-F4819561EBED}"/>
              </a:ext>
            </a:extLst>
          </p:cNvPr>
          <p:cNvSpPr/>
          <p:nvPr/>
        </p:nvSpPr>
        <p:spPr>
          <a:xfrm>
            <a:off x="573978" y="1727647"/>
            <a:ext cx="10192567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Eclipse S-CORE delivers an 'implemented standard‘, not a paper one.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Code-first removes ambiguity. No room for interpretation.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solidFill>
                  <a:srgbClr val="333333"/>
                </a:solidFill>
                <a:latin typeface="Work Sans" pitchFamily="2" charset="0"/>
                <a:ea typeface="Calibri" pitchFamily="34" charset="-122"/>
                <a:cs typeface="Calibri" pitchFamily="34" charset="-120"/>
              </a:rPr>
              <a:t>No duplicated work. No incompatible variants.</a:t>
            </a:r>
            <a:endParaRPr lang="en-US" sz="1600" dirty="0">
              <a:latin typeface="Work Sans" pitchFamily="2" charset="0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C6F1101-DB35-0667-F623-D4DF789ECE5C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00" dirty="0">
                <a:latin typeface="Work Sans" pitchFamily="2" charset="0"/>
              </a:rPr>
              <a:t>© 2026 </a:t>
            </a:r>
            <a:r>
              <a:rPr lang="en-US" sz="700" dirty="0" err="1">
                <a:latin typeface="Work Sans" pitchFamily="2" charset="0"/>
              </a:rPr>
              <a:t>Qorix</a:t>
            </a:r>
            <a:r>
              <a:rPr lang="en-US" sz="700" dirty="0">
                <a:latin typeface="Work Sans" pitchFamily="2" charset="0"/>
              </a:rPr>
              <a:t> GmbH. All rights reserved.</a:t>
            </a:r>
            <a:endParaRPr lang="de-DE" sz="700" dirty="0">
              <a:latin typeface="Work Sans" pitchFamily="2" charset="0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0E3E220F-A4DD-DB19-DD93-C0DDB2B629C9}"/>
              </a:ext>
            </a:extLst>
          </p:cNvPr>
          <p:cNvSpPr/>
          <p:nvPr/>
        </p:nvSpPr>
        <p:spPr>
          <a:xfrm>
            <a:off x="7359392" y="2056474"/>
            <a:ext cx="4463998" cy="19335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4E1F418B-3A13-3BA7-AB5F-D0E75AD93FB6}"/>
              </a:ext>
            </a:extLst>
          </p:cNvPr>
          <p:cNvSpPr/>
          <p:nvPr/>
        </p:nvSpPr>
        <p:spPr>
          <a:xfrm>
            <a:off x="7655248" y="2195610"/>
            <a:ext cx="3872287" cy="5076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4A01FF"/>
                </a:solidFill>
                <a:latin typeface="Work Sans" panose="00000500000000000000"/>
                <a:cs typeface="Arial"/>
              </a:rPr>
              <a:t>Founding members: </a:t>
            </a:r>
          </a:p>
        </p:txBody>
      </p:sp>
      <p:sp>
        <p:nvSpPr>
          <p:cNvPr id="20" name="Shape 9">
            <a:extLst>
              <a:ext uri="{FF2B5EF4-FFF2-40B4-BE49-F238E27FC236}">
                <a16:creationId xmlns:a16="http://schemas.microsoft.com/office/drawing/2014/main" id="{4FDD9295-A1B4-0C0C-87A0-96CF08EABCD3}"/>
              </a:ext>
            </a:extLst>
          </p:cNvPr>
          <p:cNvSpPr/>
          <p:nvPr/>
        </p:nvSpPr>
        <p:spPr>
          <a:xfrm>
            <a:off x="7359392" y="2063709"/>
            <a:ext cx="4463998" cy="65529"/>
          </a:xfrm>
          <a:prstGeom prst="rect">
            <a:avLst/>
          </a:prstGeom>
          <a:solidFill>
            <a:schemeClr val="bg2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BB87138E-A5D4-FC8E-5555-B91AED84F3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1995" y="3159638"/>
            <a:ext cx="977592" cy="25789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7652C2C2-44FC-5CCB-1637-85D898A72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7872" y="3652544"/>
            <a:ext cx="663491" cy="168247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B696B10-9DE0-7975-E027-D9525DC3DA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95505" y="2820629"/>
            <a:ext cx="977591" cy="236251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ED80144E-7868-7EA3-FDC1-944FF03E73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1604" y="2773701"/>
            <a:ext cx="716120" cy="373027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819A5393-AC27-C7C3-C738-77102B013A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0914" y="3400770"/>
            <a:ext cx="1282473" cy="373027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C512A04-E45D-B8CD-FA8F-377B671623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5086" y="3160265"/>
            <a:ext cx="3290322" cy="251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4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2D343-28D1-4078-43A9-AF0BE74E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FA432BC-8BE5-E1F7-0466-AD4FBB4BFC90}"/>
              </a:ext>
            </a:extLst>
          </p:cNvPr>
          <p:cNvSpPr/>
          <p:nvPr/>
        </p:nvSpPr>
        <p:spPr>
          <a:xfrm>
            <a:off x="10090212" y="3347526"/>
            <a:ext cx="1548000" cy="622300"/>
          </a:xfrm>
          <a:prstGeom prst="flowChartOffpageConnector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0A93F67B-B492-04ED-39A7-2EA1A8573F45}"/>
              </a:ext>
            </a:extLst>
          </p:cNvPr>
          <p:cNvSpPr/>
          <p:nvPr/>
        </p:nvSpPr>
        <p:spPr>
          <a:xfrm>
            <a:off x="5524614" y="1723245"/>
            <a:ext cx="6295896" cy="1944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C00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46B1CF36-E881-65C6-5B62-6492E5C65EB1}"/>
              </a:ext>
            </a:extLst>
          </p:cNvPr>
          <p:cNvSpPr/>
          <p:nvPr/>
        </p:nvSpPr>
        <p:spPr>
          <a:xfrm>
            <a:off x="3291985" y="3347526"/>
            <a:ext cx="1548000" cy="622300"/>
          </a:xfrm>
          <a:prstGeom prst="flowChartOffpageConnector">
            <a:avLst/>
          </a:prstGeom>
          <a:solidFill>
            <a:srgbClr val="E7E6E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CD7AC815-9348-132A-0453-0AD20806C188}"/>
              </a:ext>
            </a:extLst>
          </p:cNvPr>
          <p:cNvSpPr/>
          <p:nvPr/>
        </p:nvSpPr>
        <p:spPr>
          <a:xfrm>
            <a:off x="868387" y="3314354"/>
            <a:ext cx="1548000" cy="655471"/>
          </a:xfrm>
          <a:prstGeom prst="flowChartOffpageConnector">
            <a:avLst/>
          </a:prstGeom>
          <a:solidFill>
            <a:srgbClr val="E7E6E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98B3F5-F9B8-6FF2-6E9F-F4443B40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299" y="563491"/>
            <a:ext cx="11159997" cy="621746"/>
          </a:xfrm>
        </p:spPr>
        <p:txBody>
          <a:bodyPr vert="horz" rIns="0">
            <a:noAutofit/>
          </a:bodyPr>
          <a:lstStyle/>
          <a:p>
            <a:r>
              <a:rPr lang="en-US" noProof="0" dirty="0">
                <a:latin typeface="Work Sans" pitchFamily="2" charset="0"/>
              </a:rPr>
              <a:t>Contributing to  S-CORE Opens Doors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3054DF-2843-49C8-2C16-A9BCE012ED44}"/>
              </a:ext>
            </a:extLst>
          </p:cNvPr>
          <p:cNvCxnSpPr>
            <a:cxnSpLocks/>
          </p:cNvCxnSpPr>
          <p:nvPr/>
        </p:nvCxnSpPr>
        <p:spPr>
          <a:xfrm>
            <a:off x="615499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9B2E6-4D8E-E83A-B5BE-17376B8F3549}"/>
              </a:ext>
            </a:extLst>
          </p:cNvPr>
          <p:cNvCxnSpPr>
            <a:cxnSpLocks/>
          </p:cNvCxnSpPr>
          <p:nvPr/>
        </p:nvCxnSpPr>
        <p:spPr>
          <a:xfrm>
            <a:off x="11825288" y="-393700"/>
            <a:ext cx="0" cy="360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676FE975-AD9D-7ED5-2BBA-2780664CB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3194" y="340031"/>
            <a:ext cx="6711950" cy="244682"/>
          </a:xfrm>
        </p:spPr>
        <p:txBody>
          <a:bodyPr/>
          <a:lstStyle/>
          <a:p>
            <a:r>
              <a:rPr lang="en-US" kern="0" spc="300" dirty="0">
                <a:latin typeface="Work Sans" pitchFamily="34" charset="0"/>
                <a:ea typeface="Work Sans" pitchFamily="34" charset="-122"/>
                <a:cs typeface="Work Sans" pitchFamily="34" charset="-120"/>
              </a:rPr>
              <a:t>ECLIPSE S-CORE &amp; QORIX’S ROLE</a:t>
            </a:r>
            <a:endParaRPr lang="en-US" dirty="0"/>
          </a:p>
        </p:txBody>
      </p:sp>
      <p:sp>
        <p:nvSpPr>
          <p:cNvPr id="61" name="masterSource">
            <a:extLst>
              <a:ext uri="{FF2B5EF4-FFF2-40B4-BE49-F238E27FC236}">
                <a16:creationId xmlns:a16="http://schemas.microsoft.com/office/drawing/2014/main" id="{6CCC7A99-AE7D-8B59-989F-9CD688E94EEB}"/>
              </a:ext>
            </a:extLst>
          </p:cNvPr>
          <p:cNvSpPr txBox="1"/>
          <p:nvPr/>
        </p:nvSpPr>
        <p:spPr>
          <a:xfrm>
            <a:off x="641350" y="6401268"/>
            <a:ext cx="0" cy="144000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dirty="0"/>
          </a:p>
        </p:txBody>
      </p:sp>
      <p:sp>
        <p:nvSpPr>
          <p:cNvPr id="69" name="Textplatzhalter 13">
            <a:extLst>
              <a:ext uri="{FF2B5EF4-FFF2-40B4-BE49-F238E27FC236}">
                <a16:creationId xmlns:a16="http://schemas.microsoft.com/office/drawing/2014/main" id="{3164D324-BBEE-D84A-C935-57C0EB23D0D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623887" y="1149892"/>
            <a:ext cx="11196623" cy="266336"/>
          </a:xfrm>
          <a:prstGeom prst="rect">
            <a:avLst/>
          </a:prstGeom>
        </p:spPr>
        <p:txBody>
          <a:bodyPr vert="horz" wrap="square" lIns="0" tIns="0" rIns="0" bIns="50400" rtlCol="0" anchor="b">
            <a:spAutoFit/>
          </a:bodyPr>
          <a:lstStyle>
            <a:lvl1pPr marL="0" indent="0" algn="l" rtl="0" fontAlgn="base">
              <a:lnSpc>
                <a:spcPct val="95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None/>
              <a:defRPr lang="de-DE" sz="1300" kern="1200" dirty="0" smtClean="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180975" indent="-180975" algn="l" rtl="0" fontAlgn="base">
              <a:lnSpc>
                <a:spcPct val="95000"/>
              </a:lnSpc>
              <a:spcBef>
                <a:spcPts val="400"/>
              </a:spcBef>
              <a:spcAft>
                <a:spcPct val="0"/>
              </a:spcAft>
              <a:buFont typeface="Wingdings" pitchFamily="2" charset="2"/>
              <a:buChar char="§"/>
              <a:defRPr sz="1300" kern="120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2pPr>
            <a:lvl3pPr marL="361950" indent="-180975" algn="l" rtl="0" fontAlgn="base">
              <a:lnSpc>
                <a:spcPct val="95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̵"/>
              <a:defRPr sz="1300" kern="120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3pPr>
            <a:lvl4pPr marL="534988" indent="-173038" algn="l" rtl="0" fontAlgn="base">
              <a:lnSpc>
                <a:spcPct val="95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̵"/>
              <a:defRPr sz="1300" kern="120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4pPr>
            <a:lvl5pPr marL="715963" indent="-180975" algn="l" rtl="0" fontAlgn="base">
              <a:lnSpc>
                <a:spcPct val="95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̵"/>
              <a:defRPr sz="1300" kern="1200">
                <a:solidFill>
                  <a:schemeClr val="tx1"/>
                </a:solidFill>
                <a:latin typeface="+mn-lt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Race to SDV ready middleware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A7E6C07-41D3-5AA8-5E3F-64D91F094317}"/>
              </a:ext>
            </a:extLst>
          </p:cNvPr>
          <p:cNvSpPr/>
          <p:nvPr/>
        </p:nvSpPr>
        <p:spPr>
          <a:xfrm>
            <a:off x="639204" y="1752254"/>
            <a:ext cx="2006366" cy="1944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BFBFB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Ins="72000"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Blip>
                <a:blip r:embed="rId22"/>
              </a:buBlip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Broad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long tail of middleware providers lacking SDV positioning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Blip>
                <a:blip r:embed="rId22"/>
              </a:buBlip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Still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 stuck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in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AUTOSAR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-centric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legacy architectures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AF8DEC4-A77D-66B8-696A-D3B51E529199}"/>
              </a:ext>
            </a:extLst>
          </p:cNvPr>
          <p:cNvSpPr/>
          <p:nvPr/>
        </p:nvSpPr>
        <p:spPr>
          <a:xfrm>
            <a:off x="3062802" y="1752254"/>
            <a:ext cx="2006366" cy="1944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BFBFB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0"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Blip>
                <a:blip r:embed="rId22"/>
              </a:buBlip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Few challengers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with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limited open-source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-focused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offerings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Blip>
                <a:blip r:embed="rId22"/>
              </a:buBlip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Providers lack clear open-source focus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DF0B016F-B854-4E4F-452A-2A273A9BE0B0}"/>
              </a:ext>
            </a:extLst>
          </p:cNvPr>
          <p:cNvSpPr/>
          <p:nvPr/>
        </p:nvSpPr>
        <p:spPr>
          <a:xfrm>
            <a:off x="860294" y="1461452"/>
            <a:ext cx="1564187" cy="576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BFBFB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AUTOSAR-locked middleware providers</a:t>
            </a:r>
          </a:p>
        </p:txBody>
      </p:sp>
      <p:graphicFrame>
        <p:nvGraphicFramePr>
          <p:cNvPr id="267" name="Chart 266">
            <a:extLst>
              <a:ext uri="{FF2B5EF4-FFF2-40B4-BE49-F238E27FC236}">
                <a16:creationId xmlns:a16="http://schemas.microsoft.com/office/drawing/2014/main" id="{71A16E67-9088-7C7D-0EBB-46A36AEDC2B5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504466"/>
              </p:ext>
            </p:extLst>
          </p:nvPr>
        </p:nvGraphicFramePr>
        <p:xfrm>
          <a:off x="5703888" y="2084243"/>
          <a:ext cx="1951037" cy="1816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141" name="StickerType1">
            <a:extLst>
              <a:ext uri="{FF2B5EF4-FFF2-40B4-BE49-F238E27FC236}">
                <a16:creationId xmlns:a16="http://schemas.microsoft.com/office/drawing/2014/main" id="{AEF5B1C7-DB71-7539-9FDA-9069D80158E7}"/>
              </a:ext>
            </a:extLst>
          </p:cNvPr>
          <p:cNvSpPr/>
          <p:nvPr/>
        </p:nvSpPr>
        <p:spPr>
          <a:xfrm>
            <a:off x="6311900" y="2812602"/>
            <a:ext cx="746126" cy="36512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rgbClr val="FFFF66"/>
                    </a:gs>
                    <a:gs pos="100000">
                      <a:srgbClr val="00FFFF"/>
                    </a:gs>
                  </a:gsLst>
                  <a:lin ang="2700000" scaled="1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Contribution as of 06/2026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BD93AFD8-B1EC-C1A7-4F31-FF64D1236A3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0580" y="3314354"/>
            <a:ext cx="325438" cy="325438"/>
          </a:xfrm>
          <a:prstGeom prst="rect">
            <a:avLst/>
          </a:prstGeom>
        </p:spPr>
      </p:pic>
      <p:sp>
        <p:nvSpPr>
          <p:cNvPr id="143" name="StickerType1">
            <a:extLst>
              <a:ext uri="{FF2B5EF4-FFF2-40B4-BE49-F238E27FC236}">
                <a16:creationId xmlns:a16="http://schemas.microsoft.com/office/drawing/2014/main" id="{60B3A36B-B2E7-6A51-AB22-0580267CA332}"/>
              </a:ext>
            </a:extLst>
          </p:cNvPr>
          <p:cNvSpPr/>
          <p:nvPr/>
        </p:nvSpPr>
        <p:spPr>
          <a:xfrm>
            <a:off x="5613295" y="1987204"/>
            <a:ext cx="828551" cy="4508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rgbClr val="FFFF66"/>
                    </a:gs>
                    <a:gs pos="100000">
                      <a:srgbClr val="00FFFF"/>
                    </a:gs>
                  </a:gsLst>
                  <a:lin ang="2700000" scaled="1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&gt;10 other contributors with smaller shares</a:t>
            </a:r>
          </a:p>
        </p:txBody>
      </p:sp>
      <p:pic>
        <p:nvPicPr>
          <p:cNvPr id="154" name="Picture 2" descr="Qorix | Building World-Class Automotive Middleware Stacks">
            <a:extLst>
              <a:ext uri="{FF2B5EF4-FFF2-40B4-BE49-F238E27FC236}">
                <a16:creationId xmlns:a16="http://schemas.microsoft.com/office/drawing/2014/main" id="{47044688-267F-83F5-E72F-B14EBA6A0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8205" y="2217391"/>
            <a:ext cx="936542" cy="22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6" name="Grafik 112">
            <a:extLst>
              <a:ext uri="{FF2B5EF4-FFF2-40B4-BE49-F238E27FC236}">
                <a16:creationId xmlns:a16="http://schemas.microsoft.com/office/drawing/2014/main" id="{7F9A5540-6274-40DA-627F-5FCA3110B9DE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rot="2700213" flipV="1">
            <a:off x="4945063" y="1566516"/>
            <a:ext cx="816250" cy="512763"/>
            <a:chOff x="5684043" y="3128962"/>
            <a:chExt cx="828675" cy="600075"/>
          </a:xfrm>
          <a:solidFill>
            <a:srgbClr val="3C00FF"/>
          </a:solidFill>
        </p:grpSpPr>
        <p:sp>
          <p:nvSpPr>
            <p:cNvPr id="187" name="Freihandform: Form 134">
              <a:extLst>
                <a:ext uri="{FF2B5EF4-FFF2-40B4-BE49-F238E27FC236}">
                  <a16:creationId xmlns:a16="http://schemas.microsoft.com/office/drawing/2014/main" id="{2A46008B-A605-E443-23D6-7E57F13DCA4C}"/>
                </a:ext>
              </a:extLst>
            </p:cNvPr>
            <p:cNvSpPr/>
            <p:nvPr/>
          </p:nvSpPr>
          <p:spPr>
            <a:xfrm>
              <a:off x="6286976" y="3667198"/>
              <a:ext cx="47625" cy="47625"/>
            </a:xfrm>
            <a:custGeom>
              <a:avLst/>
              <a:gdLst>
                <a:gd name="connsiteX0" fmla="*/ 11524 w 47625"/>
                <a:gd name="connsiteY0" fmla="*/ 40598 h 47625"/>
                <a:gd name="connsiteX1" fmla="*/ 12763 w 47625"/>
                <a:gd name="connsiteY1" fmla="*/ 39741 h 47625"/>
                <a:gd name="connsiteX2" fmla="*/ 10000 w 47625"/>
                <a:gd name="connsiteY2" fmla="*/ 42598 h 47625"/>
                <a:gd name="connsiteX3" fmla="*/ 44290 w 47625"/>
                <a:gd name="connsiteY3" fmla="*/ 7546 h 47625"/>
                <a:gd name="connsiteX4" fmla="*/ 50291 w 47625"/>
                <a:gd name="connsiteY4" fmla="*/ 212 h 47625"/>
                <a:gd name="connsiteX5" fmla="*/ 43433 w 47625"/>
                <a:gd name="connsiteY5" fmla="*/ 4403 h 47625"/>
                <a:gd name="connsiteX6" fmla="*/ 40957 w 47625"/>
                <a:gd name="connsiteY6" fmla="*/ 6213 h 47625"/>
                <a:gd name="connsiteX7" fmla="*/ 21335 w 47625"/>
                <a:gd name="connsiteY7" fmla="*/ 21072 h 47625"/>
                <a:gd name="connsiteX8" fmla="*/ 25717 w 47625"/>
                <a:gd name="connsiteY8" fmla="*/ 17833 h 47625"/>
                <a:gd name="connsiteX9" fmla="*/ 19525 w 47625"/>
                <a:gd name="connsiteY9" fmla="*/ 23358 h 47625"/>
                <a:gd name="connsiteX10" fmla="*/ 20573 w 47625"/>
                <a:gd name="connsiteY10" fmla="*/ 22977 h 47625"/>
                <a:gd name="connsiteX11" fmla="*/ 1333 w 47625"/>
                <a:gd name="connsiteY11" fmla="*/ 43551 h 47625"/>
                <a:gd name="connsiteX12" fmla="*/ 8286 w 47625"/>
                <a:gd name="connsiteY12" fmla="*/ 43265 h 47625"/>
                <a:gd name="connsiteX13" fmla="*/ 11524 w 47625"/>
                <a:gd name="connsiteY13" fmla="*/ 405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47625">
                  <a:moveTo>
                    <a:pt x="11524" y="40598"/>
                  </a:moveTo>
                  <a:cubicBezTo>
                    <a:pt x="11905" y="40312"/>
                    <a:pt x="12382" y="40027"/>
                    <a:pt x="12763" y="39741"/>
                  </a:cubicBezTo>
                  <a:cubicBezTo>
                    <a:pt x="12191" y="40503"/>
                    <a:pt x="11239" y="41551"/>
                    <a:pt x="10000" y="42598"/>
                  </a:cubicBezTo>
                  <a:cubicBezTo>
                    <a:pt x="22192" y="32883"/>
                    <a:pt x="36004" y="17929"/>
                    <a:pt x="44290" y="7546"/>
                  </a:cubicBezTo>
                  <a:cubicBezTo>
                    <a:pt x="47815" y="4403"/>
                    <a:pt x="50482" y="1069"/>
                    <a:pt x="50291" y="212"/>
                  </a:cubicBezTo>
                  <a:cubicBezTo>
                    <a:pt x="50101" y="-645"/>
                    <a:pt x="47053" y="1165"/>
                    <a:pt x="43433" y="4403"/>
                  </a:cubicBezTo>
                  <a:cubicBezTo>
                    <a:pt x="42576" y="5070"/>
                    <a:pt x="41623" y="5832"/>
                    <a:pt x="40957" y="6213"/>
                  </a:cubicBezTo>
                  <a:cubicBezTo>
                    <a:pt x="35051" y="9928"/>
                    <a:pt x="28384" y="15071"/>
                    <a:pt x="21335" y="21072"/>
                  </a:cubicBezTo>
                  <a:lnTo>
                    <a:pt x="25717" y="17833"/>
                  </a:lnTo>
                  <a:cubicBezTo>
                    <a:pt x="23621" y="19548"/>
                    <a:pt x="21621" y="21262"/>
                    <a:pt x="19525" y="23358"/>
                  </a:cubicBezTo>
                  <a:lnTo>
                    <a:pt x="20573" y="22977"/>
                  </a:lnTo>
                  <a:cubicBezTo>
                    <a:pt x="13239" y="28597"/>
                    <a:pt x="4571" y="37931"/>
                    <a:pt x="1333" y="43551"/>
                  </a:cubicBezTo>
                  <a:cubicBezTo>
                    <a:pt x="-2001" y="49171"/>
                    <a:pt x="1142" y="49075"/>
                    <a:pt x="8286" y="43265"/>
                  </a:cubicBezTo>
                  <a:lnTo>
                    <a:pt x="11524" y="40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88" name="Freihandform: Form 135">
              <a:extLst>
                <a:ext uri="{FF2B5EF4-FFF2-40B4-BE49-F238E27FC236}">
                  <a16:creationId xmlns:a16="http://schemas.microsoft.com/office/drawing/2014/main" id="{6C0626EF-2AEA-3604-6FB4-75A838680368}"/>
                </a:ext>
              </a:extLst>
            </p:cNvPr>
            <p:cNvSpPr/>
            <p:nvPr/>
          </p:nvSpPr>
          <p:spPr>
            <a:xfrm>
              <a:off x="6289720" y="3690094"/>
              <a:ext cx="19050" cy="28575"/>
            </a:xfrm>
            <a:custGeom>
              <a:avLst/>
              <a:gdLst>
                <a:gd name="connsiteX0" fmla="*/ 24211 w 19050"/>
                <a:gd name="connsiteY0" fmla="*/ 8940 h 28575"/>
                <a:gd name="connsiteX1" fmla="*/ 11733 w 19050"/>
                <a:gd name="connsiteY1" fmla="*/ 19036 h 28575"/>
                <a:gd name="connsiteX2" fmla="*/ 10781 w 19050"/>
                <a:gd name="connsiteY2" fmla="*/ 19608 h 28575"/>
                <a:gd name="connsiteX3" fmla="*/ 11924 w 19050"/>
                <a:gd name="connsiteY3" fmla="*/ 20274 h 28575"/>
                <a:gd name="connsiteX4" fmla="*/ 11924 w 19050"/>
                <a:gd name="connsiteY4" fmla="*/ 20179 h 28575"/>
                <a:gd name="connsiteX5" fmla="*/ 25164 w 19050"/>
                <a:gd name="connsiteY5" fmla="*/ 4463 h 28575"/>
                <a:gd name="connsiteX6" fmla="*/ 26973 w 19050"/>
                <a:gd name="connsiteY6" fmla="*/ 2463 h 28575"/>
                <a:gd name="connsiteX7" fmla="*/ 28212 w 19050"/>
                <a:gd name="connsiteY7" fmla="*/ 272 h 28575"/>
                <a:gd name="connsiteX8" fmla="*/ 23640 w 19050"/>
                <a:gd name="connsiteY8" fmla="*/ 3034 h 28575"/>
                <a:gd name="connsiteX9" fmla="*/ 20687 w 19050"/>
                <a:gd name="connsiteY9" fmla="*/ 5796 h 28575"/>
                <a:gd name="connsiteX10" fmla="*/ 113 w 19050"/>
                <a:gd name="connsiteY10" fmla="*/ 28561 h 28575"/>
                <a:gd name="connsiteX11" fmla="*/ 1446 w 19050"/>
                <a:gd name="connsiteY11" fmla="*/ 29609 h 28575"/>
                <a:gd name="connsiteX12" fmla="*/ 8304 w 19050"/>
                <a:gd name="connsiteY12" fmla="*/ 24846 h 28575"/>
                <a:gd name="connsiteX13" fmla="*/ 13924 w 19050"/>
                <a:gd name="connsiteY13" fmla="*/ 17131 h 28575"/>
                <a:gd name="connsiteX14" fmla="*/ 15829 w 19050"/>
                <a:gd name="connsiteY14" fmla="*/ 15512 h 28575"/>
                <a:gd name="connsiteX15" fmla="*/ 14686 w 19050"/>
                <a:gd name="connsiteY15" fmla="*/ 17131 h 28575"/>
                <a:gd name="connsiteX16" fmla="*/ 20211 w 19050"/>
                <a:gd name="connsiteY16" fmla="*/ 9797 h 28575"/>
                <a:gd name="connsiteX17" fmla="*/ 23640 w 19050"/>
                <a:gd name="connsiteY17" fmla="*/ 6177 h 28575"/>
                <a:gd name="connsiteX18" fmla="*/ 20306 w 19050"/>
                <a:gd name="connsiteY18" fmla="*/ 6749 h 28575"/>
                <a:gd name="connsiteX19" fmla="*/ 18591 w 19050"/>
                <a:gd name="connsiteY19" fmla="*/ 8749 h 28575"/>
                <a:gd name="connsiteX20" fmla="*/ 19163 w 19050"/>
                <a:gd name="connsiteY20" fmla="*/ 8559 h 28575"/>
                <a:gd name="connsiteX21" fmla="*/ 9638 w 19050"/>
                <a:gd name="connsiteY21" fmla="*/ 20179 h 28575"/>
                <a:gd name="connsiteX22" fmla="*/ 5447 w 19050"/>
                <a:gd name="connsiteY22" fmla="*/ 25513 h 28575"/>
                <a:gd name="connsiteX23" fmla="*/ 6590 w 19050"/>
                <a:gd name="connsiteY23" fmla="*/ 26085 h 28575"/>
                <a:gd name="connsiteX24" fmla="*/ 8971 w 19050"/>
                <a:gd name="connsiteY24" fmla="*/ 24180 h 28575"/>
                <a:gd name="connsiteX25" fmla="*/ 7828 w 19050"/>
                <a:gd name="connsiteY25" fmla="*/ 24942 h 28575"/>
                <a:gd name="connsiteX26" fmla="*/ 23449 w 19050"/>
                <a:gd name="connsiteY26" fmla="*/ 10845 h 28575"/>
                <a:gd name="connsiteX27" fmla="*/ 25449 w 19050"/>
                <a:gd name="connsiteY27" fmla="*/ 8654 h 28575"/>
                <a:gd name="connsiteX28" fmla="*/ 24211 w 19050"/>
                <a:gd name="connsiteY28" fmla="*/ 894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50" h="28575">
                  <a:moveTo>
                    <a:pt x="24211" y="8940"/>
                  </a:moveTo>
                  <a:cubicBezTo>
                    <a:pt x="20115" y="12273"/>
                    <a:pt x="15924" y="15607"/>
                    <a:pt x="11733" y="19036"/>
                  </a:cubicBezTo>
                  <a:lnTo>
                    <a:pt x="10781" y="19608"/>
                  </a:lnTo>
                  <a:lnTo>
                    <a:pt x="11924" y="20274"/>
                  </a:lnTo>
                  <a:lnTo>
                    <a:pt x="11924" y="20179"/>
                  </a:lnTo>
                  <a:cubicBezTo>
                    <a:pt x="14686" y="15988"/>
                    <a:pt x="20020" y="9892"/>
                    <a:pt x="25164" y="4463"/>
                  </a:cubicBezTo>
                  <a:lnTo>
                    <a:pt x="26973" y="2463"/>
                  </a:lnTo>
                  <a:cubicBezTo>
                    <a:pt x="27735" y="1415"/>
                    <a:pt x="28212" y="653"/>
                    <a:pt x="28212" y="272"/>
                  </a:cubicBezTo>
                  <a:cubicBezTo>
                    <a:pt x="28212" y="-585"/>
                    <a:pt x="26211" y="653"/>
                    <a:pt x="23640" y="3034"/>
                  </a:cubicBezTo>
                  <a:lnTo>
                    <a:pt x="20687" y="5796"/>
                  </a:lnTo>
                  <a:cubicBezTo>
                    <a:pt x="13162" y="12083"/>
                    <a:pt x="2399" y="23132"/>
                    <a:pt x="113" y="28561"/>
                  </a:cubicBezTo>
                  <a:cubicBezTo>
                    <a:pt x="-363" y="29799"/>
                    <a:pt x="780" y="29418"/>
                    <a:pt x="1446" y="29609"/>
                  </a:cubicBezTo>
                  <a:cubicBezTo>
                    <a:pt x="1827" y="30466"/>
                    <a:pt x="4875" y="28275"/>
                    <a:pt x="8304" y="24846"/>
                  </a:cubicBezTo>
                  <a:cubicBezTo>
                    <a:pt x="11733" y="21322"/>
                    <a:pt x="14305" y="17988"/>
                    <a:pt x="13924" y="17131"/>
                  </a:cubicBezTo>
                  <a:lnTo>
                    <a:pt x="15829" y="15512"/>
                  </a:lnTo>
                  <a:lnTo>
                    <a:pt x="14686" y="17131"/>
                  </a:lnTo>
                  <a:cubicBezTo>
                    <a:pt x="15162" y="15607"/>
                    <a:pt x="18115" y="12369"/>
                    <a:pt x="20211" y="9797"/>
                  </a:cubicBezTo>
                  <a:lnTo>
                    <a:pt x="23640" y="6177"/>
                  </a:lnTo>
                  <a:lnTo>
                    <a:pt x="20306" y="6749"/>
                  </a:lnTo>
                  <a:lnTo>
                    <a:pt x="18591" y="8749"/>
                  </a:lnTo>
                  <a:cubicBezTo>
                    <a:pt x="18782" y="8654"/>
                    <a:pt x="19163" y="8559"/>
                    <a:pt x="19163" y="8559"/>
                  </a:cubicBezTo>
                  <a:cubicBezTo>
                    <a:pt x="16020" y="12369"/>
                    <a:pt x="13162" y="16083"/>
                    <a:pt x="9638" y="20179"/>
                  </a:cubicBezTo>
                  <a:lnTo>
                    <a:pt x="5447" y="25513"/>
                  </a:lnTo>
                  <a:cubicBezTo>
                    <a:pt x="4399" y="27132"/>
                    <a:pt x="4971" y="27323"/>
                    <a:pt x="6590" y="26085"/>
                  </a:cubicBezTo>
                  <a:lnTo>
                    <a:pt x="8971" y="24180"/>
                  </a:lnTo>
                  <a:cubicBezTo>
                    <a:pt x="8590" y="24465"/>
                    <a:pt x="8209" y="24656"/>
                    <a:pt x="7828" y="24942"/>
                  </a:cubicBezTo>
                  <a:cubicBezTo>
                    <a:pt x="12972" y="20274"/>
                    <a:pt x="18306" y="15321"/>
                    <a:pt x="23449" y="10845"/>
                  </a:cubicBezTo>
                  <a:cubicBezTo>
                    <a:pt x="24306" y="10178"/>
                    <a:pt x="25164" y="9225"/>
                    <a:pt x="25449" y="8654"/>
                  </a:cubicBezTo>
                  <a:cubicBezTo>
                    <a:pt x="25545" y="8082"/>
                    <a:pt x="25068" y="8273"/>
                    <a:pt x="24211" y="8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89" name="Freihandform: Form 136">
              <a:extLst>
                <a:ext uri="{FF2B5EF4-FFF2-40B4-BE49-F238E27FC236}">
                  <a16:creationId xmlns:a16="http://schemas.microsoft.com/office/drawing/2014/main" id="{B8997197-7EE9-352D-C12A-F0C8FE4D9ECF}"/>
                </a:ext>
              </a:extLst>
            </p:cNvPr>
            <p:cNvSpPr/>
            <p:nvPr/>
          </p:nvSpPr>
          <p:spPr>
            <a:xfrm>
              <a:off x="6293643" y="3716559"/>
              <a:ext cx="9525" cy="9525"/>
            </a:xfrm>
            <a:custGeom>
              <a:avLst/>
              <a:gdLst>
                <a:gd name="connsiteX0" fmla="*/ 3238 w 0"/>
                <a:gd name="connsiteY0" fmla="*/ 0 h 0"/>
                <a:gd name="connsiteX1" fmla="*/ 381 w 0"/>
                <a:gd name="connsiteY1" fmla="*/ 2572 h 0"/>
                <a:gd name="connsiteX2" fmla="*/ 0 w 0"/>
                <a:gd name="connsiteY2" fmla="*/ 3143 h 0"/>
                <a:gd name="connsiteX3" fmla="*/ 1715 w 0"/>
                <a:gd name="connsiteY3" fmla="*/ 1810 h 0"/>
                <a:gd name="connsiteX4" fmla="*/ 3238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38" y="0"/>
                  </a:moveTo>
                  <a:cubicBezTo>
                    <a:pt x="2381" y="667"/>
                    <a:pt x="1524" y="1334"/>
                    <a:pt x="381" y="2572"/>
                  </a:cubicBezTo>
                  <a:cubicBezTo>
                    <a:pt x="190" y="2953"/>
                    <a:pt x="95" y="3048"/>
                    <a:pt x="0" y="3143"/>
                  </a:cubicBezTo>
                  <a:cubicBezTo>
                    <a:pt x="476" y="2762"/>
                    <a:pt x="1143" y="2286"/>
                    <a:pt x="1715" y="1810"/>
                  </a:cubicBezTo>
                  <a:cubicBezTo>
                    <a:pt x="3048" y="857"/>
                    <a:pt x="3524" y="95"/>
                    <a:pt x="323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0" name="Freihandform: Form 137">
              <a:extLst>
                <a:ext uri="{FF2B5EF4-FFF2-40B4-BE49-F238E27FC236}">
                  <a16:creationId xmlns:a16="http://schemas.microsoft.com/office/drawing/2014/main" id="{CD9786F3-B1D2-0BCE-32C2-641FD9251C3D}"/>
                </a:ext>
              </a:extLst>
            </p:cNvPr>
            <p:cNvSpPr/>
            <p:nvPr/>
          </p:nvSpPr>
          <p:spPr>
            <a:xfrm>
              <a:off x="6292976" y="3719703"/>
              <a:ext cx="9525" cy="9525"/>
            </a:xfrm>
            <a:custGeom>
              <a:avLst/>
              <a:gdLst>
                <a:gd name="connsiteX0" fmla="*/ 762 w 0"/>
                <a:gd name="connsiteY0" fmla="*/ 0 h 0"/>
                <a:gd name="connsiteX1" fmla="*/ 0 w 0"/>
                <a:gd name="connsiteY1" fmla="*/ 572 h 0"/>
                <a:gd name="connsiteX2" fmla="*/ 572 w 0"/>
                <a:gd name="connsiteY2" fmla="*/ 286 h 0"/>
                <a:gd name="connsiteX3" fmla="*/ 667 w 0"/>
                <a:gd name="connsiteY3" fmla="*/ 95 h 0"/>
                <a:gd name="connsiteX4" fmla="*/ 762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2" y="0"/>
                  </a:moveTo>
                  <a:cubicBezTo>
                    <a:pt x="286" y="381"/>
                    <a:pt x="0" y="572"/>
                    <a:pt x="0" y="572"/>
                  </a:cubicBezTo>
                  <a:lnTo>
                    <a:pt x="572" y="286"/>
                  </a:lnTo>
                  <a:cubicBezTo>
                    <a:pt x="667" y="95"/>
                    <a:pt x="667" y="95"/>
                    <a:pt x="667" y="95"/>
                  </a:cubicBezTo>
                  <a:cubicBezTo>
                    <a:pt x="667" y="95"/>
                    <a:pt x="667" y="95"/>
                    <a:pt x="76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1" name="Freihandform: Form 138">
              <a:extLst>
                <a:ext uri="{FF2B5EF4-FFF2-40B4-BE49-F238E27FC236}">
                  <a16:creationId xmlns:a16="http://schemas.microsoft.com/office/drawing/2014/main" id="{FC46CB02-CEE0-C281-4C1A-89E9EF8CAB04}"/>
                </a:ext>
              </a:extLst>
            </p:cNvPr>
            <p:cNvSpPr/>
            <p:nvPr/>
          </p:nvSpPr>
          <p:spPr>
            <a:xfrm>
              <a:off x="6384690" y="3518796"/>
              <a:ext cx="57150" cy="28575"/>
            </a:xfrm>
            <a:custGeom>
              <a:avLst/>
              <a:gdLst>
                <a:gd name="connsiteX0" fmla="*/ 56400 w 57150"/>
                <a:gd name="connsiteY0" fmla="*/ 32981 h 28575"/>
                <a:gd name="connsiteX1" fmla="*/ 1250 w 57150"/>
                <a:gd name="connsiteY1" fmla="*/ 501 h 28575"/>
                <a:gd name="connsiteX2" fmla="*/ 12 w 57150"/>
                <a:gd name="connsiteY2" fmla="*/ 24 h 28575"/>
                <a:gd name="connsiteX3" fmla="*/ 965 w 57150"/>
                <a:gd name="connsiteY3" fmla="*/ 786 h 28575"/>
                <a:gd name="connsiteX4" fmla="*/ 56019 w 57150"/>
                <a:gd name="connsiteY4" fmla="*/ 33171 h 28575"/>
                <a:gd name="connsiteX5" fmla="*/ 57353 w 57150"/>
                <a:gd name="connsiteY5" fmla="*/ 33648 h 28575"/>
                <a:gd name="connsiteX6" fmla="*/ 56400 w 57150"/>
                <a:gd name="connsiteY6" fmla="*/ 329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56400" y="32981"/>
                  </a:moveTo>
                  <a:cubicBezTo>
                    <a:pt x="37922" y="22122"/>
                    <a:pt x="19538" y="11264"/>
                    <a:pt x="1250" y="501"/>
                  </a:cubicBezTo>
                  <a:cubicBezTo>
                    <a:pt x="679" y="120"/>
                    <a:pt x="107" y="-71"/>
                    <a:pt x="12" y="24"/>
                  </a:cubicBezTo>
                  <a:cubicBezTo>
                    <a:pt x="-83" y="120"/>
                    <a:pt x="393" y="501"/>
                    <a:pt x="965" y="786"/>
                  </a:cubicBezTo>
                  <a:cubicBezTo>
                    <a:pt x="19253" y="11550"/>
                    <a:pt x="37541" y="22313"/>
                    <a:pt x="56019" y="33171"/>
                  </a:cubicBezTo>
                  <a:cubicBezTo>
                    <a:pt x="56686" y="33552"/>
                    <a:pt x="57162" y="33743"/>
                    <a:pt x="57353" y="33648"/>
                  </a:cubicBezTo>
                  <a:cubicBezTo>
                    <a:pt x="57353" y="33648"/>
                    <a:pt x="56972" y="33267"/>
                    <a:pt x="56400" y="32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2" name="Freihandform: Form 139">
              <a:extLst>
                <a:ext uri="{FF2B5EF4-FFF2-40B4-BE49-F238E27FC236}">
                  <a16:creationId xmlns:a16="http://schemas.microsoft.com/office/drawing/2014/main" id="{DA6A07BB-8170-24F8-FAC8-47430699BD45}"/>
                </a:ext>
              </a:extLst>
            </p:cNvPr>
            <p:cNvSpPr/>
            <p:nvPr/>
          </p:nvSpPr>
          <p:spPr>
            <a:xfrm>
              <a:off x="6308736" y="3459117"/>
              <a:ext cx="9525" cy="9525"/>
            </a:xfrm>
            <a:custGeom>
              <a:avLst/>
              <a:gdLst>
                <a:gd name="connsiteX0" fmla="*/ 1767 w 0"/>
                <a:gd name="connsiteY0" fmla="*/ 1315 h 0"/>
                <a:gd name="connsiteX1" fmla="*/ 1862 w 0"/>
                <a:gd name="connsiteY1" fmla="*/ 1029 h 0"/>
                <a:gd name="connsiteX2" fmla="*/ 338 w 0"/>
                <a:gd name="connsiteY2" fmla="*/ 77 h 0"/>
                <a:gd name="connsiteX3" fmla="*/ 243 w 0"/>
                <a:gd name="connsiteY3" fmla="*/ 362 h 0"/>
                <a:gd name="connsiteX4" fmla="*/ 1767 w 0"/>
                <a:gd name="connsiteY4" fmla="*/ 131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67" y="1315"/>
                  </a:moveTo>
                  <a:cubicBezTo>
                    <a:pt x="2243" y="1505"/>
                    <a:pt x="2338" y="1410"/>
                    <a:pt x="1862" y="1029"/>
                  </a:cubicBezTo>
                  <a:cubicBezTo>
                    <a:pt x="1481" y="743"/>
                    <a:pt x="814" y="267"/>
                    <a:pt x="338" y="77"/>
                  </a:cubicBezTo>
                  <a:cubicBezTo>
                    <a:pt x="-43" y="-114"/>
                    <a:pt x="-138" y="77"/>
                    <a:pt x="243" y="362"/>
                  </a:cubicBezTo>
                  <a:cubicBezTo>
                    <a:pt x="624" y="743"/>
                    <a:pt x="1386" y="1220"/>
                    <a:pt x="1767" y="1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3" name="Freihandform: Form 140">
              <a:extLst>
                <a:ext uri="{FF2B5EF4-FFF2-40B4-BE49-F238E27FC236}">
                  <a16:creationId xmlns:a16="http://schemas.microsoft.com/office/drawing/2014/main" id="{39B69565-8621-C7A8-CB00-9C9E4AE16A4C}"/>
                </a:ext>
              </a:extLst>
            </p:cNvPr>
            <p:cNvSpPr/>
            <p:nvPr/>
          </p:nvSpPr>
          <p:spPr>
            <a:xfrm>
              <a:off x="6273164" y="3439072"/>
              <a:ext cx="228600" cy="276225"/>
            </a:xfrm>
            <a:custGeom>
              <a:avLst/>
              <a:gdLst>
                <a:gd name="connsiteX0" fmla="*/ 46196 w 228600"/>
                <a:gd name="connsiteY0" fmla="*/ 15836 h 276225"/>
                <a:gd name="connsiteX1" fmla="*/ 53531 w 228600"/>
                <a:gd name="connsiteY1" fmla="*/ 19646 h 276225"/>
                <a:gd name="connsiteX2" fmla="*/ 54673 w 228600"/>
                <a:gd name="connsiteY2" fmla="*/ 20408 h 276225"/>
                <a:gd name="connsiteX3" fmla="*/ 56102 w 228600"/>
                <a:gd name="connsiteY3" fmla="*/ 20789 h 276225"/>
                <a:gd name="connsiteX4" fmla="*/ 114014 w 228600"/>
                <a:gd name="connsiteY4" fmla="*/ 52317 h 276225"/>
                <a:gd name="connsiteX5" fmla="*/ 115062 w 228600"/>
                <a:gd name="connsiteY5" fmla="*/ 52412 h 276225"/>
                <a:gd name="connsiteX6" fmla="*/ 122111 w 228600"/>
                <a:gd name="connsiteY6" fmla="*/ 55841 h 276225"/>
                <a:gd name="connsiteX7" fmla="*/ 124111 w 228600"/>
                <a:gd name="connsiteY7" fmla="*/ 57174 h 276225"/>
                <a:gd name="connsiteX8" fmla="*/ 148971 w 228600"/>
                <a:gd name="connsiteY8" fmla="*/ 72510 h 276225"/>
                <a:gd name="connsiteX9" fmla="*/ 155067 w 228600"/>
                <a:gd name="connsiteY9" fmla="*/ 75558 h 276225"/>
                <a:gd name="connsiteX10" fmla="*/ 178022 w 228600"/>
                <a:gd name="connsiteY10" fmla="*/ 86607 h 276225"/>
                <a:gd name="connsiteX11" fmla="*/ 177451 w 228600"/>
                <a:gd name="connsiteY11" fmla="*/ 85749 h 276225"/>
                <a:gd name="connsiteX12" fmla="*/ 181737 w 228600"/>
                <a:gd name="connsiteY12" fmla="*/ 87273 h 276225"/>
                <a:gd name="connsiteX13" fmla="*/ 184785 w 228600"/>
                <a:gd name="connsiteY13" fmla="*/ 88988 h 276225"/>
                <a:gd name="connsiteX14" fmla="*/ 176117 w 228600"/>
                <a:gd name="connsiteY14" fmla="*/ 83844 h 276225"/>
                <a:gd name="connsiteX15" fmla="*/ 174974 w 228600"/>
                <a:gd name="connsiteY15" fmla="*/ 83178 h 276225"/>
                <a:gd name="connsiteX16" fmla="*/ 165164 w 228600"/>
                <a:gd name="connsiteY16" fmla="*/ 77748 h 276225"/>
                <a:gd name="connsiteX17" fmla="*/ 81248 w 228600"/>
                <a:gd name="connsiteY17" fmla="*/ 32886 h 276225"/>
                <a:gd name="connsiteX18" fmla="*/ 79820 w 228600"/>
                <a:gd name="connsiteY18" fmla="*/ 31933 h 276225"/>
                <a:gd name="connsiteX19" fmla="*/ 80200 w 228600"/>
                <a:gd name="connsiteY19" fmla="*/ 31838 h 276225"/>
                <a:gd name="connsiteX20" fmla="*/ 133445 w 228600"/>
                <a:gd name="connsiteY20" fmla="*/ 56412 h 276225"/>
                <a:gd name="connsiteX21" fmla="*/ 168497 w 228600"/>
                <a:gd name="connsiteY21" fmla="*/ 73938 h 276225"/>
                <a:gd name="connsiteX22" fmla="*/ 186119 w 228600"/>
                <a:gd name="connsiteY22" fmla="*/ 82701 h 276225"/>
                <a:gd name="connsiteX23" fmla="*/ 194977 w 228600"/>
                <a:gd name="connsiteY23" fmla="*/ 87083 h 276225"/>
                <a:gd name="connsiteX24" fmla="*/ 199454 w 228600"/>
                <a:gd name="connsiteY24" fmla="*/ 89274 h 276225"/>
                <a:gd name="connsiteX25" fmla="*/ 206216 w 228600"/>
                <a:gd name="connsiteY25" fmla="*/ 92893 h 276225"/>
                <a:gd name="connsiteX26" fmla="*/ 221361 w 228600"/>
                <a:gd name="connsiteY26" fmla="*/ 101561 h 276225"/>
                <a:gd name="connsiteX27" fmla="*/ 232220 w 228600"/>
                <a:gd name="connsiteY27" fmla="*/ 113943 h 276225"/>
                <a:gd name="connsiteX28" fmla="*/ 235744 w 228600"/>
                <a:gd name="connsiteY28" fmla="*/ 129850 h 276225"/>
                <a:gd name="connsiteX29" fmla="*/ 231077 w 228600"/>
                <a:gd name="connsiteY29" fmla="*/ 145376 h 276225"/>
                <a:gd name="connsiteX30" fmla="*/ 219551 w 228600"/>
                <a:gd name="connsiteY30" fmla="*/ 158711 h 276225"/>
                <a:gd name="connsiteX31" fmla="*/ 211741 w 228600"/>
                <a:gd name="connsiteY31" fmla="*/ 164521 h 276225"/>
                <a:gd name="connsiteX32" fmla="*/ 205359 w 228600"/>
                <a:gd name="connsiteY32" fmla="*/ 168998 h 276225"/>
                <a:gd name="connsiteX33" fmla="*/ 188690 w 228600"/>
                <a:gd name="connsiteY33" fmla="*/ 181190 h 276225"/>
                <a:gd name="connsiteX34" fmla="*/ 102489 w 228600"/>
                <a:gd name="connsiteY34" fmla="*/ 251008 h 276225"/>
                <a:gd name="connsiteX35" fmla="*/ 78867 w 228600"/>
                <a:gd name="connsiteY35" fmla="*/ 267391 h 276225"/>
                <a:gd name="connsiteX36" fmla="*/ 82010 w 228600"/>
                <a:gd name="connsiteY36" fmla="*/ 259200 h 276225"/>
                <a:gd name="connsiteX37" fmla="*/ 79439 w 228600"/>
                <a:gd name="connsiteY37" fmla="*/ 261486 h 276225"/>
                <a:gd name="connsiteX38" fmla="*/ 75248 w 228600"/>
                <a:gd name="connsiteY38" fmla="*/ 265010 h 276225"/>
                <a:gd name="connsiteX39" fmla="*/ 65151 w 228600"/>
                <a:gd name="connsiteY39" fmla="*/ 272249 h 276225"/>
                <a:gd name="connsiteX40" fmla="*/ 61722 w 228600"/>
                <a:gd name="connsiteY40" fmla="*/ 274154 h 276225"/>
                <a:gd name="connsiteX41" fmla="*/ 45339 w 228600"/>
                <a:gd name="connsiteY41" fmla="*/ 282441 h 276225"/>
                <a:gd name="connsiteX42" fmla="*/ 45434 w 228600"/>
                <a:gd name="connsiteY42" fmla="*/ 281202 h 276225"/>
                <a:gd name="connsiteX43" fmla="*/ 44577 w 228600"/>
                <a:gd name="connsiteY43" fmla="*/ 281774 h 276225"/>
                <a:gd name="connsiteX44" fmla="*/ 38672 w 228600"/>
                <a:gd name="connsiteY44" fmla="*/ 284727 h 276225"/>
                <a:gd name="connsiteX45" fmla="*/ 38195 w 228600"/>
                <a:gd name="connsiteY45" fmla="*/ 283869 h 276225"/>
                <a:gd name="connsiteX46" fmla="*/ 39529 w 228600"/>
                <a:gd name="connsiteY46" fmla="*/ 278250 h 276225"/>
                <a:gd name="connsiteX47" fmla="*/ 39338 w 228600"/>
                <a:gd name="connsiteY47" fmla="*/ 276821 h 276225"/>
                <a:gd name="connsiteX48" fmla="*/ 36100 w 228600"/>
                <a:gd name="connsiteY48" fmla="*/ 275773 h 276225"/>
                <a:gd name="connsiteX49" fmla="*/ 35814 w 228600"/>
                <a:gd name="connsiteY49" fmla="*/ 274821 h 276225"/>
                <a:gd name="connsiteX50" fmla="*/ 37052 w 228600"/>
                <a:gd name="connsiteY50" fmla="*/ 273392 h 276225"/>
                <a:gd name="connsiteX51" fmla="*/ 37052 w 228600"/>
                <a:gd name="connsiteY51" fmla="*/ 273392 h 276225"/>
                <a:gd name="connsiteX52" fmla="*/ 35243 w 228600"/>
                <a:gd name="connsiteY52" fmla="*/ 274344 h 276225"/>
                <a:gd name="connsiteX53" fmla="*/ 33623 w 228600"/>
                <a:gd name="connsiteY53" fmla="*/ 275773 h 276225"/>
                <a:gd name="connsiteX54" fmla="*/ 28670 w 228600"/>
                <a:gd name="connsiteY54" fmla="*/ 280345 h 276225"/>
                <a:gd name="connsiteX55" fmla="*/ 25051 w 228600"/>
                <a:gd name="connsiteY55" fmla="*/ 282917 h 276225"/>
                <a:gd name="connsiteX56" fmla="*/ 21622 w 228600"/>
                <a:gd name="connsiteY56" fmla="*/ 283107 h 276225"/>
                <a:gd name="connsiteX57" fmla="*/ 21908 w 228600"/>
                <a:gd name="connsiteY57" fmla="*/ 282536 h 276225"/>
                <a:gd name="connsiteX58" fmla="*/ 19431 w 228600"/>
                <a:gd name="connsiteY58" fmla="*/ 284631 h 276225"/>
                <a:gd name="connsiteX59" fmla="*/ 18479 w 228600"/>
                <a:gd name="connsiteY59" fmla="*/ 285298 h 276225"/>
                <a:gd name="connsiteX60" fmla="*/ 17717 w 228600"/>
                <a:gd name="connsiteY60" fmla="*/ 285298 h 276225"/>
                <a:gd name="connsiteX61" fmla="*/ 17431 w 228600"/>
                <a:gd name="connsiteY61" fmla="*/ 285203 h 276225"/>
                <a:gd name="connsiteX62" fmla="*/ 18002 w 228600"/>
                <a:gd name="connsiteY62" fmla="*/ 283869 h 276225"/>
                <a:gd name="connsiteX63" fmla="*/ 18383 w 228600"/>
                <a:gd name="connsiteY63" fmla="*/ 283203 h 276225"/>
                <a:gd name="connsiteX64" fmla="*/ 19907 w 228600"/>
                <a:gd name="connsiteY64" fmla="*/ 281298 h 276225"/>
                <a:gd name="connsiteX65" fmla="*/ 22955 w 228600"/>
                <a:gd name="connsiteY65" fmla="*/ 279583 h 276225"/>
                <a:gd name="connsiteX66" fmla="*/ 23241 w 228600"/>
                <a:gd name="connsiteY66" fmla="*/ 278821 h 276225"/>
                <a:gd name="connsiteX67" fmla="*/ 24098 w 228600"/>
                <a:gd name="connsiteY67" fmla="*/ 278535 h 276225"/>
                <a:gd name="connsiteX68" fmla="*/ 23527 w 228600"/>
                <a:gd name="connsiteY68" fmla="*/ 278535 h 276225"/>
                <a:gd name="connsiteX69" fmla="*/ 24860 w 228600"/>
                <a:gd name="connsiteY69" fmla="*/ 277488 h 276225"/>
                <a:gd name="connsiteX70" fmla="*/ 23241 w 228600"/>
                <a:gd name="connsiteY70" fmla="*/ 278631 h 276225"/>
                <a:gd name="connsiteX71" fmla="*/ 27242 w 228600"/>
                <a:gd name="connsiteY71" fmla="*/ 274725 h 276225"/>
                <a:gd name="connsiteX72" fmla="*/ 29527 w 228600"/>
                <a:gd name="connsiteY72" fmla="*/ 272344 h 276225"/>
                <a:gd name="connsiteX73" fmla="*/ 29242 w 228600"/>
                <a:gd name="connsiteY73" fmla="*/ 272249 h 276225"/>
                <a:gd name="connsiteX74" fmla="*/ 35433 w 228600"/>
                <a:gd name="connsiteY74" fmla="*/ 266534 h 276225"/>
                <a:gd name="connsiteX75" fmla="*/ 36290 w 228600"/>
                <a:gd name="connsiteY75" fmla="*/ 266058 h 276225"/>
                <a:gd name="connsiteX76" fmla="*/ 37624 w 228600"/>
                <a:gd name="connsiteY76" fmla="*/ 264534 h 276225"/>
                <a:gd name="connsiteX77" fmla="*/ 39243 w 228600"/>
                <a:gd name="connsiteY77" fmla="*/ 263010 h 276225"/>
                <a:gd name="connsiteX78" fmla="*/ 39529 w 228600"/>
                <a:gd name="connsiteY78" fmla="*/ 262629 h 276225"/>
                <a:gd name="connsiteX79" fmla="*/ 39529 w 228600"/>
                <a:gd name="connsiteY79" fmla="*/ 262629 h 276225"/>
                <a:gd name="connsiteX80" fmla="*/ 40672 w 228600"/>
                <a:gd name="connsiteY80" fmla="*/ 261200 h 276225"/>
                <a:gd name="connsiteX81" fmla="*/ 40958 w 228600"/>
                <a:gd name="connsiteY81" fmla="*/ 260914 h 276225"/>
                <a:gd name="connsiteX82" fmla="*/ 40958 w 228600"/>
                <a:gd name="connsiteY82" fmla="*/ 260914 h 276225"/>
                <a:gd name="connsiteX83" fmla="*/ 46101 w 228600"/>
                <a:gd name="connsiteY83" fmla="*/ 254723 h 276225"/>
                <a:gd name="connsiteX84" fmla="*/ 48863 w 228600"/>
                <a:gd name="connsiteY84" fmla="*/ 252342 h 276225"/>
                <a:gd name="connsiteX85" fmla="*/ 48006 w 228600"/>
                <a:gd name="connsiteY85" fmla="*/ 252913 h 276225"/>
                <a:gd name="connsiteX86" fmla="*/ 47339 w 228600"/>
                <a:gd name="connsiteY86" fmla="*/ 252818 h 276225"/>
                <a:gd name="connsiteX87" fmla="*/ 25718 w 228600"/>
                <a:gd name="connsiteY87" fmla="*/ 272154 h 276225"/>
                <a:gd name="connsiteX88" fmla="*/ 22860 w 228600"/>
                <a:gd name="connsiteY88" fmla="*/ 274440 h 276225"/>
                <a:gd name="connsiteX89" fmla="*/ 24384 w 228600"/>
                <a:gd name="connsiteY89" fmla="*/ 271963 h 276225"/>
                <a:gd name="connsiteX90" fmla="*/ 71247 w 228600"/>
                <a:gd name="connsiteY90" fmla="*/ 226910 h 276225"/>
                <a:gd name="connsiteX91" fmla="*/ 83820 w 228600"/>
                <a:gd name="connsiteY91" fmla="*/ 216528 h 276225"/>
                <a:gd name="connsiteX92" fmla="*/ 83153 w 228600"/>
                <a:gd name="connsiteY92" fmla="*/ 216909 h 276225"/>
                <a:gd name="connsiteX93" fmla="*/ 86487 w 228600"/>
                <a:gd name="connsiteY93" fmla="*/ 214337 h 276225"/>
                <a:gd name="connsiteX94" fmla="*/ 86868 w 228600"/>
                <a:gd name="connsiteY94" fmla="*/ 214051 h 276225"/>
                <a:gd name="connsiteX95" fmla="*/ 84011 w 228600"/>
                <a:gd name="connsiteY95" fmla="*/ 215670 h 276225"/>
                <a:gd name="connsiteX96" fmla="*/ 82201 w 228600"/>
                <a:gd name="connsiteY96" fmla="*/ 217004 h 276225"/>
                <a:gd name="connsiteX97" fmla="*/ 53912 w 228600"/>
                <a:gd name="connsiteY97" fmla="*/ 239864 h 276225"/>
                <a:gd name="connsiteX98" fmla="*/ 39529 w 228600"/>
                <a:gd name="connsiteY98" fmla="*/ 251580 h 276225"/>
                <a:gd name="connsiteX99" fmla="*/ 37338 w 228600"/>
                <a:gd name="connsiteY99" fmla="*/ 252913 h 276225"/>
                <a:gd name="connsiteX100" fmla="*/ 39338 w 228600"/>
                <a:gd name="connsiteY100" fmla="*/ 250341 h 276225"/>
                <a:gd name="connsiteX101" fmla="*/ 85916 w 228600"/>
                <a:gd name="connsiteY101" fmla="*/ 210813 h 276225"/>
                <a:gd name="connsiteX102" fmla="*/ 94298 w 228600"/>
                <a:gd name="connsiteY102" fmla="*/ 204526 h 276225"/>
                <a:gd name="connsiteX103" fmla="*/ 94393 w 228600"/>
                <a:gd name="connsiteY103" fmla="*/ 204431 h 276225"/>
                <a:gd name="connsiteX104" fmla="*/ 92297 w 228600"/>
                <a:gd name="connsiteY104" fmla="*/ 205479 h 276225"/>
                <a:gd name="connsiteX105" fmla="*/ 98108 w 228600"/>
                <a:gd name="connsiteY105" fmla="*/ 201573 h 276225"/>
                <a:gd name="connsiteX106" fmla="*/ 96869 w 228600"/>
                <a:gd name="connsiteY106" fmla="*/ 201573 h 276225"/>
                <a:gd name="connsiteX107" fmla="*/ 130397 w 228600"/>
                <a:gd name="connsiteY107" fmla="*/ 176332 h 276225"/>
                <a:gd name="connsiteX108" fmla="*/ 131636 w 228600"/>
                <a:gd name="connsiteY108" fmla="*/ 175475 h 276225"/>
                <a:gd name="connsiteX109" fmla="*/ 145161 w 228600"/>
                <a:gd name="connsiteY109" fmla="*/ 163854 h 276225"/>
                <a:gd name="connsiteX110" fmla="*/ 139732 w 228600"/>
                <a:gd name="connsiteY110" fmla="*/ 167664 h 276225"/>
                <a:gd name="connsiteX111" fmla="*/ 151257 w 228600"/>
                <a:gd name="connsiteY111" fmla="*/ 158520 h 276225"/>
                <a:gd name="connsiteX112" fmla="*/ 183166 w 228600"/>
                <a:gd name="connsiteY112" fmla="*/ 140042 h 276225"/>
                <a:gd name="connsiteX113" fmla="*/ 188595 w 228600"/>
                <a:gd name="connsiteY113" fmla="*/ 136327 h 276225"/>
                <a:gd name="connsiteX114" fmla="*/ 191452 w 228600"/>
                <a:gd name="connsiteY114" fmla="*/ 134136 h 276225"/>
                <a:gd name="connsiteX115" fmla="*/ 193453 w 228600"/>
                <a:gd name="connsiteY115" fmla="*/ 127945 h 276225"/>
                <a:gd name="connsiteX116" fmla="*/ 186976 w 228600"/>
                <a:gd name="connsiteY116" fmla="*/ 123564 h 276225"/>
                <a:gd name="connsiteX117" fmla="*/ 173260 w 228600"/>
                <a:gd name="connsiteY117" fmla="*/ 116420 h 276225"/>
                <a:gd name="connsiteX118" fmla="*/ 170974 w 228600"/>
                <a:gd name="connsiteY118" fmla="*/ 114705 h 276225"/>
                <a:gd name="connsiteX119" fmla="*/ 173069 w 228600"/>
                <a:gd name="connsiteY119" fmla="*/ 115277 h 276225"/>
                <a:gd name="connsiteX120" fmla="*/ 184880 w 228600"/>
                <a:gd name="connsiteY120" fmla="*/ 121182 h 276225"/>
                <a:gd name="connsiteX121" fmla="*/ 191548 w 228600"/>
                <a:gd name="connsiteY121" fmla="*/ 124326 h 276225"/>
                <a:gd name="connsiteX122" fmla="*/ 195834 w 228600"/>
                <a:gd name="connsiteY122" fmla="*/ 128421 h 276225"/>
                <a:gd name="connsiteX123" fmla="*/ 194120 w 228600"/>
                <a:gd name="connsiteY123" fmla="*/ 133946 h 276225"/>
                <a:gd name="connsiteX124" fmla="*/ 196787 w 228600"/>
                <a:gd name="connsiteY124" fmla="*/ 129374 h 276225"/>
                <a:gd name="connsiteX125" fmla="*/ 194500 w 228600"/>
                <a:gd name="connsiteY125" fmla="*/ 124802 h 276225"/>
                <a:gd name="connsiteX126" fmla="*/ 189262 w 228600"/>
                <a:gd name="connsiteY126" fmla="*/ 121563 h 276225"/>
                <a:gd name="connsiteX127" fmla="*/ 181832 w 228600"/>
                <a:gd name="connsiteY127" fmla="*/ 117372 h 276225"/>
                <a:gd name="connsiteX128" fmla="*/ 176213 w 228600"/>
                <a:gd name="connsiteY128" fmla="*/ 114420 h 276225"/>
                <a:gd name="connsiteX129" fmla="*/ 170783 w 228600"/>
                <a:gd name="connsiteY129" fmla="*/ 111276 h 276225"/>
                <a:gd name="connsiteX130" fmla="*/ 116015 w 228600"/>
                <a:gd name="connsiteY130" fmla="*/ 80606 h 276225"/>
                <a:gd name="connsiteX131" fmla="*/ 69723 w 228600"/>
                <a:gd name="connsiteY131" fmla="*/ 54984 h 276225"/>
                <a:gd name="connsiteX132" fmla="*/ 5334 w 228600"/>
                <a:gd name="connsiteY132" fmla="*/ 16884 h 276225"/>
                <a:gd name="connsiteX133" fmla="*/ 0 w 228600"/>
                <a:gd name="connsiteY133" fmla="*/ 12312 h 276225"/>
                <a:gd name="connsiteX134" fmla="*/ 5239 w 228600"/>
                <a:gd name="connsiteY134" fmla="*/ 14312 h 276225"/>
                <a:gd name="connsiteX135" fmla="*/ 144590 w 228600"/>
                <a:gd name="connsiteY135" fmla="*/ 94608 h 276225"/>
                <a:gd name="connsiteX136" fmla="*/ 160020 w 228600"/>
                <a:gd name="connsiteY136" fmla="*/ 103466 h 276225"/>
                <a:gd name="connsiteX137" fmla="*/ 160020 w 228600"/>
                <a:gd name="connsiteY137" fmla="*/ 103180 h 276225"/>
                <a:gd name="connsiteX138" fmla="*/ 161735 w 228600"/>
                <a:gd name="connsiteY138" fmla="*/ 103180 h 276225"/>
                <a:gd name="connsiteX139" fmla="*/ 144399 w 228600"/>
                <a:gd name="connsiteY139" fmla="*/ 92988 h 276225"/>
                <a:gd name="connsiteX140" fmla="*/ 94393 w 228600"/>
                <a:gd name="connsiteY140" fmla="*/ 64985 h 276225"/>
                <a:gd name="connsiteX141" fmla="*/ 62103 w 228600"/>
                <a:gd name="connsiteY141" fmla="*/ 43554 h 276225"/>
                <a:gd name="connsiteX142" fmla="*/ 20669 w 228600"/>
                <a:gd name="connsiteY142" fmla="*/ 18884 h 276225"/>
                <a:gd name="connsiteX143" fmla="*/ 19431 w 228600"/>
                <a:gd name="connsiteY143" fmla="*/ 17931 h 276225"/>
                <a:gd name="connsiteX144" fmla="*/ 20193 w 228600"/>
                <a:gd name="connsiteY144" fmla="*/ 18122 h 276225"/>
                <a:gd name="connsiteX145" fmla="*/ 49911 w 228600"/>
                <a:gd name="connsiteY145" fmla="*/ 34886 h 276225"/>
                <a:gd name="connsiteX146" fmla="*/ 48292 w 228600"/>
                <a:gd name="connsiteY146" fmla="*/ 32314 h 276225"/>
                <a:gd name="connsiteX147" fmla="*/ 52102 w 228600"/>
                <a:gd name="connsiteY147" fmla="*/ 33171 h 276225"/>
                <a:gd name="connsiteX148" fmla="*/ 45529 w 228600"/>
                <a:gd name="connsiteY148" fmla="*/ 28980 h 276225"/>
                <a:gd name="connsiteX149" fmla="*/ 43434 w 228600"/>
                <a:gd name="connsiteY149" fmla="*/ 27075 h 276225"/>
                <a:gd name="connsiteX150" fmla="*/ 46101 w 228600"/>
                <a:gd name="connsiteY150" fmla="*/ 28218 h 276225"/>
                <a:gd name="connsiteX151" fmla="*/ 73152 w 228600"/>
                <a:gd name="connsiteY151" fmla="*/ 45078 h 276225"/>
                <a:gd name="connsiteX152" fmla="*/ 106299 w 228600"/>
                <a:gd name="connsiteY152" fmla="*/ 64128 h 276225"/>
                <a:gd name="connsiteX153" fmla="*/ 103727 w 228600"/>
                <a:gd name="connsiteY153" fmla="*/ 61175 h 276225"/>
                <a:gd name="connsiteX154" fmla="*/ 103727 w 228600"/>
                <a:gd name="connsiteY154" fmla="*/ 61175 h 276225"/>
                <a:gd name="connsiteX155" fmla="*/ 98584 w 228600"/>
                <a:gd name="connsiteY155" fmla="*/ 57555 h 276225"/>
                <a:gd name="connsiteX156" fmla="*/ 4001 w 228600"/>
                <a:gd name="connsiteY156" fmla="*/ 977 h 276225"/>
                <a:gd name="connsiteX157" fmla="*/ 2953 w 228600"/>
                <a:gd name="connsiteY157" fmla="*/ 24 h 276225"/>
                <a:gd name="connsiteX158" fmla="*/ 4096 w 228600"/>
                <a:gd name="connsiteY158" fmla="*/ 501 h 276225"/>
                <a:gd name="connsiteX159" fmla="*/ 32385 w 228600"/>
                <a:gd name="connsiteY159" fmla="*/ 18693 h 276225"/>
                <a:gd name="connsiteX160" fmla="*/ 32385 w 228600"/>
                <a:gd name="connsiteY160" fmla="*/ 18693 h 276225"/>
                <a:gd name="connsiteX161" fmla="*/ 32480 w 228600"/>
                <a:gd name="connsiteY161" fmla="*/ 18408 h 276225"/>
                <a:gd name="connsiteX162" fmla="*/ 34004 w 228600"/>
                <a:gd name="connsiteY162" fmla="*/ 19360 h 276225"/>
                <a:gd name="connsiteX163" fmla="*/ 33909 w 228600"/>
                <a:gd name="connsiteY163" fmla="*/ 19646 h 276225"/>
                <a:gd name="connsiteX164" fmla="*/ 87249 w 228600"/>
                <a:gd name="connsiteY164" fmla="*/ 50888 h 276225"/>
                <a:gd name="connsiteX165" fmla="*/ 38957 w 228600"/>
                <a:gd name="connsiteY165" fmla="*/ 20979 h 276225"/>
                <a:gd name="connsiteX166" fmla="*/ 33433 w 228600"/>
                <a:gd name="connsiteY166" fmla="*/ 18027 h 276225"/>
                <a:gd name="connsiteX167" fmla="*/ 32195 w 228600"/>
                <a:gd name="connsiteY167" fmla="*/ 17074 h 276225"/>
                <a:gd name="connsiteX168" fmla="*/ 33052 w 228600"/>
                <a:gd name="connsiteY168" fmla="*/ 17265 h 276225"/>
                <a:gd name="connsiteX169" fmla="*/ 34576 w 228600"/>
                <a:gd name="connsiteY169" fmla="*/ 18122 h 276225"/>
                <a:gd name="connsiteX170" fmla="*/ 29908 w 228600"/>
                <a:gd name="connsiteY170" fmla="*/ 13740 h 276225"/>
                <a:gd name="connsiteX171" fmla="*/ 36385 w 228600"/>
                <a:gd name="connsiteY171" fmla="*/ 16503 h 276225"/>
                <a:gd name="connsiteX172" fmla="*/ 61722 w 228600"/>
                <a:gd name="connsiteY172" fmla="*/ 32124 h 276225"/>
                <a:gd name="connsiteX173" fmla="*/ 64484 w 228600"/>
                <a:gd name="connsiteY173" fmla="*/ 33743 h 276225"/>
                <a:gd name="connsiteX174" fmla="*/ 67437 w 228600"/>
                <a:gd name="connsiteY174" fmla="*/ 35172 h 276225"/>
                <a:gd name="connsiteX175" fmla="*/ 28861 w 228600"/>
                <a:gd name="connsiteY175" fmla="*/ 9930 h 276225"/>
                <a:gd name="connsiteX176" fmla="*/ 27051 w 228600"/>
                <a:gd name="connsiteY176" fmla="*/ 8216 h 276225"/>
                <a:gd name="connsiteX177" fmla="*/ 29242 w 228600"/>
                <a:gd name="connsiteY177" fmla="*/ 9168 h 276225"/>
                <a:gd name="connsiteX178" fmla="*/ 99631 w 228600"/>
                <a:gd name="connsiteY178" fmla="*/ 50412 h 276225"/>
                <a:gd name="connsiteX179" fmla="*/ 124492 w 228600"/>
                <a:gd name="connsiteY179" fmla="*/ 61746 h 276225"/>
                <a:gd name="connsiteX180" fmla="*/ 121539 w 228600"/>
                <a:gd name="connsiteY180" fmla="*/ 59937 h 276225"/>
                <a:gd name="connsiteX181" fmla="*/ 48197 w 228600"/>
                <a:gd name="connsiteY181" fmla="*/ 19360 h 276225"/>
                <a:gd name="connsiteX182" fmla="*/ 47054 w 228600"/>
                <a:gd name="connsiteY182" fmla="*/ 18408 h 276225"/>
                <a:gd name="connsiteX183" fmla="*/ 48101 w 228600"/>
                <a:gd name="connsiteY183" fmla="*/ 18789 h 276225"/>
                <a:gd name="connsiteX184" fmla="*/ 83915 w 228600"/>
                <a:gd name="connsiteY184" fmla="*/ 38505 h 276225"/>
                <a:gd name="connsiteX185" fmla="*/ 113348 w 228600"/>
                <a:gd name="connsiteY185" fmla="*/ 54031 h 276225"/>
                <a:gd name="connsiteX186" fmla="*/ 57055 w 228600"/>
                <a:gd name="connsiteY186" fmla="*/ 22218 h 276225"/>
                <a:gd name="connsiteX187" fmla="*/ 54959 w 228600"/>
                <a:gd name="connsiteY187" fmla="*/ 20789 h 276225"/>
                <a:gd name="connsiteX188" fmla="*/ 54388 w 228600"/>
                <a:gd name="connsiteY188" fmla="*/ 20598 h 276225"/>
                <a:gd name="connsiteX189" fmla="*/ 46673 w 228600"/>
                <a:gd name="connsiteY189" fmla="*/ 16598 h 276225"/>
                <a:gd name="connsiteX190" fmla="*/ 45339 w 228600"/>
                <a:gd name="connsiteY190" fmla="*/ 15645 h 276225"/>
                <a:gd name="connsiteX191" fmla="*/ 46196 w 228600"/>
                <a:gd name="connsiteY191" fmla="*/ 15836 h 276225"/>
                <a:gd name="connsiteX192" fmla="*/ 74104 w 228600"/>
                <a:gd name="connsiteY192" fmla="*/ 234625 h 276225"/>
                <a:gd name="connsiteX193" fmla="*/ 73628 w 228600"/>
                <a:gd name="connsiteY193" fmla="*/ 234911 h 276225"/>
                <a:gd name="connsiteX194" fmla="*/ 75248 w 228600"/>
                <a:gd name="connsiteY194" fmla="*/ 233768 h 276225"/>
                <a:gd name="connsiteX195" fmla="*/ 77915 w 228600"/>
                <a:gd name="connsiteY195" fmla="*/ 232625 h 276225"/>
                <a:gd name="connsiteX196" fmla="*/ 74104 w 228600"/>
                <a:gd name="connsiteY196" fmla="*/ 234625 h 276225"/>
                <a:gd name="connsiteX197" fmla="*/ 51721 w 228600"/>
                <a:gd name="connsiteY197" fmla="*/ 260247 h 276225"/>
                <a:gd name="connsiteX198" fmla="*/ 51721 w 228600"/>
                <a:gd name="connsiteY198" fmla="*/ 260247 h 276225"/>
                <a:gd name="connsiteX199" fmla="*/ 50292 w 228600"/>
                <a:gd name="connsiteY199" fmla="*/ 260914 h 276225"/>
                <a:gd name="connsiteX200" fmla="*/ 51721 w 228600"/>
                <a:gd name="connsiteY200" fmla="*/ 260247 h 276225"/>
                <a:gd name="connsiteX201" fmla="*/ 197834 w 228600"/>
                <a:gd name="connsiteY201" fmla="*/ 127374 h 276225"/>
                <a:gd name="connsiteX202" fmla="*/ 194786 w 228600"/>
                <a:gd name="connsiteY202" fmla="*/ 134613 h 276225"/>
                <a:gd name="connsiteX203" fmla="*/ 187643 w 228600"/>
                <a:gd name="connsiteY203" fmla="*/ 138994 h 276225"/>
                <a:gd name="connsiteX204" fmla="*/ 190881 w 228600"/>
                <a:gd name="connsiteY204" fmla="*/ 136613 h 276225"/>
                <a:gd name="connsiteX205" fmla="*/ 195739 w 228600"/>
                <a:gd name="connsiteY205" fmla="*/ 132993 h 276225"/>
                <a:gd name="connsiteX206" fmla="*/ 197834 w 228600"/>
                <a:gd name="connsiteY206" fmla="*/ 127374 h 276225"/>
                <a:gd name="connsiteX207" fmla="*/ 55054 w 228600"/>
                <a:gd name="connsiteY207" fmla="*/ 247579 h 276225"/>
                <a:gd name="connsiteX208" fmla="*/ 61817 w 228600"/>
                <a:gd name="connsiteY208" fmla="*/ 243483 h 276225"/>
                <a:gd name="connsiteX209" fmla="*/ 66294 w 228600"/>
                <a:gd name="connsiteY209" fmla="*/ 239102 h 276225"/>
                <a:gd name="connsiteX210" fmla="*/ 79058 w 228600"/>
                <a:gd name="connsiteY210" fmla="*/ 228053 h 276225"/>
                <a:gd name="connsiteX211" fmla="*/ 79820 w 228600"/>
                <a:gd name="connsiteY211" fmla="*/ 226910 h 276225"/>
                <a:gd name="connsiteX212" fmla="*/ 81344 w 228600"/>
                <a:gd name="connsiteY212" fmla="*/ 225481 h 276225"/>
                <a:gd name="connsiteX213" fmla="*/ 67627 w 228600"/>
                <a:gd name="connsiteY213" fmla="*/ 236816 h 276225"/>
                <a:gd name="connsiteX214" fmla="*/ 55054 w 228600"/>
                <a:gd name="connsiteY214" fmla="*/ 247579 h 276225"/>
                <a:gd name="connsiteX215" fmla="*/ 26670 w 228600"/>
                <a:gd name="connsiteY215" fmla="*/ 277297 h 276225"/>
                <a:gd name="connsiteX216" fmla="*/ 26194 w 228600"/>
                <a:gd name="connsiteY216" fmla="*/ 277583 h 276225"/>
                <a:gd name="connsiteX217" fmla="*/ 26575 w 228600"/>
                <a:gd name="connsiteY217" fmla="*/ 276440 h 276225"/>
                <a:gd name="connsiteX218" fmla="*/ 26670 w 228600"/>
                <a:gd name="connsiteY218" fmla="*/ 277297 h 276225"/>
                <a:gd name="connsiteX219" fmla="*/ 26003 w 228600"/>
                <a:gd name="connsiteY219" fmla="*/ 279107 h 276225"/>
                <a:gd name="connsiteX220" fmla="*/ 26670 w 228600"/>
                <a:gd name="connsiteY220" fmla="*/ 278535 h 276225"/>
                <a:gd name="connsiteX221" fmla="*/ 26003 w 228600"/>
                <a:gd name="connsiteY221" fmla="*/ 279107 h 276225"/>
                <a:gd name="connsiteX222" fmla="*/ 31814 w 228600"/>
                <a:gd name="connsiteY222" fmla="*/ 274059 h 276225"/>
                <a:gd name="connsiteX223" fmla="*/ 30861 w 228600"/>
                <a:gd name="connsiteY223" fmla="*/ 274630 h 276225"/>
                <a:gd name="connsiteX224" fmla="*/ 31814 w 228600"/>
                <a:gd name="connsiteY224" fmla="*/ 274059 h 276225"/>
                <a:gd name="connsiteX225" fmla="*/ 45910 w 228600"/>
                <a:gd name="connsiteY225" fmla="*/ 280250 h 276225"/>
                <a:gd name="connsiteX226" fmla="*/ 46292 w 228600"/>
                <a:gd name="connsiteY226" fmla="*/ 276440 h 276225"/>
                <a:gd name="connsiteX227" fmla="*/ 45625 w 228600"/>
                <a:gd name="connsiteY227" fmla="*/ 280345 h 276225"/>
                <a:gd name="connsiteX228" fmla="*/ 45910 w 228600"/>
                <a:gd name="connsiteY228" fmla="*/ 280250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228600" h="276225">
                  <a:moveTo>
                    <a:pt x="46196" y="15836"/>
                  </a:moveTo>
                  <a:cubicBezTo>
                    <a:pt x="48768" y="17265"/>
                    <a:pt x="51245" y="18598"/>
                    <a:pt x="53531" y="19646"/>
                  </a:cubicBezTo>
                  <a:cubicBezTo>
                    <a:pt x="53912" y="19836"/>
                    <a:pt x="54388" y="20122"/>
                    <a:pt x="54673" y="20408"/>
                  </a:cubicBezTo>
                  <a:cubicBezTo>
                    <a:pt x="54673" y="20122"/>
                    <a:pt x="55245" y="20313"/>
                    <a:pt x="56102" y="20789"/>
                  </a:cubicBezTo>
                  <a:cubicBezTo>
                    <a:pt x="74771" y="30600"/>
                    <a:pt x="94393" y="41744"/>
                    <a:pt x="114014" y="52317"/>
                  </a:cubicBezTo>
                  <a:cubicBezTo>
                    <a:pt x="114205" y="52221"/>
                    <a:pt x="114586" y="52317"/>
                    <a:pt x="115062" y="52412"/>
                  </a:cubicBezTo>
                  <a:cubicBezTo>
                    <a:pt x="116586" y="52793"/>
                    <a:pt x="119444" y="54126"/>
                    <a:pt x="122111" y="55841"/>
                  </a:cubicBezTo>
                  <a:lnTo>
                    <a:pt x="124111" y="57174"/>
                  </a:lnTo>
                  <a:cubicBezTo>
                    <a:pt x="132493" y="62318"/>
                    <a:pt x="140684" y="67366"/>
                    <a:pt x="148971" y="72510"/>
                  </a:cubicBezTo>
                  <a:cubicBezTo>
                    <a:pt x="150781" y="73272"/>
                    <a:pt x="152876" y="74319"/>
                    <a:pt x="155067" y="75558"/>
                  </a:cubicBezTo>
                  <a:cubicBezTo>
                    <a:pt x="162973" y="79368"/>
                    <a:pt x="170688" y="83082"/>
                    <a:pt x="178022" y="86607"/>
                  </a:cubicBezTo>
                  <a:cubicBezTo>
                    <a:pt x="177641" y="86226"/>
                    <a:pt x="177451" y="85940"/>
                    <a:pt x="177451" y="85749"/>
                  </a:cubicBezTo>
                  <a:cubicBezTo>
                    <a:pt x="177832" y="85464"/>
                    <a:pt x="179737" y="86130"/>
                    <a:pt x="181737" y="87273"/>
                  </a:cubicBezTo>
                  <a:lnTo>
                    <a:pt x="184785" y="88988"/>
                  </a:lnTo>
                  <a:cubicBezTo>
                    <a:pt x="181927" y="87273"/>
                    <a:pt x="179070" y="85559"/>
                    <a:pt x="176117" y="83844"/>
                  </a:cubicBezTo>
                  <a:cubicBezTo>
                    <a:pt x="175736" y="83654"/>
                    <a:pt x="175355" y="83368"/>
                    <a:pt x="174974" y="83178"/>
                  </a:cubicBezTo>
                  <a:cubicBezTo>
                    <a:pt x="171736" y="81368"/>
                    <a:pt x="168497" y="79558"/>
                    <a:pt x="165164" y="77748"/>
                  </a:cubicBezTo>
                  <a:cubicBezTo>
                    <a:pt x="136208" y="61842"/>
                    <a:pt x="108585" y="47364"/>
                    <a:pt x="81248" y="32886"/>
                  </a:cubicBezTo>
                  <a:cubicBezTo>
                    <a:pt x="80772" y="32695"/>
                    <a:pt x="80105" y="32219"/>
                    <a:pt x="79820" y="31933"/>
                  </a:cubicBezTo>
                  <a:cubicBezTo>
                    <a:pt x="79629" y="31647"/>
                    <a:pt x="79724" y="31647"/>
                    <a:pt x="80200" y="31838"/>
                  </a:cubicBezTo>
                  <a:cubicBezTo>
                    <a:pt x="97917" y="40220"/>
                    <a:pt x="113729" y="46506"/>
                    <a:pt x="133445" y="56412"/>
                  </a:cubicBezTo>
                  <a:cubicBezTo>
                    <a:pt x="145447" y="62413"/>
                    <a:pt x="157067" y="68223"/>
                    <a:pt x="168497" y="73938"/>
                  </a:cubicBezTo>
                  <a:cubicBezTo>
                    <a:pt x="174403" y="76891"/>
                    <a:pt x="180308" y="79844"/>
                    <a:pt x="186119" y="82701"/>
                  </a:cubicBezTo>
                  <a:lnTo>
                    <a:pt x="194977" y="87083"/>
                  </a:lnTo>
                  <a:lnTo>
                    <a:pt x="199454" y="89274"/>
                  </a:lnTo>
                  <a:lnTo>
                    <a:pt x="206216" y="92893"/>
                  </a:lnTo>
                  <a:cubicBezTo>
                    <a:pt x="211265" y="95846"/>
                    <a:pt x="216313" y="98703"/>
                    <a:pt x="221361" y="101561"/>
                  </a:cubicBezTo>
                  <a:cubicBezTo>
                    <a:pt x="226219" y="105180"/>
                    <a:pt x="229743" y="109276"/>
                    <a:pt x="232220" y="113943"/>
                  </a:cubicBezTo>
                  <a:cubicBezTo>
                    <a:pt x="234696" y="118611"/>
                    <a:pt x="236029" y="124326"/>
                    <a:pt x="235744" y="129850"/>
                  </a:cubicBezTo>
                  <a:cubicBezTo>
                    <a:pt x="235458" y="135375"/>
                    <a:pt x="233839" y="140518"/>
                    <a:pt x="231077" y="145376"/>
                  </a:cubicBezTo>
                  <a:cubicBezTo>
                    <a:pt x="228314" y="150138"/>
                    <a:pt x="224409" y="154615"/>
                    <a:pt x="219551" y="158711"/>
                  </a:cubicBezTo>
                  <a:cubicBezTo>
                    <a:pt x="217170" y="160711"/>
                    <a:pt x="214503" y="162616"/>
                    <a:pt x="211741" y="164521"/>
                  </a:cubicBezTo>
                  <a:lnTo>
                    <a:pt x="205359" y="168998"/>
                  </a:lnTo>
                  <a:cubicBezTo>
                    <a:pt x="199835" y="172998"/>
                    <a:pt x="194310" y="177094"/>
                    <a:pt x="188690" y="181190"/>
                  </a:cubicBezTo>
                  <a:cubicBezTo>
                    <a:pt x="158210" y="203859"/>
                    <a:pt x="130207" y="226338"/>
                    <a:pt x="102489" y="251008"/>
                  </a:cubicBezTo>
                  <a:cubicBezTo>
                    <a:pt x="92297" y="260533"/>
                    <a:pt x="81820" y="267963"/>
                    <a:pt x="78867" y="267391"/>
                  </a:cubicBezTo>
                  <a:cubicBezTo>
                    <a:pt x="77057" y="267010"/>
                    <a:pt x="78391" y="263867"/>
                    <a:pt x="82010" y="259200"/>
                  </a:cubicBezTo>
                  <a:lnTo>
                    <a:pt x="79439" y="261486"/>
                  </a:lnTo>
                  <a:lnTo>
                    <a:pt x="75248" y="265010"/>
                  </a:lnTo>
                  <a:cubicBezTo>
                    <a:pt x="71342" y="268344"/>
                    <a:pt x="67723" y="270915"/>
                    <a:pt x="65151" y="272249"/>
                  </a:cubicBezTo>
                  <a:lnTo>
                    <a:pt x="61722" y="274154"/>
                  </a:lnTo>
                  <a:cubicBezTo>
                    <a:pt x="56769" y="276249"/>
                    <a:pt x="49721" y="280917"/>
                    <a:pt x="45339" y="282441"/>
                  </a:cubicBezTo>
                  <a:lnTo>
                    <a:pt x="45434" y="281202"/>
                  </a:lnTo>
                  <a:lnTo>
                    <a:pt x="44577" y="281774"/>
                  </a:lnTo>
                  <a:cubicBezTo>
                    <a:pt x="41910" y="283679"/>
                    <a:pt x="39815" y="284727"/>
                    <a:pt x="38672" y="284727"/>
                  </a:cubicBezTo>
                  <a:lnTo>
                    <a:pt x="38195" y="283869"/>
                  </a:lnTo>
                  <a:cubicBezTo>
                    <a:pt x="37910" y="282631"/>
                    <a:pt x="38386" y="280726"/>
                    <a:pt x="39529" y="278250"/>
                  </a:cubicBezTo>
                  <a:cubicBezTo>
                    <a:pt x="39148" y="278059"/>
                    <a:pt x="39148" y="277583"/>
                    <a:pt x="39338" y="276821"/>
                  </a:cubicBezTo>
                  <a:cubicBezTo>
                    <a:pt x="37052" y="277773"/>
                    <a:pt x="35623" y="277773"/>
                    <a:pt x="36100" y="275773"/>
                  </a:cubicBezTo>
                  <a:cubicBezTo>
                    <a:pt x="34957" y="276535"/>
                    <a:pt x="34862" y="276059"/>
                    <a:pt x="35814" y="274821"/>
                  </a:cubicBezTo>
                  <a:cubicBezTo>
                    <a:pt x="36195" y="274344"/>
                    <a:pt x="36576" y="273868"/>
                    <a:pt x="37052" y="273392"/>
                  </a:cubicBezTo>
                  <a:lnTo>
                    <a:pt x="37052" y="273392"/>
                  </a:lnTo>
                  <a:cubicBezTo>
                    <a:pt x="36290" y="273773"/>
                    <a:pt x="36100" y="273963"/>
                    <a:pt x="35243" y="274344"/>
                  </a:cubicBezTo>
                  <a:cubicBezTo>
                    <a:pt x="34290" y="275202"/>
                    <a:pt x="33623" y="275773"/>
                    <a:pt x="33623" y="275773"/>
                  </a:cubicBezTo>
                  <a:cubicBezTo>
                    <a:pt x="31052" y="278154"/>
                    <a:pt x="31052" y="278154"/>
                    <a:pt x="28670" y="280345"/>
                  </a:cubicBezTo>
                  <a:cubicBezTo>
                    <a:pt x="26575" y="282060"/>
                    <a:pt x="25051" y="282917"/>
                    <a:pt x="25051" y="282917"/>
                  </a:cubicBezTo>
                  <a:cubicBezTo>
                    <a:pt x="21812" y="283869"/>
                    <a:pt x="21812" y="283869"/>
                    <a:pt x="21622" y="283107"/>
                  </a:cubicBezTo>
                  <a:lnTo>
                    <a:pt x="21908" y="282536"/>
                  </a:lnTo>
                  <a:cubicBezTo>
                    <a:pt x="20098" y="284060"/>
                    <a:pt x="20003" y="284155"/>
                    <a:pt x="19431" y="284631"/>
                  </a:cubicBezTo>
                  <a:cubicBezTo>
                    <a:pt x="18955" y="284917"/>
                    <a:pt x="18479" y="285298"/>
                    <a:pt x="18479" y="285298"/>
                  </a:cubicBezTo>
                  <a:cubicBezTo>
                    <a:pt x="18098" y="285108"/>
                    <a:pt x="18098" y="285108"/>
                    <a:pt x="17717" y="285298"/>
                  </a:cubicBezTo>
                  <a:cubicBezTo>
                    <a:pt x="17526" y="285298"/>
                    <a:pt x="17431" y="285203"/>
                    <a:pt x="17431" y="285203"/>
                  </a:cubicBezTo>
                  <a:cubicBezTo>
                    <a:pt x="18002" y="283965"/>
                    <a:pt x="18002" y="283965"/>
                    <a:pt x="18002" y="283869"/>
                  </a:cubicBezTo>
                  <a:cubicBezTo>
                    <a:pt x="18193" y="283488"/>
                    <a:pt x="18383" y="283203"/>
                    <a:pt x="18383" y="283203"/>
                  </a:cubicBezTo>
                  <a:cubicBezTo>
                    <a:pt x="19336" y="281964"/>
                    <a:pt x="19812" y="281488"/>
                    <a:pt x="19907" y="281298"/>
                  </a:cubicBezTo>
                  <a:cubicBezTo>
                    <a:pt x="22955" y="279583"/>
                    <a:pt x="22955" y="279583"/>
                    <a:pt x="22955" y="279583"/>
                  </a:cubicBezTo>
                  <a:cubicBezTo>
                    <a:pt x="23241" y="278821"/>
                    <a:pt x="23241" y="278821"/>
                    <a:pt x="23241" y="278821"/>
                  </a:cubicBezTo>
                  <a:cubicBezTo>
                    <a:pt x="24098" y="278535"/>
                    <a:pt x="24098" y="278535"/>
                    <a:pt x="24098" y="278535"/>
                  </a:cubicBezTo>
                  <a:cubicBezTo>
                    <a:pt x="23527" y="278535"/>
                    <a:pt x="23527" y="278535"/>
                    <a:pt x="23527" y="278535"/>
                  </a:cubicBezTo>
                  <a:cubicBezTo>
                    <a:pt x="24860" y="277488"/>
                    <a:pt x="24860" y="277488"/>
                    <a:pt x="24860" y="277488"/>
                  </a:cubicBezTo>
                  <a:cubicBezTo>
                    <a:pt x="23241" y="278631"/>
                    <a:pt x="23241" y="278631"/>
                    <a:pt x="23241" y="278631"/>
                  </a:cubicBezTo>
                  <a:cubicBezTo>
                    <a:pt x="26098" y="275868"/>
                    <a:pt x="26098" y="275868"/>
                    <a:pt x="27242" y="274725"/>
                  </a:cubicBezTo>
                  <a:cubicBezTo>
                    <a:pt x="28480" y="273582"/>
                    <a:pt x="29337" y="272535"/>
                    <a:pt x="29527" y="272344"/>
                  </a:cubicBezTo>
                  <a:cubicBezTo>
                    <a:pt x="29337" y="272344"/>
                    <a:pt x="29242" y="272249"/>
                    <a:pt x="29242" y="272249"/>
                  </a:cubicBezTo>
                  <a:cubicBezTo>
                    <a:pt x="32385" y="269391"/>
                    <a:pt x="32385" y="269391"/>
                    <a:pt x="35433" y="266534"/>
                  </a:cubicBezTo>
                  <a:lnTo>
                    <a:pt x="36290" y="266058"/>
                  </a:lnTo>
                  <a:cubicBezTo>
                    <a:pt x="36481" y="265677"/>
                    <a:pt x="37052" y="265105"/>
                    <a:pt x="37624" y="264534"/>
                  </a:cubicBezTo>
                  <a:lnTo>
                    <a:pt x="39243" y="263010"/>
                  </a:lnTo>
                  <a:lnTo>
                    <a:pt x="39529" y="262629"/>
                  </a:lnTo>
                  <a:lnTo>
                    <a:pt x="39529" y="262629"/>
                  </a:lnTo>
                  <a:cubicBezTo>
                    <a:pt x="40005" y="262057"/>
                    <a:pt x="40291" y="261676"/>
                    <a:pt x="40672" y="261200"/>
                  </a:cubicBezTo>
                  <a:cubicBezTo>
                    <a:pt x="40862" y="260914"/>
                    <a:pt x="40958" y="260914"/>
                    <a:pt x="40958" y="260914"/>
                  </a:cubicBezTo>
                  <a:lnTo>
                    <a:pt x="40958" y="260914"/>
                  </a:lnTo>
                  <a:cubicBezTo>
                    <a:pt x="41815" y="259962"/>
                    <a:pt x="42958" y="258533"/>
                    <a:pt x="46101" y="254723"/>
                  </a:cubicBezTo>
                  <a:lnTo>
                    <a:pt x="48863" y="252342"/>
                  </a:lnTo>
                  <a:lnTo>
                    <a:pt x="48006" y="252913"/>
                  </a:lnTo>
                  <a:cubicBezTo>
                    <a:pt x="47435" y="253294"/>
                    <a:pt x="47625" y="252627"/>
                    <a:pt x="47339" y="252818"/>
                  </a:cubicBezTo>
                  <a:cubicBezTo>
                    <a:pt x="40196" y="258628"/>
                    <a:pt x="32861" y="265391"/>
                    <a:pt x="25718" y="272154"/>
                  </a:cubicBezTo>
                  <a:cubicBezTo>
                    <a:pt x="24479" y="273487"/>
                    <a:pt x="23241" y="274535"/>
                    <a:pt x="22860" y="274440"/>
                  </a:cubicBezTo>
                  <a:cubicBezTo>
                    <a:pt x="22479" y="274344"/>
                    <a:pt x="23146" y="273297"/>
                    <a:pt x="24384" y="271963"/>
                  </a:cubicBezTo>
                  <a:cubicBezTo>
                    <a:pt x="36862" y="256247"/>
                    <a:pt x="54864" y="239388"/>
                    <a:pt x="71247" y="226910"/>
                  </a:cubicBezTo>
                  <a:cubicBezTo>
                    <a:pt x="75438" y="223386"/>
                    <a:pt x="79629" y="219957"/>
                    <a:pt x="83820" y="216528"/>
                  </a:cubicBezTo>
                  <a:lnTo>
                    <a:pt x="83153" y="216909"/>
                  </a:lnTo>
                  <a:lnTo>
                    <a:pt x="86487" y="214337"/>
                  </a:lnTo>
                  <a:lnTo>
                    <a:pt x="86868" y="214051"/>
                  </a:lnTo>
                  <a:lnTo>
                    <a:pt x="84011" y="215670"/>
                  </a:lnTo>
                  <a:lnTo>
                    <a:pt x="82201" y="217004"/>
                  </a:lnTo>
                  <a:cubicBezTo>
                    <a:pt x="73438" y="224052"/>
                    <a:pt x="63341" y="232244"/>
                    <a:pt x="53912" y="239864"/>
                  </a:cubicBezTo>
                  <a:cubicBezTo>
                    <a:pt x="49340" y="243579"/>
                    <a:pt x="44291" y="247674"/>
                    <a:pt x="39529" y="251580"/>
                  </a:cubicBezTo>
                  <a:cubicBezTo>
                    <a:pt x="38386" y="252627"/>
                    <a:pt x="37433" y="253294"/>
                    <a:pt x="37338" y="252913"/>
                  </a:cubicBezTo>
                  <a:cubicBezTo>
                    <a:pt x="37243" y="252627"/>
                    <a:pt x="38195" y="251389"/>
                    <a:pt x="39338" y="250341"/>
                  </a:cubicBezTo>
                  <a:cubicBezTo>
                    <a:pt x="53912" y="235482"/>
                    <a:pt x="71819" y="219861"/>
                    <a:pt x="85916" y="210813"/>
                  </a:cubicBezTo>
                  <a:cubicBezTo>
                    <a:pt x="88773" y="208336"/>
                    <a:pt x="91726" y="206145"/>
                    <a:pt x="94298" y="204526"/>
                  </a:cubicBezTo>
                  <a:lnTo>
                    <a:pt x="94393" y="204431"/>
                  </a:lnTo>
                  <a:lnTo>
                    <a:pt x="92297" y="205479"/>
                  </a:lnTo>
                  <a:cubicBezTo>
                    <a:pt x="94583" y="203764"/>
                    <a:pt x="96012" y="203097"/>
                    <a:pt x="98108" y="201573"/>
                  </a:cubicBezTo>
                  <a:lnTo>
                    <a:pt x="96869" y="201573"/>
                  </a:lnTo>
                  <a:cubicBezTo>
                    <a:pt x="107918" y="193001"/>
                    <a:pt x="119539" y="183381"/>
                    <a:pt x="130397" y="176332"/>
                  </a:cubicBezTo>
                  <a:lnTo>
                    <a:pt x="131636" y="175475"/>
                  </a:lnTo>
                  <a:cubicBezTo>
                    <a:pt x="135731" y="171665"/>
                    <a:pt x="139922" y="167855"/>
                    <a:pt x="145161" y="163854"/>
                  </a:cubicBezTo>
                  <a:cubicBezTo>
                    <a:pt x="143351" y="165093"/>
                    <a:pt x="141542" y="166331"/>
                    <a:pt x="139732" y="167664"/>
                  </a:cubicBezTo>
                  <a:cubicBezTo>
                    <a:pt x="143351" y="164521"/>
                    <a:pt x="147066" y="161473"/>
                    <a:pt x="151257" y="158520"/>
                  </a:cubicBezTo>
                  <a:cubicBezTo>
                    <a:pt x="162497" y="150329"/>
                    <a:pt x="176022" y="142518"/>
                    <a:pt x="183166" y="140042"/>
                  </a:cubicBezTo>
                  <a:lnTo>
                    <a:pt x="188595" y="136327"/>
                  </a:lnTo>
                  <a:cubicBezTo>
                    <a:pt x="189548" y="135660"/>
                    <a:pt x="190595" y="134994"/>
                    <a:pt x="191452" y="134136"/>
                  </a:cubicBezTo>
                  <a:cubicBezTo>
                    <a:pt x="193167" y="132612"/>
                    <a:pt x="194691" y="130136"/>
                    <a:pt x="193453" y="127945"/>
                  </a:cubicBezTo>
                  <a:cubicBezTo>
                    <a:pt x="192024" y="125754"/>
                    <a:pt x="190214" y="125373"/>
                    <a:pt x="186976" y="123564"/>
                  </a:cubicBezTo>
                  <a:cubicBezTo>
                    <a:pt x="182404" y="121182"/>
                    <a:pt x="177832" y="118801"/>
                    <a:pt x="173260" y="116420"/>
                  </a:cubicBezTo>
                  <a:cubicBezTo>
                    <a:pt x="172022" y="115753"/>
                    <a:pt x="171069" y="115086"/>
                    <a:pt x="170974" y="114705"/>
                  </a:cubicBezTo>
                  <a:cubicBezTo>
                    <a:pt x="170974" y="114420"/>
                    <a:pt x="171831" y="114705"/>
                    <a:pt x="173069" y="115277"/>
                  </a:cubicBezTo>
                  <a:cubicBezTo>
                    <a:pt x="177070" y="117277"/>
                    <a:pt x="180975" y="119182"/>
                    <a:pt x="184880" y="121182"/>
                  </a:cubicBezTo>
                  <a:cubicBezTo>
                    <a:pt x="187166" y="122230"/>
                    <a:pt x="189357" y="123278"/>
                    <a:pt x="191548" y="124326"/>
                  </a:cubicBezTo>
                  <a:cubicBezTo>
                    <a:pt x="193358" y="125183"/>
                    <a:pt x="195263" y="126421"/>
                    <a:pt x="195834" y="128421"/>
                  </a:cubicBezTo>
                  <a:cubicBezTo>
                    <a:pt x="196501" y="130422"/>
                    <a:pt x="195358" y="132422"/>
                    <a:pt x="194120" y="133946"/>
                  </a:cubicBezTo>
                  <a:cubicBezTo>
                    <a:pt x="195453" y="132708"/>
                    <a:pt x="196691" y="131184"/>
                    <a:pt x="196787" y="129374"/>
                  </a:cubicBezTo>
                  <a:cubicBezTo>
                    <a:pt x="196977" y="127564"/>
                    <a:pt x="195834" y="125850"/>
                    <a:pt x="194500" y="124802"/>
                  </a:cubicBezTo>
                  <a:cubicBezTo>
                    <a:pt x="193167" y="123754"/>
                    <a:pt x="191452" y="122802"/>
                    <a:pt x="189262" y="121563"/>
                  </a:cubicBezTo>
                  <a:lnTo>
                    <a:pt x="181832" y="117372"/>
                  </a:lnTo>
                  <a:lnTo>
                    <a:pt x="176213" y="114420"/>
                  </a:lnTo>
                  <a:cubicBezTo>
                    <a:pt x="174308" y="113467"/>
                    <a:pt x="172593" y="112419"/>
                    <a:pt x="170783" y="111276"/>
                  </a:cubicBezTo>
                  <a:cubicBezTo>
                    <a:pt x="152400" y="100989"/>
                    <a:pt x="135350" y="91464"/>
                    <a:pt x="116015" y="80606"/>
                  </a:cubicBezTo>
                  <a:cubicBezTo>
                    <a:pt x="100108" y="71843"/>
                    <a:pt x="86106" y="64032"/>
                    <a:pt x="69723" y="54984"/>
                  </a:cubicBezTo>
                  <a:cubicBezTo>
                    <a:pt x="47149" y="42411"/>
                    <a:pt x="26765" y="30790"/>
                    <a:pt x="5334" y="16884"/>
                  </a:cubicBezTo>
                  <a:cubicBezTo>
                    <a:pt x="2477" y="15074"/>
                    <a:pt x="0" y="13074"/>
                    <a:pt x="0" y="12312"/>
                  </a:cubicBezTo>
                  <a:cubicBezTo>
                    <a:pt x="0" y="11645"/>
                    <a:pt x="2286" y="12502"/>
                    <a:pt x="5239" y="14312"/>
                  </a:cubicBezTo>
                  <a:cubicBezTo>
                    <a:pt x="50864" y="41649"/>
                    <a:pt x="96488" y="66985"/>
                    <a:pt x="144590" y="94608"/>
                  </a:cubicBezTo>
                  <a:cubicBezTo>
                    <a:pt x="149828" y="97560"/>
                    <a:pt x="154877" y="100513"/>
                    <a:pt x="160020" y="103466"/>
                  </a:cubicBezTo>
                  <a:cubicBezTo>
                    <a:pt x="160020" y="103371"/>
                    <a:pt x="159925" y="103275"/>
                    <a:pt x="160020" y="103180"/>
                  </a:cubicBezTo>
                  <a:cubicBezTo>
                    <a:pt x="160211" y="102894"/>
                    <a:pt x="160782" y="102894"/>
                    <a:pt x="161735" y="103180"/>
                  </a:cubicBezTo>
                  <a:cubicBezTo>
                    <a:pt x="156020" y="99846"/>
                    <a:pt x="150304" y="96417"/>
                    <a:pt x="144399" y="92988"/>
                  </a:cubicBezTo>
                  <a:cubicBezTo>
                    <a:pt x="127825" y="84321"/>
                    <a:pt x="111252" y="75462"/>
                    <a:pt x="94393" y="64985"/>
                  </a:cubicBezTo>
                  <a:cubicBezTo>
                    <a:pt x="82772" y="57746"/>
                    <a:pt x="72581" y="50697"/>
                    <a:pt x="62103" y="43554"/>
                  </a:cubicBezTo>
                  <a:cubicBezTo>
                    <a:pt x="48292" y="35457"/>
                    <a:pt x="34481" y="27361"/>
                    <a:pt x="20669" y="18884"/>
                  </a:cubicBezTo>
                  <a:cubicBezTo>
                    <a:pt x="20098" y="18598"/>
                    <a:pt x="19526" y="18122"/>
                    <a:pt x="19431" y="17931"/>
                  </a:cubicBezTo>
                  <a:cubicBezTo>
                    <a:pt x="19336" y="17741"/>
                    <a:pt x="19622" y="17836"/>
                    <a:pt x="20193" y="18122"/>
                  </a:cubicBezTo>
                  <a:cubicBezTo>
                    <a:pt x="30480" y="23932"/>
                    <a:pt x="40196" y="29361"/>
                    <a:pt x="49911" y="34886"/>
                  </a:cubicBezTo>
                  <a:cubicBezTo>
                    <a:pt x="48577" y="33648"/>
                    <a:pt x="47911" y="32600"/>
                    <a:pt x="48292" y="32314"/>
                  </a:cubicBezTo>
                  <a:cubicBezTo>
                    <a:pt x="48673" y="31933"/>
                    <a:pt x="50102" y="32314"/>
                    <a:pt x="52102" y="33171"/>
                  </a:cubicBezTo>
                  <a:lnTo>
                    <a:pt x="45529" y="28980"/>
                  </a:lnTo>
                  <a:cubicBezTo>
                    <a:pt x="44196" y="28123"/>
                    <a:pt x="43244" y="27266"/>
                    <a:pt x="43434" y="27075"/>
                  </a:cubicBezTo>
                  <a:cubicBezTo>
                    <a:pt x="43625" y="26885"/>
                    <a:pt x="44768" y="27361"/>
                    <a:pt x="46101" y="28218"/>
                  </a:cubicBezTo>
                  <a:lnTo>
                    <a:pt x="73152" y="45078"/>
                  </a:lnTo>
                  <a:cubicBezTo>
                    <a:pt x="84296" y="51459"/>
                    <a:pt x="95250" y="57746"/>
                    <a:pt x="106299" y="64128"/>
                  </a:cubicBezTo>
                  <a:cubicBezTo>
                    <a:pt x="104966" y="62889"/>
                    <a:pt x="104013" y="61842"/>
                    <a:pt x="103727" y="61175"/>
                  </a:cubicBezTo>
                  <a:lnTo>
                    <a:pt x="103727" y="61175"/>
                  </a:lnTo>
                  <a:lnTo>
                    <a:pt x="98584" y="57555"/>
                  </a:lnTo>
                  <a:cubicBezTo>
                    <a:pt x="66866" y="40410"/>
                    <a:pt x="35052" y="21551"/>
                    <a:pt x="4001" y="977"/>
                  </a:cubicBezTo>
                  <a:cubicBezTo>
                    <a:pt x="3429" y="596"/>
                    <a:pt x="2953" y="215"/>
                    <a:pt x="2953" y="24"/>
                  </a:cubicBezTo>
                  <a:cubicBezTo>
                    <a:pt x="3048" y="-71"/>
                    <a:pt x="3524" y="120"/>
                    <a:pt x="4096" y="501"/>
                  </a:cubicBezTo>
                  <a:cubicBezTo>
                    <a:pt x="13430" y="6692"/>
                    <a:pt x="22860" y="12788"/>
                    <a:pt x="32385" y="18693"/>
                  </a:cubicBezTo>
                  <a:lnTo>
                    <a:pt x="32385" y="18693"/>
                  </a:lnTo>
                  <a:cubicBezTo>
                    <a:pt x="32004" y="18408"/>
                    <a:pt x="32004" y="18217"/>
                    <a:pt x="32480" y="18408"/>
                  </a:cubicBezTo>
                  <a:cubicBezTo>
                    <a:pt x="32861" y="18598"/>
                    <a:pt x="33623" y="19074"/>
                    <a:pt x="34004" y="19360"/>
                  </a:cubicBezTo>
                  <a:cubicBezTo>
                    <a:pt x="34385" y="19741"/>
                    <a:pt x="34290" y="19836"/>
                    <a:pt x="33909" y="19646"/>
                  </a:cubicBezTo>
                  <a:cubicBezTo>
                    <a:pt x="51625" y="30600"/>
                    <a:pt x="69437" y="41077"/>
                    <a:pt x="87249" y="50888"/>
                  </a:cubicBezTo>
                  <a:cubicBezTo>
                    <a:pt x="70961" y="41172"/>
                    <a:pt x="54769" y="31362"/>
                    <a:pt x="38957" y="20979"/>
                  </a:cubicBezTo>
                  <a:lnTo>
                    <a:pt x="33433" y="18027"/>
                  </a:lnTo>
                  <a:cubicBezTo>
                    <a:pt x="32956" y="17741"/>
                    <a:pt x="32385" y="17265"/>
                    <a:pt x="32195" y="17074"/>
                  </a:cubicBezTo>
                  <a:cubicBezTo>
                    <a:pt x="32099" y="16884"/>
                    <a:pt x="32575" y="16979"/>
                    <a:pt x="33052" y="17265"/>
                  </a:cubicBezTo>
                  <a:lnTo>
                    <a:pt x="34576" y="18122"/>
                  </a:lnTo>
                  <a:cubicBezTo>
                    <a:pt x="31623" y="16122"/>
                    <a:pt x="29527" y="14217"/>
                    <a:pt x="29908" y="13740"/>
                  </a:cubicBezTo>
                  <a:cubicBezTo>
                    <a:pt x="30385" y="13264"/>
                    <a:pt x="33338" y="14502"/>
                    <a:pt x="36385" y="16503"/>
                  </a:cubicBezTo>
                  <a:cubicBezTo>
                    <a:pt x="44863" y="21741"/>
                    <a:pt x="53340" y="26980"/>
                    <a:pt x="61722" y="32124"/>
                  </a:cubicBezTo>
                  <a:lnTo>
                    <a:pt x="64484" y="33743"/>
                  </a:lnTo>
                  <a:lnTo>
                    <a:pt x="67437" y="35172"/>
                  </a:lnTo>
                  <a:cubicBezTo>
                    <a:pt x="54483" y="26885"/>
                    <a:pt x="41624" y="18408"/>
                    <a:pt x="28861" y="9930"/>
                  </a:cubicBezTo>
                  <a:cubicBezTo>
                    <a:pt x="27718" y="9264"/>
                    <a:pt x="26956" y="8502"/>
                    <a:pt x="27051" y="8216"/>
                  </a:cubicBezTo>
                  <a:cubicBezTo>
                    <a:pt x="27146" y="8025"/>
                    <a:pt x="28099" y="8406"/>
                    <a:pt x="29242" y="9168"/>
                  </a:cubicBezTo>
                  <a:cubicBezTo>
                    <a:pt x="53054" y="23170"/>
                    <a:pt x="76391" y="36791"/>
                    <a:pt x="99631" y="50412"/>
                  </a:cubicBezTo>
                  <a:cubicBezTo>
                    <a:pt x="107918" y="54126"/>
                    <a:pt x="116205" y="57936"/>
                    <a:pt x="124492" y="61746"/>
                  </a:cubicBezTo>
                  <a:lnTo>
                    <a:pt x="121539" y="59937"/>
                  </a:lnTo>
                  <a:cubicBezTo>
                    <a:pt x="95917" y="44887"/>
                    <a:pt x="72962" y="34219"/>
                    <a:pt x="48197" y="19360"/>
                  </a:cubicBezTo>
                  <a:cubicBezTo>
                    <a:pt x="47530" y="18979"/>
                    <a:pt x="47149" y="18598"/>
                    <a:pt x="47054" y="18408"/>
                  </a:cubicBezTo>
                  <a:cubicBezTo>
                    <a:pt x="47054" y="18312"/>
                    <a:pt x="47530" y="18408"/>
                    <a:pt x="48101" y="18789"/>
                  </a:cubicBezTo>
                  <a:cubicBezTo>
                    <a:pt x="60198" y="25932"/>
                    <a:pt x="71628" y="31838"/>
                    <a:pt x="83915" y="38505"/>
                  </a:cubicBezTo>
                  <a:cubicBezTo>
                    <a:pt x="94107" y="44030"/>
                    <a:pt x="103727" y="49269"/>
                    <a:pt x="113348" y="54031"/>
                  </a:cubicBezTo>
                  <a:cubicBezTo>
                    <a:pt x="94393" y="43077"/>
                    <a:pt x="75724" y="33171"/>
                    <a:pt x="57055" y="22218"/>
                  </a:cubicBezTo>
                  <a:cubicBezTo>
                    <a:pt x="56198" y="21741"/>
                    <a:pt x="55435" y="21170"/>
                    <a:pt x="54959" y="20789"/>
                  </a:cubicBezTo>
                  <a:cubicBezTo>
                    <a:pt x="54864" y="20789"/>
                    <a:pt x="54673" y="20789"/>
                    <a:pt x="54388" y="20598"/>
                  </a:cubicBezTo>
                  <a:cubicBezTo>
                    <a:pt x="51911" y="19455"/>
                    <a:pt x="49244" y="18027"/>
                    <a:pt x="46673" y="16598"/>
                  </a:cubicBezTo>
                  <a:cubicBezTo>
                    <a:pt x="46196" y="16312"/>
                    <a:pt x="45529" y="15931"/>
                    <a:pt x="45339" y="15645"/>
                  </a:cubicBezTo>
                  <a:cubicBezTo>
                    <a:pt x="45244" y="15550"/>
                    <a:pt x="45625" y="15550"/>
                    <a:pt x="46196" y="15836"/>
                  </a:cubicBezTo>
                  <a:close/>
                  <a:moveTo>
                    <a:pt x="74104" y="234625"/>
                  </a:moveTo>
                  <a:cubicBezTo>
                    <a:pt x="73914" y="234720"/>
                    <a:pt x="73723" y="234816"/>
                    <a:pt x="73628" y="234911"/>
                  </a:cubicBezTo>
                  <a:cubicBezTo>
                    <a:pt x="74104" y="234530"/>
                    <a:pt x="74676" y="234149"/>
                    <a:pt x="75248" y="233768"/>
                  </a:cubicBezTo>
                  <a:cubicBezTo>
                    <a:pt x="75248" y="233768"/>
                    <a:pt x="75248" y="233768"/>
                    <a:pt x="77915" y="232625"/>
                  </a:cubicBezTo>
                  <a:cubicBezTo>
                    <a:pt x="77819" y="232625"/>
                    <a:pt x="76010" y="233673"/>
                    <a:pt x="74104" y="234625"/>
                  </a:cubicBezTo>
                  <a:close/>
                  <a:moveTo>
                    <a:pt x="51721" y="260247"/>
                  </a:moveTo>
                  <a:lnTo>
                    <a:pt x="51721" y="260247"/>
                  </a:lnTo>
                  <a:cubicBezTo>
                    <a:pt x="50864" y="260628"/>
                    <a:pt x="50292" y="260914"/>
                    <a:pt x="50292" y="260914"/>
                  </a:cubicBezTo>
                  <a:cubicBezTo>
                    <a:pt x="50864" y="260628"/>
                    <a:pt x="51340" y="260438"/>
                    <a:pt x="51721" y="260247"/>
                  </a:cubicBezTo>
                  <a:close/>
                  <a:moveTo>
                    <a:pt x="197834" y="127374"/>
                  </a:moveTo>
                  <a:cubicBezTo>
                    <a:pt x="198787" y="130136"/>
                    <a:pt x="196882" y="132898"/>
                    <a:pt x="194786" y="134613"/>
                  </a:cubicBezTo>
                  <a:cubicBezTo>
                    <a:pt x="192500" y="136518"/>
                    <a:pt x="190405" y="137470"/>
                    <a:pt x="187643" y="138994"/>
                  </a:cubicBezTo>
                  <a:lnTo>
                    <a:pt x="190881" y="136613"/>
                  </a:lnTo>
                  <a:cubicBezTo>
                    <a:pt x="192596" y="135660"/>
                    <a:pt x="194310" y="134517"/>
                    <a:pt x="195739" y="132993"/>
                  </a:cubicBezTo>
                  <a:cubicBezTo>
                    <a:pt x="197263" y="131565"/>
                    <a:pt x="198311" y="129469"/>
                    <a:pt x="197834" y="127374"/>
                  </a:cubicBezTo>
                  <a:close/>
                  <a:moveTo>
                    <a:pt x="55054" y="247579"/>
                  </a:moveTo>
                  <a:cubicBezTo>
                    <a:pt x="57626" y="245769"/>
                    <a:pt x="59722" y="244626"/>
                    <a:pt x="61817" y="243483"/>
                  </a:cubicBezTo>
                  <a:cubicBezTo>
                    <a:pt x="63246" y="242055"/>
                    <a:pt x="64770" y="240531"/>
                    <a:pt x="66294" y="239102"/>
                  </a:cubicBezTo>
                  <a:cubicBezTo>
                    <a:pt x="70580" y="235197"/>
                    <a:pt x="74771" y="231577"/>
                    <a:pt x="79058" y="228053"/>
                  </a:cubicBezTo>
                  <a:cubicBezTo>
                    <a:pt x="78296" y="228243"/>
                    <a:pt x="79343" y="227386"/>
                    <a:pt x="79820" y="226910"/>
                  </a:cubicBezTo>
                  <a:lnTo>
                    <a:pt x="81344" y="225481"/>
                  </a:lnTo>
                  <a:cubicBezTo>
                    <a:pt x="76867" y="229196"/>
                    <a:pt x="72295" y="232911"/>
                    <a:pt x="67627" y="236816"/>
                  </a:cubicBezTo>
                  <a:cubicBezTo>
                    <a:pt x="63437" y="240435"/>
                    <a:pt x="59436" y="243864"/>
                    <a:pt x="55054" y="247579"/>
                  </a:cubicBezTo>
                  <a:close/>
                  <a:moveTo>
                    <a:pt x="26670" y="277297"/>
                  </a:moveTo>
                  <a:lnTo>
                    <a:pt x="26194" y="277583"/>
                  </a:lnTo>
                  <a:cubicBezTo>
                    <a:pt x="26194" y="277583"/>
                    <a:pt x="26194" y="277583"/>
                    <a:pt x="26575" y="276440"/>
                  </a:cubicBezTo>
                  <a:cubicBezTo>
                    <a:pt x="26575" y="276440"/>
                    <a:pt x="26670" y="276821"/>
                    <a:pt x="26670" y="277297"/>
                  </a:cubicBezTo>
                  <a:close/>
                  <a:moveTo>
                    <a:pt x="26003" y="279107"/>
                  </a:moveTo>
                  <a:lnTo>
                    <a:pt x="26670" y="278535"/>
                  </a:lnTo>
                  <a:cubicBezTo>
                    <a:pt x="26575" y="278916"/>
                    <a:pt x="26384" y="279012"/>
                    <a:pt x="26003" y="279107"/>
                  </a:cubicBezTo>
                  <a:close/>
                  <a:moveTo>
                    <a:pt x="31814" y="274059"/>
                  </a:moveTo>
                  <a:cubicBezTo>
                    <a:pt x="31433" y="274249"/>
                    <a:pt x="31147" y="274440"/>
                    <a:pt x="30861" y="274630"/>
                  </a:cubicBezTo>
                  <a:cubicBezTo>
                    <a:pt x="31814" y="274059"/>
                    <a:pt x="31814" y="274059"/>
                    <a:pt x="31814" y="274059"/>
                  </a:cubicBezTo>
                  <a:close/>
                  <a:moveTo>
                    <a:pt x="45910" y="280250"/>
                  </a:moveTo>
                  <a:lnTo>
                    <a:pt x="46292" y="276440"/>
                  </a:lnTo>
                  <a:lnTo>
                    <a:pt x="45625" y="280345"/>
                  </a:lnTo>
                  <a:lnTo>
                    <a:pt x="45910" y="2802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4" name="Freihandform: Form 141">
              <a:extLst>
                <a:ext uri="{FF2B5EF4-FFF2-40B4-BE49-F238E27FC236}">
                  <a16:creationId xmlns:a16="http://schemas.microsoft.com/office/drawing/2014/main" id="{4C18C5D7-5F3B-26C0-C16D-96841A24E3B0}"/>
                </a:ext>
              </a:extLst>
            </p:cNvPr>
            <p:cNvSpPr/>
            <p:nvPr/>
          </p:nvSpPr>
          <p:spPr>
            <a:xfrm>
              <a:off x="5705710" y="3132201"/>
              <a:ext cx="47625" cy="95250"/>
            </a:xfrm>
            <a:custGeom>
              <a:avLst/>
              <a:gdLst>
                <a:gd name="connsiteX0" fmla="*/ 5479 w 47625"/>
                <a:gd name="connsiteY0" fmla="*/ 20764 h 95250"/>
                <a:gd name="connsiteX1" fmla="*/ 6241 w 47625"/>
                <a:gd name="connsiteY1" fmla="*/ 23145 h 95250"/>
                <a:gd name="connsiteX2" fmla="*/ 3574 w 47625"/>
                <a:gd name="connsiteY2" fmla="*/ 17049 h 95250"/>
                <a:gd name="connsiteX3" fmla="*/ 40436 w 47625"/>
                <a:gd name="connsiteY3" fmla="*/ 90582 h 95250"/>
                <a:gd name="connsiteX4" fmla="*/ 49961 w 47625"/>
                <a:gd name="connsiteY4" fmla="*/ 103250 h 95250"/>
                <a:gd name="connsiteX5" fmla="*/ 44341 w 47625"/>
                <a:gd name="connsiteY5" fmla="*/ 91344 h 95250"/>
                <a:gd name="connsiteX6" fmla="*/ 42151 w 47625"/>
                <a:gd name="connsiteY6" fmla="*/ 86772 h 95250"/>
                <a:gd name="connsiteX7" fmla="*/ 25863 w 47625"/>
                <a:gd name="connsiteY7" fmla="*/ 49529 h 95250"/>
                <a:gd name="connsiteX8" fmla="*/ 29387 w 47625"/>
                <a:gd name="connsiteY8" fmla="*/ 57816 h 95250"/>
                <a:gd name="connsiteX9" fmla="*/ 23386 w 47625"/>
                <a:gd name="connsiteY9" fmla="*/ 45529 h 95250"/>
                <a:gd name="connsiteX10" fmla="*/ 23767 w 47625"/>
                <a:gd name="connsiteY10" fmla="*/ 47243 h 95250"/>
                <a:gd name="connsiteX11" fmla="*/ 4527 w 47625"/>
                <a:gd name="connsiteY11" fmla="*/ 4857 h 95250"/>
                <a:gd name="connsiteX12" fmla="*/ 3384 w 47625"/>
                <a:gd name="connsiteY12" fmla="*/ 14382 h 95250"/>
                <a:gd name="connsiteX13" fmla="*/ 5479 w 47625"/>
                <a:gd name="connsiteY13" fmla="*/ 2076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95250">
                  <a:moveTo>
                    <a:pt x="5479" y="20764"/>
                  </a:moveTo>
                  <a:cubicBezTo>
                    <a:pt x="5670" y="21526"/>
                    <a:pt x="5956" y="22383"/>
                    <a:pt x="6241" y="23145"/>
                  </a:cubicBezTo>
                  <a:cubicBezTo>
                    <a:pt x="5479" y="21811"/>
                    <a:pt x="4527" y="19621"/>
                    <a:pt x="3574" y="17049"/>
                  </a:cubicBezTo>
                  <a:cubicBezTo>
                    <a:pt x="10718" y="42385"/>
                    <a:pt x="28720" y="72008"/>
                    <a:pt x="40436" y="90582"/>
                  </a:cubicBezTo>
                  <a:cubicBezTo>
                    <a:pt x="44532" y="97440"/>
                    <a:pt x="48913" y="103060"/>
                    <a:pt x="49961" y="103250"/>
                  </a:cubicBezTo>
                  <a:cubicBezTo>
                    <a:pt x="51009" y="103441"/>
                    <a:pt x="48532" y="98107"/>
                    <a:pt x="44341" y="91344"/>
                  </a:cubicBezTo>
                  <a:cubicBezTo>
                    <a:pt x="43484" y="89820"/>
                    <a:pt x="42627" y="87915"/>
                    <a:pt x="42151" y="86772"/>
                  </a:cubicBezTo>
                  <a:cubicBezTo>
                    <a:pt x="37960" y="76009"/>
                    <a:pt x="32340" y="63340"/>
                    <a:pt x="25863" y="49529"/>
                  </a:cubicBezTo>
                  <a:cubicBezTo>
                    <a:pt x="27006" y="52291"/>
                    <a:pt x="28244" y="55054"/>
                    <a:pt x="29387" y="57816"/>
                  </a:cubicBezTo>
                  <a:cubicBezTo>
                    <a:pt x="27482" y="53815"/>
                    <a:pt x="25672" y="49815"/>
                    <a:pt x="23386" y="45529"/>
                  </a:cubicBezTo>
                  <a:lnTo>
                    <a:pt x="23767" y="47243"/>
                  </a:lnTo>
                  <a:cubicBezTo>
                    <a:pt x="17862" y="33241"/>
                    <a:pt x="10242" y="13906"/>
                    <a:pt x="4527" y="4857"/>
                  </a:cubicBezTo>
                  <a:cubicBezTo>
                    <a:pt x="-998" y="-4287"/>
                    <a:pt x="-1569" y="-191"/>
                    <a:pt x="3384" y="14382"/>
                  </a:cubicBezTo>
                  <a:lnTo>
                    <a:pt x="5479" y="20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5" name="Freihandform: Form 142">
              <a:extLst>
                <a:ext uri="{FF2B5EF4-FFF2-40B4-BE49-F238E27FC236}">
                  <a16:creationId xmlns:a16="http://schemas.microsoft.com/office/drawing/2014/main" id="{AECD7D8A-EADA-1FE1-7705-44E1A05FB8C4}"/>
                </a:ext>
              </a:extLst>
            </p:cNvPr>
            <p:cNvSpPr/>
            <p:nvPr/>
          </p:nvSpPr>
          <p:spPr>
            <a:xfrm>
              <a:off x="5699270" y="3131406"/>
              <a:ext cx="28575" cy="57150"/>
            </a:xfrm>
            <a:custGeom>
              <a:avLst/>
              <a:gdLst>
                <a:gd name="connsiteX0" fmla="*/ 18967 w 28575"/>
                <a:gd name="connsiteY0" fmla="*/ 49944 h 57150"/>
                <a:gd name="connsiteX1" fmla="*/ 9823 w 28575"/>
                <a:gd name="connsiteY1" fmla="*/ 24417 h 57150"/>
                <a:gd name="connsiteX2" fmla="*/ 9442 w 28575"/>
                <a:gd name="connsiteY2" fmla="*/ 22702 h 57150"/>
                <a:gd name="connsiteX3" fmla="*/ 8490 w 28575"/>
                <a:gd name="connsiteY3" fmla="*/ 23750 h 57150"/>
                <a:gd name="connsiteX4" fmla="*/ 8585 w 28575"/>
                <a:gd name="connsiteY4" fmla="*/ 23845 h 57150"/>
                <a:gd name="connsiteX5" fmla="*/ 15729 w 28575"/>
                <a:gd name="connsiteY5" fmla="*/ 37847 h 57150"/>
                <a:gd name="connsiteX6" fmla="*/ 19729 w 28575"/>
                <a:gd name="connsiteY6" fmla="*/ 46324 h 57150"/>
                <a:gd name="connsiteX7" fmla="*/ 24397 w 28575"/>
                <a:gd name="connsiteY7" fmla="*/ 54706 h 57150"/>
                <a:gd name="connsiteX8" fmla="*/ 26683 w 28575"/>
                <a:gd name="connsiteY8" fmla="*/ 58612 h 57150"/>
                <a:gd name="connsiteX9" fmla="*/ 29064 w 28575"/>
                <a:gd name="connsiteY9" fmla="*/ 61945 h 57150"/>
                <a:gd name="connsiteX10" fmla="*/ 26111 w 28575"/>
                <a:gd name="connsiteY10" fmla="*/ 53659 h 57150"/>
                <a:gd name="connsiteX11" fmla="*/ 23158 w 28575"/>
                <a:gd name="connsiteY11" fmla="*/ 47563 h 57150"/>
                <a:gd name="connsiteX12" fmla="*/ 1727 w 28575"/>
                <a:gd name="connsiteY12" fmla="*/ 700 h 57150"/>
                <a:gd name="connsiteX13" fmla="*/ 298 w 28575"/>
                <a:gd name="connsiteY13" fmla="*/ 1462 h 57150"/>
                <a:gd name="connsiteX14" fmla="*/ 4204 w 28575"/>
                <a:gd name="connsiteY14" fmla="*/ 14797 h 57150"/>
                <a:gd name="connsiteX15" fmla="*/ 11633 w 28575"/>
                <a:gd name="connsiteY15" fmla="*/ 28989 h 57150"/>
                <a:gd name="connsiteX16" fmla="*/ 13062 w 28575"/>
                <a:gd name="connsiteY16" fmla="*/ 32989 h 57150"/>
                <a:gd name="connsiteX17" fmla="*/ 11538 w 28575"/>
                <a:gd name="connsiteY17" fmla="*/ 30037 h 57150"/>
                <a:gd name="connsiteX18" fmla="*/ 18682 w 28575"/>
                <a:gd name="connsiteY18" fmla="*/ 43753 h 57150"/>
                <a:gd name="connsiteX19" fmla="*/ 22587 w 28575"/>
                <a:gd name="connsiteY19" fmla="*/ 51182 h 57150"/>
                <a:gd name="connsiteX20" fmla="*/ 22015 w 28575"/>
                <a:gd name="connsiteY20" fmla="*/ 46134 h 57150"/>
                <a:gd name="connsiteX21" fmla="*/ 20015 w 28575"/>
                <a:gd name="connsiteY21" fmla="*/ 42324 h 57150"/>
                <a:gd name="connsiteX22" fmla="*/ 20206 w 28575"/>
                <a:gd name="connsiteY22" fmla="*/ 43276 h 57150"/>
                <a:gd name="connsiteX23" fmla="*/ 9252 w 28575"/>
                <a:gd name="connsiteY23" fmla="*/ 20607 h 57150"/>
                <a:gd name="connsiteX24" fmla="*/ 4108 w 28575"/>
                <a:gd name="connsiteY24" fmla="*/ 10320 h 57150"/>
                <a:gd name="connsiteX25" fmla="*/ 3156 w 28575"/>
                <a:gd name="connsiteY25" fmla="*/ 11368 h 57150"/>
                <a:gd name="connsiteX26" fmla="*/ 4775 w 28575"/>
                <a:gd name="connsiteY26" fmla="*/ 16130 h 57150"/>
                <a:gd name="connsiteX27" fmla="*/ 4108 w 28575"/>
                <a:gd name="connsiteY27" fmla="*/ 13939 h 57150"/>
                <a:gd name="connsiteX28" fmla="*/ 16872 w 28575"/>
                <a:gd name="connsiteY28" fmla="*/ 47372 h 57150"/>
                <a:gd name="connsiteX29" fmla="*/ 19348 w 28575"/>
                <a:gd name="connsiteY29" fmla="*/ 51754 h 57150"/>
                <a:gd name="connsiteX30" fmla="*/ 18967 w 28575"/>
                <a:gd name="connsiteY30" fmla="*/ 499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75" h="57150">
                  <a:moveTo>
                    <a:pt x="18967" y="49944"/>
                  </a:moveTo>
                  <a:cubicBezTo>
                    <a:pt x="15348" y="41371"/>
                    <a:pt x="12871" y="32799"/>
                    <a:pt x="9823" y="24417"/>
                  </a:cubicBezTo>
                  <a:lnTo>
                    <a:pt x="9442" y="22702"/>
                  </a:lnTo>
                  <a:lnTo>
                    <a:pt x="8490" y="23750"/>
                  </a:lnTo>
                  <a:lnTo>
                    <a:pt x="8585" y="23845"/>
                  </a:lnTo>
                  <a:cubicBezTo>
                    <a:pt x="10681" y="27465"/>
                    <a:pt x="13157" y="32418"/>
                    <a:pt x="15729" y="37847"/>
                  </a:cubicBezTo>
                  <a:lnTo>
                    <a:pt x="19729" y="46324"/>
                  </a:lnTo>
                  <a:cubicBezTo>
                    <a:pt x="21253" y="49182"/>
                    <a:pt x="22873" y="51944"/>
                    <a:pt x="24397" y="54706"/>
                  </a:cubicBezTo>
                  <a:lnTo>
                    <a:pt x="26683" y="58612"/>
                  </a:lnTo>
                  <a:cubicBezTo>
                    <a:pt x="27730" y="60421"/>
                    <a:pt x="28683" y="61660"/>
                    <a:pt x="29064" y="61945"/>
                  </a:cubicBezTo>
                  <a:cubicBezTo>
                    <a:pt x="30112" y="62612"/>
                    <a:pt x="28778" y="58897"/>
                    <a:pt x="26111" y="53659"/>
                  </a:cubicBezTo>
                  <a:lnTo>
                    <a:pt x="23158" y="47563"/>
                  </a:lnTo>
                  <a:cubicBezTo>
                    <a:pt x="16967" y="32323"/>
                    <a:pt x="7442" y="8415"/>
                    <a:pt x="1727" y="700"/>
                  </a:cubicBezTo>
                  <a:cubicBezTo>
                    <a:pt x="489" y="-1015"/>
                    <a:pt x="584" y="890"/>
                    <a:pt x="298" y="1462"/>
                  </a:cubicBezTo>
                  <a:cubicBezTo>
                    <a:pt x="-749" y="1176"/>
                    <a:pt x="1060" y="7177"/>
                    <a:pt x="4204" y="14797"/>
                  </a:cubicBezTo>
                  <a:cubicBezTo>
                    <a:pt x="7347" y="22417"/>
                    <a:pt x="10681" y="28798"/>
                    <a:pt x="11633" y="28989"/>
                  </a:cubicBezTo>
                  <a:cubicBezTo>
                    <a:pt x="12109" y="30322"/>
                    <a:pt x="12586" y="31656"/>
                    <a:pt x="13062" y="32989"/>
                  </a:cubicBezTo>
                  <a:lnTo>
                    <a:pt x="11538" y="30037"/>
                  </a:lnTo>
                  <a:cubicBezTo>
                    <a:pt x="13062" y="31942"/>
                    <a:pt x="16110" y="38800"/>
                    <a:pt x="18682" y="43753"/>
                  </a:cubicBezTo>
                  <a:cubicBezTo>
                    <a:pt x="19729" y="46324"/>
                    <a:pt x="21253" y="48706"/>
                    <a:pt x="22587" y="51182"/>
                  </a:cubicBezTo>
                  <a:lnTo>
                    <a:pt x="22015" y="46134"/>
                  </a:lnTo>
                  <a:cubicBezTo>
                    <a:pt x="21253" y="44991"/>
                    <a:pt x="20682" y="43562"/>
                    <a:pt x="20015" y="42324"/>
                  </a:cubicBezTo>
                  <a:cubicBezTo>
                    <a:pt x="20110" y="42705"/>
                    <a:pt x="20206" y="43276"/>
                    <a:pt x="20206" y="43276"/>
                  </a:cubicBezTo>
                  <a:cubicBezTo>
                    <a:pt x="16491" y="35847"/>
                    <a:pt x="13062" y="28798"/>
                    <a:pt x="9252" y="20607"/>
                  </a:cubicBezTo>
                  <a:lnTo>
                    <a:pt x="4108" y="10320"/>
                  </a:lnTo>
                  <a:cubicBezTo>
                    <a:pt x="2584" y="7558"/>
                    <a:pt x="2203" y="8034"/>
                    <a:pt x="3156" y="11368"/>
                  </a:cubicBezTo>
                  <a:lnTo>
                    <a:pt x="4775" y="16130"/>
                  </a:lnTo>
                  <a:cubicBezTo>
                    <a:pt x="4585" y="15368"/>
                    <a:pt x="4394" y="14701"/>
                    <a:pt x="4108" y="13939"/>
                  </a:cubicBezTo>
                  <a:cubicBezTo>
                    <a:pt x="8395" y="25084"/>
                    <a:pt x="12586" y="36228"/>
                    <a:pt x="16872" y="47372"/>
                  </a:cubicBezTo>
                  <a:cubicBezTo>
                    <a:pt x="17634" y="49087"/>
                    <a:pt x="18777" y="50992"/>
                    <a:pt x="19348" y="51754"/>
                  </a:cubicBezTo>
                  <a:cubicBezTo>
                    <a:pt x="19920" y="52420"/>
                    <a:pt x="19825" y="51658"/>
                    <a:pt x="18967" y="49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6" name="Freihandform: Form 143">
              <a:extLst>
                <a:ext uri="{FF2B5EF4-FFF2-40B4-BE49-F238E27FC236}">
                  <a16:creationId xmlns:a16="http://schemas.microsoft.com/office/drawing/2014/main" id="{AB049FAD-1B0C-AC75-87B7-269302E3CE2A}"/>
                </a:ext>
              </a:extLst>
            </p:cNvPr>
            <p:cNvSpPr/>
            <p:nvPr/>
          </p:nvSpPr>
          <p:spPr>
            <a:xfrm>
              <a:off x="5698902" y="3136201"/>
              <a:ext cx="9525" cy="9525"/>
            </a:xfrm>
            <a:custGeom>
              <a:avLst/>
              <a:gdLst>
                <a:gd name="connsiteX0" fmla="*/ 2858 w 0"/>
                <a:gd name="connsiteY0" fmla="*/ 7049 h 0"/>
                <a:gd name="connsiteX1" fmla="*/ 572 w 0"/>
                <a:gd name="connsiteY1" fmla="*/ 1048 h 0"/>
                <a:gd name="connsiteX2" fmla="*/ 0 w 0"/>
                <a:gd name="connsiteY2" fmla="*/ 0 h 0"/>
                <a:gd name="connsiteX3" fmla="*/ 1143 w 0"/>
                <a:gd name="connsiteY3" fmla="*/ 3620 h 0"/>
                <a:gd name="connsiteX4" fmla="*/ 2858 w 0"/>
                <a:gd name="connsiteY4" fmla="*/ 70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2858" y="7049"/>
                  </a:moveTo>
                  <a:cubicBezTo>
                    <a:pt x="2191" y="5239"/>
                    <a:pt x="1619" y="3524"/>
                    <a:pt x="572" y="1048"/>
                  </a:cubicBezTo>
                  <a:cubicBezTo>
                    <a:pt x="286" y="476"/>
                    <a:pt x="95" y="190"/>
                    <a:pt x="0" y="0"/>
                  </a:cubicBezTo>
                  <a:cubicBezTo>
                    <a:pt x="286" y="953"/>
                    <a:pt x="667" y="2286"/>
                    <a:pt x="1143" y="3620"/>
                  </a:cubicBezTo>
                  <a:cubicBezTo>
                    <a:pt x="1905" y="6096"/>
                    <a:pt x="2667" y="7334"/>
                    <a:pt x="2858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7" name="Freihandform: Form 144">
              <a:extLst>
                <a:ext uri="{FF2B5EF4-FFF2-40B4-BE49-F238E27FC236}">
                  <a16:creationId xmlns:a16="http://schemas.microsoft.com/office/drawing/2014/main" id="{AA561B3F-57CD-F576-0527-560407477365}"/>
                </a:ext>
              </a:extLst>
            </p:cNvPr>
            <p:cNvSpPr/>
            <p:nvPr/>
          </p:nvSpPr>
          <p:spPr>
            <a:xfrm>
              <a:off x="5698426" y="3134772"/>
              <a:ext cx="9525" cy="9525"/>
            </a:xfrm>
            <a:custGeom>
              <a:avLst/>
              <a:gdLst>
                <a:gd name="connsiteX0" fmla="*/ 476 w 0"/>
                <a:gd name="connsiteY0" fmla="*/ 1429 h 0"/>
                <a:gd name="connsiteX1" fmla="*/ 0 w 0"/>
                <a:gd name="connsiteY1" fmla="*/ 0 h 0"/>
                <a:gd name="connsiteX2" fmla="*/ 190 w 0"/>
                <a:gd name="connsiteY2" fmla="*/ 1048 h 0"/>
                <a:gd name="connsiteX3" fmla="*/ 286 w 0"/>
                <a:gd name="connsiteY3" fmla="*/ 1333 h 0"/>
                <a:gd name="connsiteX4" fmla="*/ 476 w 0"/>
                <a:gd name="connsiteY4" fmla="*/ 142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476" y="1429"/>
                  </a:moveTo>
                  <a:cubicBezTo>
                    <a:pt x="190" y="572"/>
                    <a:pt x="0" y="0"/>
                    <a:pt x="0" y="0"/>
                  </a:cubicBezTo>
                  <a:cubicBezTo>
                    <a:pt x="95" y="381"/>
                    <a:pt x="190" y="667"/>
                    <a:pt x="190" y="1048"/>
                  </a:cubicBezTo>
                  <a:cubicBezTo>
                    <a:pt x="286" y="1333"/>
                    <a:pt x="286" y="1333"/>
                    <a:pt x="286" y="1333"/>
                  </a:cubicBezTo>
                  <a:cubicBezTo>
                    <a:pt x="286" y="1333"/>
                    <a:pt x="381" y="1238"/>
                    <a:pt x="476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8" name="Freihandform: Form 145">
              <a:extLst>
                <a:ext uri="{FF2B5EF4-FFF2-40B4-BE49-F238E27FC236}">
                  <a16:creationId xmlns:a16="http://schemas.microsoft.com/office/drawing/2014/main" id="{4A08C736-5CCD-0838-12A4-C935799F66EE}"/>
                </a:ext>
              </a:extLst>
            </p:cNvPr>
            <p:cNvSpPr/>
            <p:nvPr/>
          </p:nvSpPr>
          <p:spPr>
            <a:xfrm>
              <a:off x="6040055" y="3501199"/>
              <a:ext cx="95250" cy="38100"/>
            </a:xfrm>
            <a:custGeom>
              <a:avLst/>
              <a:gdLst>
                <a:gd name="connsiteX0" fmla="*/ 1556 w 95250"/>
                <a:gd name="connsiteY0" fmla="*/ 1143 h 38100"/>
                <a:gd name="connsiteX1" fmla="*/ 50801 w 95250"/>
                <a:gd name="connsiteY1" fmla="*/ 24384 h 38100"/>
                <a:gd name="connsiteX2" fmla="*/ 101855 w 95250"/>
                <a:gd name="connsiteY2" fmla="*/ 43720 h 38100"/>
                <a:gd name="connsiteX3" fmla="*/ 104141 w 95250"/>
                <a:gd name="connsiteY3" fmla="*/ 44291 h 38100"/>
                <a:gd name="connsiteX4" fmla="*/ 102331 w 95250"/>
                <a:gd name="connsiteY4" fmla="*/ 43434 h 38100"/>
                <a:gd name="connsiteX5" fmla="*/ 51372 w 95250"/>
                <a:gd name="connsiteY5" fmla="*/ 24098 h 38100"/>
                <a:gd name="connsiteX6" fmla="*/ 2223 w 95250"/>
                <a:gd name="connsiteY6" fmla="*/ 952 h 38100"/>
                <a:gd name="connsiteX7" fmla="*/ 32 w 95250"/>
                <a:gd name="connsiteY7" fmla="*/ 0 h 38100"/>
                <a:gd name="connsiteX8" fmla="*/ 1556 w 95250"/>
                <a:gd name="connsiteY8" fmla="*/ 114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38100">
                  <a:moveTo>
                    <a:pt x="1556" y="1143"/>
                  </a:moveTo>
                  <a:cubicBezTo>
                    <a:pt x="17273" y="10287"/>
                    <a:pt x="34227" y="16954"/>
                    <a:pt x="50801" y="24384"/>
                  </a:cubicBezTo>
                  <a:cubicBezTo>
                    <a:pt x="67184" y="32290"/>
                    <a:pt x="84710" y="37528"/>
                    <a:pt x="101855" y="43720"/>
                  </a:cubicBezTo>
                  <a:cubicBezTo>
                    <a:pt x="102998" y="44101"/>
                    <a:pt x="104045" y="44387"/>
                    <a:pt x="104141" y="44291"/>
                  </a:cubicBezTo>
                  <a:cubicBezTo>
                    <a:pt x="104236" y="44196"/>
                    <a:pt x="103379" y="43815"/>
                    <a:pt x="102331" y="43434"/>
                  </a:cubicBezTo>
                  <a:cubicBezTo>
                    <a:pt x="85186" y="37147"/>
                    <a:pt x="67755" y="32099"/>
                    <a:pt x="51372" y="24098"/>
                  </a:cubicBezTo>
                  <a:cubicBezTo>
                    <a:pt x="34894" y="16573"/>
                    <a:pt x="17939" y="10096"/>
                    <a:pt x="2223" y="952"/>
                  </a:cubicBezTo>
                  <a:cubicBezTo>
                    <a:pt x="1175" y="381"/>
                    <a:pt x="223" y="0"/>
                    <a:pt x="32" y="0"/>
                  </a:cubicBezTo>
                  <a:cubicBezTo>
                    <a:pt x="-158" y="95"/>
                    <a:pt x="509" y="571"/>
                    <a:pt x="1556" y="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199" name="Freihandform: Form 146">
              <a:extLst>
                <a:ext uri="{FF2B5EF4-FFF2-40B4-BE49-F238E27FC236}">
                  <a16:creationId xmlns:a16="http://schemas.microsoft.com/office/drawing/2014/main" id="{F2BC4131-E653-1451-4F7C-460E11AA5F45}"/>
                </a:ext>
              </a:extLst>
            </p:cNvPr>
            <p:cNvSpPr/>
            <p:nvPr/>
          </p:nvSpPr>
          <p:spPr>
            <a:xfrm>
              <a:off x="6299382" y="3587781"/>
              <a:ext cx="9525" cy="9525"/>
            </a:xfrm>
            <a:custGeom>
              <a:avLst/>
              <a:gdLst>
                <a:gd name="connsiteX0" fmla="*/ 643 w 0"/>
                <a:gd name="connsiteY0" fmla="*/ 0 h 0"/>
                <a:gd name="connsiteX1" fmla="*/ 643 w 0"/>
                <a:gd name="connsiteY1" fmla="*/ 286 h 0"/>
                <a:gd name="connsiteX2" fmla="*/ 3691 w 0"/>
                <a:gd name="connsiteY2" fmla="*/ 572 h 0"/>
                <a:gd name="connsiteX3" fmla="*/ 3596 w 0"/>
                <a:gd name="connsiteY3" fmla="*/ 286 h 0"/>
                <a:gd name="connsiteX4" fmla="*/ 64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43" y="0"/>
                  </a:moveTo>
                  <a:cubicBezTo>
                    <a:pt x="-214" y="0"/>
                    <a:pt x="-214" y="95"/>
                    <a:pt x="643" y="286"/>
                  </a:cubicBezTo>
                  <a:cubicBezTo>
                    <a:pt x="1405" y="476"/>
                    <a:pt x="2834" y="572"/>
                    <a:pt x="3691" y="572"/>
                  </a:cubicBezTo>
                  <a:cubicBezTo>
                    <a:pt x="4453" y="572"/>
                    <a:pt x="4453" y="381"/>
                    <a:pt x="3596" y="286"/>
                  </a:cubicBezTo>
                  <a:cubicBezTo>
                    <a:pt x="2738" y="95"/>
                    <a:pt x="1405" y="0"/>
                    <a:pt x="64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00" name="Freihandform: Form 147">
              <a:extLst>
                <a:ext uri="{FF2B5EF4-FFF2-40B4-BE49-F238E27FC236}">
                  <a16:creationId xmlns:a16="http://schemas.microsoft.com/office/drawing/2014/main" id="{ECA90D0C-7B5A-0855-847F-932AB1258DC3}"/>
                </a:ext>
              </a:extLst>
            </p:cNvPr>
            <p:cNvSpPr/>
            <p:nvPr/>
          </p:nvSpPr>
          <p:spPr>
            <a:xfrm>
              <a:off x="5690682" y="3128962"/>
              <a:ext cx="676275" cy="466725"/>
            </a:xfrm>
            <a:custGeom>
              <a:avLst/>
              <a:gdLst>
                <a:gd name="connsiteX0" fmla="*/ 600580 w 676275"/>
                <a:gd name="connsiteY0" fmla="*/ 467392 h 466725"/>
                <a:gd name="connsiteX1" fmla="*/ 585911 w 676275"/>
                <a:gd name="connsiteY1" fmla="*/ 466725 h 466725"/>
                <a:gd name="connsiteX2" fmla="*/ 583435 w 676275"/>
                <a:gd name="connsiteY2" fmla="*/ 466439 h 466725"/>
                <a:gd name="connsiteX3" fmla="*/ 580768 w 676275"/>
                <a:gd name="connsiteY3" fmla="*/ 466630 h 466725"/>
                <a:gd name="connsiteX4" fmla="*/ 566671 w 676275"/>
                <a:gd name="connsiteY4" fmla="*/ 465677 h 466725"/>
                <a:gd name="connsiteX5" fmla="*/ 552479 w 676275"/>
                <a:gd name="connsiteY5" fmla="*/ 463677 h 466725"/>
                <a:gd name="connsiteX6" fmla="*/ 523522 w 676275"/>
                <a:gd name="connsiteY6" fmla="*/ 459391 h 466725"/>
                <a:gd name="connsiteX7" fmla="*/ 494471 w 676275"/>
                <a:gd name="connsiteY7" fmla="*/ 453295 h 466725"/>
                <a:gd name="connsiteX8" fmla="*/ 465515 w 676275"/>
                <a:gd name="connsiteY8" fmla="*/ 446437 h 466725"/>
                <a:gd name="connsiteX9" fmla="*/ 463801 w 676275"/>
                <a:gd name="connsiteY9" fmla="*/ 446437 h 466725"/>
                <a:gd name="connsiteX10" fmla="*/ 450275 w 676275"/>
                <a:gd name="connsiteY10" fmla="*/ 442817 h 466725"/>
                <a:gd name="connsiteX11" fmla="*/ 446275 w 676275"/>
                <a:gd name="connsiteY11" fmla="*/ 441293 h 466725"/>
                <a:gd name="connsiteX12" fmla="*/ 421700 w 676275"/>
                <a:gd name="connsiteY12" fmla="*/ 432435 h 466725"/>
                <a:gd name="connsiteX13" fmla="*/ 397507 w 676275"/>
                <a:gd name="connsiteY13" fmla="*/ 422815 h 466725"/>
                <a:gd name="connsiteX14" fmla="*/ 386172 w 676275"/>
                <a:gd name="connsiteY14" fmla="*/ 418433 h 466725"/>
                <a:gd name="connsiteX15" fmla="*/ 365122 w 676275"/>
                <a:gd name="connsiteY15" fmla="*/ 410337 h 466725"/>
                <a:gd name="connsiteX16" fmla="*/ 354549 w 676275"/>
                <a:gd name="connsiteY16" fmla="*/ 406146 h 466725"/>
                <a:gd name="connsiteX17" fmla="*/ 344262 w 676275"/>
                <a:gd name="connsiteY17" fmla="*/ 401193 h 466725"/>
                <a:gd name="connsiteX18" fmla="*/ 345405 w 676275"/>
                <a:gd name="connsiteY18" fmla="*/ 402336 h 466725"/>
                <a:gd name="connsiteX19" fmla="*/ 337975 w 676275"/>
                <a:gd name="connsiteY19" fmla="*/ 399288 h 466725"/>
                <a:gd name="connsiteX20" fmla="*/ 332356 w 676275"/>
                <a:gd name="connsiteY20" fmla="*/ 396431 h 466725"/>
                <a:gd name="connsiteX21" fmla="*/ 348262 w 676275"/>
                <a:gd name="connsiteY21" fmla="*/ 405098 h 466725"/>
                <a:gd name="connsiteX22" fmla="*/ 350358 w 676275"/>
                <a:gd name="connsiteY22" fmla="*/ 406241 h 466725"/>
                <a:gd name="connsiteX23" fmla="*/ 368646 w 676275"/>
                <a:gd name="connsiteY23" fmla="*/ 414433 h 466725"/>
                <a:gd name="connsiteX24" fmla="*/ 531524 w 676275"/>
                <a:gd name="connsiteY24" fmla="*/ 462153 h 466725"/>
                <a:gd name="connsiteX25" fmla="*/ 534572 w 676275"/>
                <a:gd name="connsiteY25" fmla="*/ 462725 h 466725"/>
                <a:gd name="connsiteX26" fmla="*/ 534000 w 676275"/>
                <a:gd name="connsiteY26" fmla="*/ 462915 h 466725"/>
                <a:gd name="connsiteX27" fmla="*/ 508663 w 676275"/>
                <a:gd name="connsiteY27" fmla="*/ 459772 h 466725"/>
                <a:gd name="connsiteX28" fmla="*/ 483994 w 676275"/>
                <a:gd name="connsiteY28" fmla="*/ 455105 h 466725"/>
                <a:gd name="connsiteX29" fmla="*/ 458467 w 676275"/>
                <a:gd name="connsiteY29" fmla="*/ 450056 h 466725"/>
                <a:gd name="connsiteX30" fmla="*/ 431416 w 676275"/>
                <a:gd name="connsiteY30" fmla="*/ 442150 h 466725"/>
                <a:gd name="connsiteX31" fmla="*/ 300161 w 676275"/>
                <a:gd name="connsiteY31" fmla="*/ 387572 h 466725"/>
                <a:gd name="connsiteX32" fmla="*/ 268157 w 676275"/>
                <a:gd name="connsiteY32" fmla="*/ 367951 h 466725"/>
                <a:gd name="connsiteX33" fmla="*/ 252346 w 676275"/>
                <a:gd name="connsiteY33" fmla="*/ 358331 h 466725"/>
                <a:gd name="connsiteX34" fmla="*/ 237296 w 676275"/>
                <a:gd name="connsiteY34" fmla="*/ 347758 h 466725"/>
                <a:gd name="connsiteX35" fmla="*/ 206911 w 676275"/>
                <a:gd name="connsiteY35" fmla="*/ 326422 h 466725"/>
                <a:gd name="connsiteX36" fmla="*/ 177384 w 676275"/>
                <a:gd name="connsiteY36" fmla="*/ 302324 h 466725"/>
                <a:gd name="connsiteX37" fmla="*/ 41653 w 676275"/>
                <a:gd name="connsiteY37" fmla="*/ 149352 h 466725"/>
                <a:gd name="connsiteX38" fmla="*/ 23841 w 676275"/>
                <a:gd name="connsiteY38" fmla="*/ 119444 h 466725"/>
                <a:gd name="connsiteX39" fmla="*/ 17745 w 676275"/>
                <a:gd name="connsiteY39" fmla="*/ 102299 h 466725"/>
                <a:gd name="connsiteX40" fmla="*/ 27937 w 676275"/>
                <a:gd name="connsiteY40" fmla="*/ 113062 h 466725"/>
                <a:gd name="connsiteX41" fmla="*/ 24889 w 676275"/>
                <a:gd name="connsiteY41" fmla="*/ 107633 h 466725"/>
                <a:gd name="connsiteX42" fmla="*/ 20602 w 676275"/>
                <a:gd name="connsiteY42" fmla="*/ 98774 h 466725"/>
                <a:gd name="connsiteX43" fmla="*/ 11744 w 676275"/>
                <a:gd name="connsiteY43" fmla="*/ 78200 h 466725"/>
                <a:gd name="connsiteX44" fmla="*/ 9458 w 676275"/>
                <a:gd name="connsiteY44" fmla="*/ 71628 h 466725"/>
                <a:gd name="connsiteX45" fmla="*/ 4696 w 676275"/>
                <a:gd name="connsiteY45" fmla="*/ 55817 h 466725"/>
                <a:gd name="connsiteX46" fmla="*/ 1457 w 676275"/>
                <a:gd name="connsiteY46" fmla="*/ 40767 h 466725"/>
                <a:gd name="connsiteX47" fmla="*/ 2791 w 676275"/>
                <a:gd name="connsiteY47" fmla="*/ 42005 h 466725"/>
                <a:gd name="connsiteX48" fmla="*/ 2410 w 676275"/>
                <a:gd name="connsiteY48" fmla="*/ 40291 h 466725"/>
                <a:gd name="connsiteX49" fmla="*/ 28 w 676275"/>
                <a:gd name="connsiteY49" fmla="*/ 29337 h 466725"/>
                <a:gd name="connsiteX50" fmla="*/ 1076 w 676275"/>
                <a:gd name="connsiteY50" fmla="*/ 29528 h 466725"/>
                <a:gd name="connsiteX51" fmla="*/ 7172 w 676275"/>
                <a:gd name="connsiteY51" fmla="*/ 36386 h 466725"/>
                <a:gd name="connsiteX52" fmla="*/ 8887 w 676275"/>
                <a:gd name="connsiteY52" fmla="*/ 37433 h 466725"/>
                <a:gd name="connsiteX53" fmla="*/ 10696 w 676275"/>
                <a:gd name="connsiteY53" fmla="*/ 33623 h 466725"/>
                <a:gd name="connsiteX54" fmla="*/ 11839 w 676275"/>
                <a:gd name="connsiteY54" fmla="*/ 34100 h 466725"/>
                <a:gd name="connsiteX55" fmla="*/ 13268 w 676275"/>
                <a:gd name="connsiteY55" fmla="*/ 37052 h 466725"/>
                <a:gd name="connsiteX56" fmla="*/ 13268 w 676275"/>
                <a:gd name="connsiteY56" fmla="*/ 37052 h 466725"/>
                <a:gd name="connsiteX57" fmla="*/ 12506 w 676275"/>
                <a:gd name="connsiteY57" fmla="*/ 33623 h 466725"/>
                <a:gd name="connsiteX58" fmla="*/ 11173 w 676275"/>
                <a:gd name="connsiteY58" fmla="*/ 30194 h 466725"/>
                <a:gd name="connsiteX59" fmla="*/ 6982 w 676275"/>
                <a:gd name="connsiteY59" fmla="*/ 19431 h 466725"/>
                <a:gd name="connsiteX60" fmla="*/ 4886 w 676275"/>
                <a:gd name="connsiteY60" fmla="*/ 12287 h 466725"/>
                <a:gd name="connsiteX61" fmla="*/ 5458 w 676275"/>
                <a:gd name="connsiteY61" fmla="*/ 7429 h 466725"/>
                <a:gd name="connsiteX62" fmla="*/ 6029 w 676275"/>
                <a:gd name="connsiteY62" fmla="*/ 8287 h 466725"/>
                <a:gd name="connsiteX63" fmla="*/ 4219 w 676275"/>
                <a:gd name="connsiteY63" fmla="*/ 3143 h 466725"/>
                <a:gd name="connsiteX64" fmla="*/ 3743 w 676275"/>
                <a:gd name="connsiteY64" fmla="*/ 1238 h 466725"/>
                <a:gd name="connsiteX65" fmla="*/ 3838 w 676275"/>
                <a:gd name="connsiteY65" fmla="*/ 286 h 466725"/>
                <a:gd name="connsiteX66" fmla="*/ 4029 w 676275"/>
                <a:gd name="connsiteY66" fmla="*/ 0 h 466725"/>
                <a:gd name="connsiteX67" fmla="*/ 5458 w 676275"/>
                <a:gd name="connsiteY67" fmla="*/ 2000 h 466725"/>
                <a:gd name="connsiteX68" fmla="*/ 6124 w 676275"/>
                <a:gd name="connsiteY68" fmla="*/ 3143 h 466725"/>
                <a:gd name="connsiteX69" fmla="*/ 7934 w 676275"/>
                <a:gd name="connsiteY69" fmla="*/ 6858 h 466725"/>
                <a:gd name="connsiteX70" fmla="*/ 9268 w 676275"/>
                <a:gd name="connsiteY70" fmla="*/ 12478 h 466725"/>
                <a:gd name="connsiteX71" fmla="*/ 10030 w 676275"/>
                <a:gd name="connsiteY71" fmla="*/ 13526 h 466725"/>
                <a:gd name="connsiteX72" fmla="*/ 10125 w 676275"/>
                <a:gd name="connsiteY72" fmla="*/ 14954 h 466725"/>
                <a:gd name="connsiteX73" fmla="*/ 10220 w 676275"/>
                <a:gd name="connsiteY73" fmla="*/ 14097 h 466725"/>
                <a:gd name="connsiteX74" fmla="*/ 11077 w 676275"/>
                <a:gd name="connsiteY74" fmla="*/ 16859 h 466725"/>
                <a:gd name="connsiteX75" fmla="*/ 10125 w 676275"/>
                <a:gd name="connsiteY75" fmla="*/ 13716 h 466725"/>
                <a:gd name="connsiteX76" fmla="*/ 13744 w 676275"/>
                <a:gd name="connsiteY76" fmla="*/ 22384 h 466725"/>
                <a:gd name="connsiteX77" fmla="*/ 15935 w 676275"/>
                <a:gd name="connsiteY77" fmla="*/ 27432 h 466725"/>
                <a:gd name="connsiteX78" fmla="*/ 16030 w 676275"/>
                <a:gd name="connsiteY78" fmla="*/ 27146 h 466725"/>
                <a:gd name="connsiteX79" fmla="*/ 21269 w 676275"/>
                <a:gd name="connsiteY79" fmla="*/ 40577 h 466725"/>
                <a:gd name="connsiteX80" fmla="*/ 21650 w 676275"/>
                <a:gd name="connsiteY80" fmla="*/ 42196 h 466725"/>
                <a:gd name="connsiteX81" fmla="*/ 23079 w 676275"/>
                <a:gd name="connsiteY81" fmla="*/ 45339 h 466725"/>
                <a:gd name="connsiteX82" fmla="*/ 24412 w 676275"/>
                <a:gd name="connsiteY82" fmla="*/ 48768 h 466725"/>
                <a:gd name="connsiteX83" fmla="*/ 24889 w 676275"/>
                <a:gd name="connsiteY83" fmla="*/ 49530 h 466725"/>
                <a:gd name="connsiteX84" fmla="*/ 24889 w 676275"/>
                <a:gd name="connsiteY84" fmla="*/ 49530 h 466725"/>
                <a:gd name="connsiteX85" fmla="*/ 26508 w 676275"/>
                <a:gd name="connsiteY85" fmla="*/ 52292 h 466725"/>
                <a:gd name="connsiteX86" fmla="*/ 26889 w 676275"/>
                <a:gd name="connsiteY86" fmla="*/ 52864 h 466725"/>
                <a:gd name="connsiteX87" fmla="*/ 26889 w 676275"/>
                <a:gd name="connsiteY87" fmla="*/ 52864 h 466725"/>
                <a:gd name="connsiteX88" fmla="*/ 33937 w 676275"/>
                <a:gd name="connsiteY88" fmla="*/ 64580 h 466725"/>
                <a:gd name="connsiteX89" fmla="*/ 36604 w 676275"/>
                <a:gd name="connsiteY89" fmla="*/ 70199 h 466725"/>
                <a:gd name="connsiteX90" fmla="*/ 35938 w 676275"/>
                <a:gd name="connsiteY90" fmla="*/ 68390 h 466725"/>
                <a:gd name="connsiteX91" fmla="*/ 36128 w 676275"/>
                <a:gd name="connsiteY91" fmla="*/ 67532 h 466725"/>
                <a:gd name="connsiteX92" fmla="*/ 26032 w 676275"/>
                <a:gd name="connsiteY92" fmla="*/ 45625 h 466725"/>
                <a:gd name="connsiteX93" fmla="*/ 16983 w 676275"/>
                <a:gd name="connsiteY93" fmla="*/ 22384 h 466725"/>
                <a:gd name="connsiteX94" fmla="*/ 14983 w 676275"/>
                <a:gd name="connsiteY94" fmla="*/ 16478 h 466725"/>
                <a:gd name="connsiteX95" fmla="*/ 17459 w 676275"/>
                <a:gd name="connsiteY95" fmla="*/ 20669 h 466725"/>
                <a:gd name="connsiteX96" fmla="*/ 28603 w 676275"/>
                <a:gd name="connsiteY96" fmla="*/ 44577 h 466725"/>
                <a:gd name="connsiteX97" fmla="*/ 41557 w 676275"/>
                <a:gd name="connsiteY97" fmla="*/ 69342 h 466725"/>
                <a:gd name="connsiteX98" fmla="*/ 54226 w 676275"/>
                <a:gd name="connsiteY98" fmla="*/ 94393 h 466725"/>
                <a:gd name="connsiteX99" fmla="*/ 67751 w 676275"/>
                <a:gd name="connsiteY99" fmla="*/ 117729 h 466725"/>
                <a:gd name="connsiteX100" fmla="*/ 81943 w 676275"/>
                <a:gd name="connsiteY100" fmla="*/ 141256 h 466725"/>
                <a:gd name="connsiteX101" fmla="*/ 81372 w 676275"/>
                <a:gd name="connsiteY101" fmla="*/ 140018 h 466725"/>
                <a:gd name="connsiteX102" fmla="*/ 85372 w 676275"/>
                <a:gd name="connsiteY102" fmla="*/ 145923 h 466725"/>
                <a:gd name="connsiteX103" fmla="*/ 85849 w 676275"/>
                <a:gd name="connsiteY103" fmla="*/ 146590 h 466725"/>
                <a:gd name="connsiteX104" fmla="*/ 83182 w 676275"/>
                <a:gd name="connsiteY104" fmla="*/ 141923 h 466725"/>
                <a:gd name="connsiteX105" fmla="*/ 81277 w 676275"/>
                <a:gd name="connsiteY105" fmla="*/ 138684 h 466725"/>
                <a:gd name="connsiteX106" fmla="*/ 65560 w 676275"/>
                <a:gd name="connsiteY106" fmla="*/ 112109 h 466725"/>
                <a:gd name="connsiteX107" fmla="*/ 51082 w 676275"/>
                <a:gd name="connsiteY107" fmla="*/ 85534 h 466725"/>
                <a:gd name="connsiteX108" fmla="*/ 38128 w 676275"/>
                <a:gd name="connsiteY108" fmla="*/ 57531 h 466725"/>
                <a:gd name="connsiteX109" fmla="*/ 36700 w 676275"/>
                <a:gd name="connsiteY109" fmla="*/ 53435 h 466725"/>
                <a:gd name="connsiteX110" fmla="*/ 39557 w 676275"/>
                <a:gd name="connsiteY110" fmla="*/ 58007 h 466725"/>
                <a:gd name="connsiteX111" fmla="*/ 89849 w 676275"/>
                <a:gd name="connsiteY111" fmla="*/ 146685 h 466725"/>
                <a:gd name="connsiteX112" fmla="*/ 99850 w 676275"/>
                <a:gd name="connsiteY112" fmla="*/ 161068 h 466725"/>
                <a:gd name="connsiteX113" fmla="*/ 100041 w 676275"/>
                <a:gd name="connsiteY113" fmla="*/ 161258 h 466725"/>
                <a:gd name="connsiteX114" fmla="*/ 98136 w 676275"/>
                <a:gd name="connsiteY114" fmla="*/ 157829 h 466725"/>
                <a:gd name="connsiteX115" fmla="*/ 104422 w 676275"/>
                <a:gd name="connsiteY115" fmla="*/ 167640 h 466725"/>
                <a:gd name="connsiteX116" fmla="*/ 104041 w 676275"/>
                <a:gd name="connsiteY116" fmla="*/ 165926 h 466725"/>
                <a:gd name="connsiteX117" fmla="*/ 114519 w 676275"/>
                <a:gd name="connsiteY117" fmla="*/ 180404 h 466725"/>
                <a:gd name="connsiteX118" fmla="*/ 126139 w 676275"/>
                <a:gd name="connsiteY118" fmla="*/ 194215 h 466725"/>
                <a:gd name="connsiteX119" fmla="*/ 148237 w 676275"/>
                <a:gd name="connsiteY119" fmla="*/ 220885 h 466725"/>
                <a:gd name="connsiteX120" fmla="*/ 149857 w 676275"/>
                <a:gd name="connsiteY120" fmla="*/ 222790 h 466725"/>
                <a:gd name="connsiteX121" fmla="*/ 171955 w 676275"/>
                <a:gd name="connsiteY121" fmla="*/ 242983 h 466725"/>
                <a:gd name="connsiteX122" fmla="*/ 164144 w 676275"/>
                <a:gd name="connsiteY122" fmla="*/ 234982 h 466725"/>
                <a:gd name="connsiteX123" fmla="*/ 182146 w 676275"/>
                <a:gd name="connsiteY123" fmla="*/ 251841 h 466725"/>
                <a:gd name="connsiteX124" fmla="*/ 207769 w 676275"/>
                <a:gd name="connsiteY124" fmla="*/ 275749 h 466725"/>
                <a:gd name="connsiteX125" fmla="*/ 226723 w 676275"/>
                <a:gd name="connsiteY125" fmla="*/ 294894 h 466725"/>
                <a:gd name="connsiteX126" fmla="*/ 341405 w 676275"/>
                <a:gd name="connsiteY126" fmla="*/ 367856 h 466725"/>
                <a:gd name="connsiteX127" fmla="*/ 345500 w 676275"/>
                <a:gd name="connsiteY127" fmla="*/ 370427 h 466725"/>
                <a:gd name="connsiteX128" fmla="*/ 342071 w 676275"/>
                <a:gd name="connsiteY128" fmla="*/ 369189 h 466725"/>
                <a:gd name="connsiteX129" fmla="*/ 320164 w 676275"/>
                <a:gd name="connsiteY129" fmla="*/ 358331 h 466725"/>
                <a:gd name="connsiteX130" fmla="*/ 298923 w 676275"/>
                <a:gd name="connsiteY130" fmla="*/ 345853 h 466725"/>
                <a:gd name="connsiteX131" fmla="*/ 257203 w 676275"/>
                <a:gd name="connsiteY131" fmla="*/ 319183 h 466725"/>
                <a:gd name="connsiteX132" fmla="*/ 273967 w 676275"/>
                <a:gd name="connsiteY132" fmla="*/ 331470 h 466725"/>
                <a:gd name="connsiteX133" fmla="*/ 291589 w 676275"/>
                <a:gd name="connsiteY133" fmla="*/ 342710 h 466725"/>
                <a:gd name="connsiteX134" fmla="*/ 309400 w 676275"/>
                <a:gd name="connsiteY134" fmla="*/ 353949 h 466725"/>
                <a:gd name="connsiteX135" fmla="*/ 318354 w 676275"/>
                <a:gd name="connsiteY135" fmla="*/ 359569 h 466725"/>
                <a:gd name="connsiteX136" fmla="*/ 327784 w 676275"/>
                <a:gd name="connsiteY136" fmla="*/ 364522 h 466725"/>
                <a:gd name="connsiteX137" fmla="*/ 337499 w 676275"/>
                <a:gd name="connsiteY137" fmla="*/ 369475 h 466725"/>
                <a:gd name="connsiteX138" fmla="*/ 346929 w 676275"/>
                <a:gd name="connsiteY138" fmla="*/ 374523 h 466725"/>
                <a:gd name="connsiteX139" fmla="*/ 370932 w 676275"/>
                <a:gd name="connsiteY139" fmla="*/ 386620 h 466725"/>
                <a:gd name="connsiteX140" fmla="*/ 395411 w 676275"/>
                <a:gd name="connsiteY140" fmla="*/ 397097 h 466725"/>
                <a:gd name="connsiteX141" fmla="*/ 420176 w 676275"/>
                <a:gd name="connsiteY141" fmla="*/ 407194 h 466725"/>
                <a:gd name="connsiteX142" fmla="*/ 446084 w 676275"/>
                <a:gd name="connsiteY142" fmla="*/ 415766 h 466725"/>
                <a:gd name="connsiteX143" fmla="*/ 467992 w 676275"/>
                <a:gd name="connsiteY143" fmla="*/ 422815 h 466725"/>
                <a:gd name="connsiteX144" fmla="*/ 489613 w 676275"/>
                <a:gd name="connsiteY144" fmla="*/ 428054 h 466725"/>
                <a:gd name="connsiteX145" fmla="*/ 533714 w 676275"/>
                <a:gd name="connsiteY145" fmla="*/ 437293 h 466725"/>
                <a:gd name="connsiteX146" fmla="*/ 565718 w 676275"/>
                <a:gd name="connsiteY146" fmla="*/ 442150 h 466725"/>
                <a:gd name="connsiteX147" fmla="*/ 597056 w 676275"/>
                <a:gd name="connsiteY147" fmla="*/ 444913 h 466725"/>
                <a:gd name="connsiteX148" fmla="*/ 628298 w 676275"/>
                <a:gd name="connsiteY148" fmla="*/ 447104 h 466725"/>
                <a:gd name="connsiteX149" fmla="*/ 660206 w 676275"/>
                <a:gd name="connsiteY149" fmla="*/ 447199 h 466725"/>
                <a:gd name="connsiteX150" fmla="*/ 672017 w 676275"/>
                <a:gd name="connsiteY150" fmla="*/ 448247 h 466725"/>
                <a:gd name="connsiteX151" fmla="*/ 662778 w 676275"/>
                <a:gd name="connsiteY151" fmla="*/ 449390 h 466725"/>
                <a:gd name="connsiteX152" fmla="*/ 394459 w 676275"/>
                <a:gd name="connsiteY152" fmla="*/ 398526 h 466725"/>
                <a:gd name="connsiteX153" fmla="*/ 366550 w 676275"/>
                <a:gd name="connsiteY153" fmla="*/ 386334 h 466725"/>
                <a:gd name="connsiteX154" fmla="*/ 366646 w 676275"/>
                <a:gd name="connsiteY154" fmla="*/ 386620 h 466725"/>
                <a:gd name="connsiteX155" fmla="*/ 363979 w 676275"/>
                <a:gd name="connsiteY155" fmla="*/ 386334 h 466725"/>
                <a:gd name="connsiteX156" fmla="*/ 395602 w 676275"/>
                <a:gd name="connsiteY156" fmla="*/ 400431 h 466725"/>
                <a:gd name="connsiteX157" fmla="*/ 418081 w 676275"/>
                <a:gd name="connsiteY157" fmla="*/ 409289 h 466725"/>
                <a:gd name="connsiteX158" fmla="*/ 441227 w 676275"/>
                <a:gd name="connsiteY158" fmla="*/ 416814 h 466725"/>
                <a:gd name="connsiteX159" fmla="*/ 464753 w 676275"/>
                <a:gd name="connsiteY159" fmla="*/ 424720 h 466725"/>
                <a:gd name="connsiteX160" fmla="*/ 489233 w 676275"/>
                <a:gd name="connsiteY160" fmla="*/ 431197 h 466725"/>
                <a:gd name="connsiteX161" fmla="*/ 521998 w 676275"/>
                <a:gd name="connsiteY161" fmla="*/ 440055 h 466725"/>
                <a:gd name="connsiteX162" fmla="*/ 554003 w 676275"/>
                <a:gd name="connsiteY162" fmla="*/ 446627 h 466725"/>
                <a:gd name="connsiteX163" fmla="*/ 574481 w 676275"/>
                <a:gd name="connsiteY163" fmla="*/ 449675 h 466725"/>
                <a:gd name="connsiteX164" fmla="*/ 595151 w 676275"/>
                <a:gd name="connsiteY164" fmla="*/ 451295 h 466725"/>
                <a:gd name="connsiteX165" fmla="*/ 636680 w 676275"/>
                <a:gd name="connsiteY165" fmla="*/ 453676 h 466725"/>
                <a:gd name="connsiteX166" fmla="*/ 639347 w 676275"/>
                <a:gd name="connsiteY166" fmla="*/ 453866 h 466725"/>
                <a:gd name="connsiteX167" fmla="*/ 638013 w 676275"/>
                <a:gd name="connsiteY167" fmla="*/ 454152 h 466725"/>
                <a:gd name="connsiteX168" fmla="*/ 623535 w 676275"/>
                <a:gd name="connsiteY168" fmla="*/ 454438 h 466725"/>
                <a:gd name="connsiteX169" fmla="*/ 608962 w 676275"/>
                <a:gd name="connsiteY169" fmla="*/ 453485 h 466725"/>
                <a:gd name="connsiteX170" fmla="*/ 579434 w 676275"/>
                <a:gd name="connsiteY170" fmla="*/ 451485 h 466725"/>
                <a:gd name="connsiteX171" fmla="*/ 584006 w 676275"/>
                <a:gd name="connsiteY171" fmla="*/ 453295 h 466725"/>
                <a:gd name="connsiteX172" fmla="*/ 577434 w 676275"/>
                <a:gd name="connsiteY172" fmla="*/ 454057 h 466725"/>
                <a:gd name="connsiteX173" fmla="*/ 590960 w 676275"/>
                <a:gd name="connsiteY173" fmla="*/ 455390 h 466725"/>
                <a:gd name="connsiteX174" fmla="*/ 595817 w 676275"/>
                <a:gd name="connsiteY174" fmla="*/ 456343 h 466725"/>
                <a:gd name="connsiteX175" fmla="*/ 590864 w 676275"/>
                <a:gd name="connsiteY175" fmla="*/ 456343 h 466725"/>
                <a:gd name="connsiteX176" fmla="*/ 536096 w 676275"/>
                <a:gd name="connsiteY176" fmla="*/ 448247 h 466725"/>
                <a:gd name="connsiteX177" fmla="*/ 519712 w 676275"/>
                <a:gd name="connsiteY177" fmla="*/ 445580 h 466725"/>
                <a:gd name="connsiteX178" fmla="*/ 503520 w 676275"/>
                <a:gd name="connsiteY178" fmla="*/ 441865 h 466725"/>
                <a:gd name="connsiteX179" fmla="*/ 471230 w 676275"/>
                <a:gd name="connsiteY179" fmla="*/ 433864 h 466725"/>
                <a:gd name="connsiteX180" fmla="*/ 477136 w 676275"/>
                <a:gd name="connsiteY180" fmla="*/ 436721 h 466725"/>
                <a:gd name="connsiteX181" fmla="*/ 477136 w 676275"/>
                <a:gd name="connsiteY181" fmla="*/ 436721 h 466725"/>
                <a:gd name="connsiteX182" fmla="*/ 487137 w 676275"/>
                <a:gd name="connsiteY182" fmla="*/ 439293 h 466725"/>
                <a:gd name="connsiteX183" fmla="*/ 677161 w 676275"/>
                <a:gd name="connsiteY183" fmla="*/ 459962 h 466725"/>
                <a:gd name="connsiteX184" fmla="*/ 679542 w 676275"/>
                <a:gd name="connsiteY184" fmla="*/ 460248 h 466725"/>
                <a:gd name="connsiteX185" fmla="*/ 677447 w 676275"/>
                <a:gd name="connsiteY185" fmla="*/ 460439 h 466725"/>
                <a:gd name="connsiteX186" fmla="*/ 619058 w 676275"/>
                <a:gd name="connsiteY186" fmla="*/ 459486 h 466725"/>
                <a:gd name="connsiteX187" fmla="*/ 619153 w 676275"/>
                <a:gd name="connsiteY187" fmla="*/ 459486 h 466725"/>
                <a:gd name="connsiteX188" fmla="*/ 619249 w 676275"/>
                <a:gd name="connsiteY188" fmla="*/ 459772 h 466725"/>
                <a:gd name="connsiteX189" fmla="*/ 616201 w 676275"/>
                <a:gd name="connsiteY189" fmla="*/ 459486 h 466725"/>
                <a:gd name="connsiteX190" fmla="*/ 616105 w 676275"/>
                <a:gd name="connsiteY190" fmla="*/ 459200 h 466725"/>
                <a:gd name="connsiteX191" fmla="*/ 589150 w 676275"/>
                <a:gd name="connsiteY191" fmla="*/ 456914 h 466725"/>
                <a:gd name="connsiteX192" fmla="*/ 562289 w 676275"/>
                <a:gd name="connsiteY192" fmla="*/ 454057 h 466725"/>
                <a:gd name="connsiteX193" fmla="*/ 509425 w 676275"/>
                <a:gd name="connsiteY193" fmla="*/ 445103 h 466725"/>
                <a:gd name="connsiteX194" fmla="*/ 607247 w 676275"/>
                <a:gd name="connsiteY194" fmla="*/ 459962 h 466725"/>
                <a:gd name="connsiteX195" fmla="*/ 618106 w 676275"/>
                <a:gd name="connsiteY195" fmla="*/ 460534 h 466725"/>
                <a:gd name="connsiteX196" fmla="*/ 620773 w 676275"/>
                <a:gd name="connsiteY196" fmla="*/ 460915 h 466725"/>
                <a:gd name="connsiteX197" fmla="*/ 619249 w 676275"/>
                <a:gd name="connsiteY197" fmla="*/ 461010 h 466725"/>
                <a:gd name="connsiteX198" fmla="*/ 616201 w 676275"/>
                <a:gd name="connsiteY198" fmla="*/ 460820 h 466725"/>
                <a:gd name="connsiteX199" fmla="*/ 627059 w 676275"/>
                <a:gd name="connsiteY199" fmla="*/ 462820 h 466725"/>
                <a:gd name="connsiteX200" fmla="*/ 614772 w 676275"/>
                <a:gd name="connsiteY200" fmla="*/ 463010 h 466725"/>
                <a:gd name="connsiteX201" fmla="*/ 588769 w 676275"/>
                <a:gd name="connsiteY201" fmla="*/ 460724 h 466725"/>
                <a:gd name="connsiteX202" fmla="*/ 562861 w 676275"/>
                <a:gd name="connsiteY202" fmla="*/ 457772 h 466725"/>
                <a:gd name="connsiteX203" fmla="*/ 557336 w 676275"/>
                <a:gd name="connsiteY203" fmla="*/ 456914 h 466725"/>
                <a:gd name="connsiteX204" fmla="*/ 551717 w 676275"/>
                <a:gd name="connsiteY204" fmla="*/ 456248 h 466725"/>
                <a:gd name="connsiteX205" fmla="*/ 571624 w 676275"/>
                <a:gd name="connsiteY205" fmla="*/ 459867 h 466725"/>
                <a:gd name="connsiteX206" fmla="*/ 591722 w 676275"/>
                <a:gd name="connsiteY206" fmla="*/ 461963 h 466725"/>
                <a:gd name="connsiteX207" fmla="*/ 611819 w 676275"/>
                <a:gd name="connsiteY207" fmla="*/ 464058 h 466725"/>
                <a:gd name="connsiteX208" fmla="*/ 631917 w 676275"/>
                <a:gd name="connsiteY208" fmla="*/ 465582 h 466725"/>
                <a:gd name="connsiteX209" fmla="*/ 636203 w 676275"/>
                <a:gd name="connsiteY209" fmla="*/ 466058 h 466725"/>
                <a:gd name="connsiteX210" fmla="*/ 632012 w 676275"/>
                <a:gd name="connsiteY210" fmla="*/ 466439 h 466725"/>
                <a:gd name="connsiteX211" fmla="*/ 614201 w 676275"/>
                <a:gd name="connsiteY211" fmla="*/ 465773 h 466725"/>
                <a:gd name="connsiteX212" fmla="*/ 596389 w 676275"/>
                <a:gd name="connsiteY212" fmla="*/ 464439 h 466725"/>
                <a:gd name="connsiteX213" fmla="*/ 578482 w 676275"/>
                <a:gd name="connsiteY213" fmla="*/ 463010 h 466725"/>
                <a:gd name="connsiteX214" fmla="*/ 569528 w 676275"/>
                <a:gd name="connsiteY214" fmla="*/ 462344 h 466725"/>
                <a:gd name="connsiteX215" fmla="*/ 560670 w 676275"/>
                <a:gd name="connsiteY215" fmla="*/ 460915 h 466725"/>
                <a:gd name="connsiteX216" fmla="*/ 489804 w 676275"/>
                <a:gd name="connsiteY216" fmla="*/ 447104 h 466725"/>
                <a:gd name="connsiteX217" fmla="*/ 442846 w 676275"/>
                <a:gd name="connsiteY217" fmla="*/ 436436 h 466725"/>
                <a:gd name="connsiteX218" fmla="*/ 448656 w 676275"/>
                <a:gd name="connsiteY218" fmla="*/ 438436 h 466725"/>
                <a:gd name="connsiteX219" fmla="*/ 485518 w 676275"/>
                <a:gd name="connsiteY219" fmla="*/ 448532 h 466725"/>
                <a:gd name="connsiteX220" fmla="*/ 521236 w 676275"/>
                <a:gd name="connsiteY220" fmla="*/ 456152 h 466725"/>
                <a:gd name="connsiteX221" fmla="*/ 594103 w 676275"/>
                <a:gd name="connsiteY221" fmla="*/ 465011 h 466725"/>
                <a:gd name="connsiteX222" fmla="*/ 596579 w 676275"/>
                <a:gd name="connsiteY222" fmla="*/ 465392 h 466725"/>
                <a:gd name="connsiteX223" fmla="*/ 594579 w 676275"/>
                <a:gd name="connsiteY223" fmla="*/ 465392 h 466725"/>
                <a:gd name="connsiteX224" fmla="*/ 522856 w 676275"/>
                <a:gd name="connsiteY224" fmla="*/ 456914 h 466725"/>
                <a:gd name="connsiteX225" fmla="*/ 493423 w 676275"/>
                <a:gd name="connsiteY225" fmla="*/ 450914 h 466725"/>
                <a:gd name="connsiteX226" fmla="*/ 465134 w 676275"/>
                <a:gd name="connsiteY226" fmla="*/ 444532 h 466725"/>
                <a:gd name="connsiteX227" fmla="*/ 521236 w 676275"/>
                <a:gd name="connsiteY227" fmla="*/ 457581 h 466725"/>
                <a:gd name="connsiteX228" fmla="*/ 549431 w 676275"/>
                <a:gd name="connsiteY228" fmla="*/ 461963 h 466725"/>
                <a:gd name="connsiteX229" fmla="*/ 577815 w 676275"/>
                <a:gd name="connsiteY229" fmla="*/ 465677 h 466725"/>
                <a:gd name="connsiteX230" fmla="*/ 582197 w 676275"/>
                <a:gd name="connsiteY230" fmla="*/ 466249 h 466725"/>
                <a:gd name="connsiteX231" fmla="*/ 583149 w 676275"/>
                <a:gd name="connsiteY231" fmla="*/ 466154 h 466725"/>
                <a:gd name="connsiteX232" fmla="*/ 598580 w 676275"/>
                <a:gd name="connsiteY232" fmla="*/ 466820 h 466725"/>
                <a:gd name="connsiteX233" fmla="*/ 601437 w 676275"/>
                <a:gd name="connsiteY233" fmla="*/ 467201 h 466725"/>
                <a:gd name="connsiteX234" fmla="*/ 600580 w 676275"/>
                <a:gd name="connsiteY234" fmla="*/ 467392 h 466725"/>
                <a:gd name="connsiteX235" fmla="*/ 58131 w 676275"/>
                <a:gd name="connsiteY235" fmla="*/ 116777 h 466725"/>
                <a:gd name="connsiteX236" fmla="*/ 57750 w 676275"/>
                <a:gd name="connsiteY236" fmla="*/ 115919 h 466725"/>
                <a:gd name="connsiteX237" fmla="*/ 59369 w 676275"/>
                <a:gd name="connsiteY237" fmla="*/ 118872 h 466725"/>
                <a:gd name="connsiteX238" fmla="*/ 61084 w 676275"/>
                <a:gd name="connsiteY238" fmla="*/ 123253 h 466725"/>
                <a:gd name="connsiteX239" fmla="*/ 58131 w 676275"/>
                <a:gd name="connsiteY239" fmla="*/ 116777 h 466725"/>
                <a:gd name="connsiteX240" fmla="*/ 26603 w 676275"/>
                <a:gd name="connsiteY240" fmla="*/ 67437 h 466725"/>
                <a:gd name="connsiteX241" fmla="*/ 26603 w 676275"/>
                <a:gd name="connsiteY241" fmla="*/ 67437 h 466725"/>
                <a:gd name="connsiteX242" fmla="*/ 25841 w 676275"/>
                <a:gd name="connsiteY242" fmla="*/ 64865 h 466725"/>
                <a:gd name="connsiteX243" fmla="*/ 26603 w 676275"/>
                <a:gd name="connsiteY243" fmla="*/ 67437 h 466725"/>
                <a:gd name="connsiteX244" fmla="*/ 278825 w 676275"/>
                <a:gd name="connsiteY244" fmla="*/ 335566 h 466725"/>
                <a:gd name="connsiteX245" fmla="*/ 254536 w 676275"/>
                <a:gd name="connsiteY245" fmla="*/ 318421 h 466725"/>
                <a:gd name="connsiteX246" fmla="*/ 231010 w 676275"/>
                <a:gd name="connsiteY246" fmla="*/ 300609 h 466725"/>
                <a:gd name="connsiteX247" fmla="*/ 242725 w 676275"/>
                <a:gd name="connsiteY247" fmla="*/ 308896 h 466725"/>
                <a:gd name="connsiteX248" fmla="*/ 260632 w 676275"/>
                <a:gd name="connsiteY248" fmla="*/ 322421 h 466725"/>
                <a:gd name="connsiteX249" fmla="*/ 278825 w 676275"/>
                <a:gd name="connsiteY249" fmla="*/ 335566 h 466725"/>
                <a:gd name="connsiteX250" fmla="*/ 41557 w 676275"/>
                <a:gd name="connsiteY250" fmla="*/ 81344 h 466725"/>
                <a:gd name="connsiteX251" fmla="*/ 46225 w 676275"/>
                <a:gd name="connsiteY251" fmla="*/ 93821 h 466725"/>
                <a:gd name="connsiteX252" fmla="*/ 51654 w 676275"/>
                <a:gd name="connsiteY252" fmla="*/ 103061 h 466725"/>
                <a:gd name="connsiteX253" fmla="*/ 66703 w 676275"/>
                <a:gd name="connsiteY253" fmla="*/ 127635 h 466725"/>
                <a:gd name="connsiteX254" fmla="*/ 68132 w 676275"/>
                <a:gd name="connsiteY254" fmla="*/ 129350 h 466725"/>
                <a:gd name="connsiteX255" fmla="*/ 70132 w 676275"/>
                <a:gd name="connsiteY255" fmla="*/ 132302 h 466725"/>
                <a:gd name="connsiteX256" fmla="*/ 54607 w 676275"/>
                <a:gd name="connsiteY256" fmla="*/ 106204 h 466725"/>
                <a:gd name="connsiteX257" fmla="*/ 41557 w 676275"/>
                <a:gd name="connsiteY257" fmla="*/ 81344 h 466725"/>
                <a:gd name="connsiteX258" fmla="*/ 10696 w 676275"/>
                <a:gd name="connsiteY258" fmla="*/ 18479 h 466725"/>
                <a:gd name="connsiteX259" fmla="*/ 10411 w 676275"/>
                <a:gd name="connsiteY259" fmla="*/ 17621 h 466725"/>
                <a:gd name="connsiteX260" fmla="*/ 11554 w 676275"/>
                <a:gd name="connsiteY260" fmla="*/ 19145 h 466725"/>
                <a:gd name="connsiteX261" fmla="*/ 10696 w 676275"/>
                <a:gd name="connsiteY261" fmla="*/ 18479 h 466725"/>
                <a:gd name="connsiteX262" fmla="*/ 8791 w 676275"/>
                <a:gd name="connsiteY262" fmla="*/ 16097 h 466725"/>
                <a:gd name="connsiteX263" fmla="*/ 9268 w 676275"/>
                <a:gd name="connsiteY263" fmla="*/ 17431 h 466725"/>
                <a:gd name="connsiteX264" fmla="*/ 8791 w 676275"/>
                <a:gd name="connsiteY264" fmla="*/ 16097 h 466725"/>
                <a:gd name="connsiteX265" fmla="*/ 13268 w 676275"/>
                <a:gd name="connsiteY265" fmla="*/ 28480 h 466725"/>
                <a:gd name="connsiteX266" fmla="*/ 12792 w 676275"/>
                <a:gd name="connsiteY266" fmla="*/ 26670 h 466725"/>
                <a:gd name="connsiteX267" fmla="*/ 13268 w 676275"/>
                <a:gd name="connsiteY267" fmla="*/ 28480 h 466725"/>
                <a:gd name="connsiteX268" fmla="*/ 3838 w 676275"/>
                <a:gd name="connsiteY268" fmla="*/ 42958 h 466725"/>
                <a:gd name="connsiteX269" fmla="*/ 8125 w 676275"/>
                <a:gd name="connsiteY269" fmla="*/ 46863 h 466725"/>
                <a:gd name="connsiteX270" fmla="*/ 3743 w 676275"/>
                <a:gd name="connsiteY270" fmla="*/ 42482 h 466725"/>
                <a:gd name="connsiteX271" fmla="*/ 3838 w 676275"/>
                <a:gd name="connsiteY271" fmla="*/ 4295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676275" h="466725">
                  <a:moveTo>
                    <a:pt x="600580" y="467392"/>
                  </a:moveTo>
                  <a:cubicBezTo>
                    <a:pt x="595341" y="467106"/>
                    <a:pt x="590388" y="466820"/>
                    <a:pt x="585911" y="466725"/>
                  </a:cubicBezTo>
                  <a:cubicBezTo>
                    <a:pt x="585054" y="466725"/>
                    <a:pt x="584197" y="466630"/>
                    <a:pt x="583435" y="466439"/>
                  </a:cubicBezTo>
                  <a:cubicBezTo>
                    <a:pt x="583721" y="466630"/>
                    <a:pt x="582673" y="466725"/>
                    <a:pt x="580768" y="466630"/>
                  </a:cubicBezTo>
                  <a:cubicBezTo>
                    <a:pt x="576101" y="466344"/>
                    <a:pt x="571338" y="466344"/>
                    <a:pt x="566671" y="465677"/>
                  </a:cubicBezTo>
                  <a:lnTo>
                    <a:pt x="552479" y="463677"/>
                  </a:lnTo>
                  <a:lnTo>
                    <a:pt x="523522" y="459391"/>
                  </a:lnTo>
                  <a:cubicBezTo>
                    <a:pt x="513712" y="458248"/>
                    <a:pt x="504187" y="455486"/>
                    <a:pt x="494471" y="453295"/>
                  </a:cubicBezTo>
                  <a:lnTo>
                    <a:pt x="465515" y="446437"/>
                  </a:lnTo>
                  <a:cubicBezTo>
                    <a:pt x="465230" y="446532"/>
                    <a:pt x="464658" y="446532"/>
                    <a:pt x="463801" y="446437"/>
                  </a:cubicBezTo>
                  <a:cubicBezTo>
                    <a:pt x="460943" y="446342"/>
                    <a:pt x="455705" y="444818"/>
                    <a:pt x="450275" y="442817"/>
                  </a:cubicBezTo>
                  <a:lnTo>
                    <a:pt x="446275" y="441293"/>
                  </a:lnTo>
                  <a:cubicBezTo>
                    <a:pt x="438083" y="438341"/>
                    <a:pt x="429892" y="435388"/>
                    <a:pt x="421700" y="432435"/>
                  </a:cubicBezTo>
                  <a:cubicBezTo>
                    <a:pt x="413509" y="429578"/>
                    <a:pt x="405317" y="426625"/>
                    <a:pt x="397507" y="422815"/>
                  </a:cubicBezTo>
                  <a:cubicBezTo>
                    <a:pt x="394173" y="421576"/>
                    <a:pt x="390363" y="420148"/>
                    <a:pt x="386172" y="418433"/>
                  </a:cubicBezTo>
                  <a:cubicBezTo>
                    <a:pt x="379123" y="415671"/>
                    <a:pt x="372075" y="413004"/>
                    <a:pt x="365122" y="410337"/>
                  </a:cubicBezTo>
                  <a:lnTo>
                    <a:pt x="354549" y="406146"/>
                  </a:lnTo>
                  <a:lnTo>
                    <a:pt x="344262" y="401193"/>
                  </a:lnTo>
                  <a:cubicBezTo>
                    <a:pt x="345024" y="401765"/>
                    <a:pt x="345500" y="402146"/>
                    <a:pt x="345405" y="402336"/>
                  </a:cubicBezTo>
                  <a:cubicBezTo>
                    <a:pt x="344929" y="402526"/>
                    <a:pt x="341690" y="401193"/>
                    <a:pt x="337975" y="399288"/>
                  </a:cubicBezTo>
                  <a:lnTo>
                    <a:pt x="332356" y="396431"/>
                  </a:lnTo>
                  <a:lnTo>
                    <a:pt x="348262" y="405098"/>
                  </a:lnTo>
                  <a:cubicBezTo>
                    <a:pt x="349024" y="405479"/>
                    <a:pt x="349691" y="405860"/>
                    <a:pt x="350358" y="406241"/>
                  </a:cubicBezTo>
                  <a:cubicBezTo>
                    <a:pt x="356168" y="409480"/>
                    <a:pt x="362455" y="411671"/>
                    <a:pt x="368646" y="414433"/>
                  </a:cubicBezTo>
                  <a:cubicBezTo>
                    <a:pt x="422653" y="439198"/>
                    <a:pt x="477231" y="453200"/>
                    <a:pt x="531524" y="462153"/>
                  </a:cubicBezTo>
                  <a:cubicBezTo>
                    <a:pt x="532381" y="462248"/>
                    <a:pt x="533810" y="462534"/>
                    <a:pt x="534572" y="462725"/>
                  </a:cubicBezTo>
                  <a:cubicBezTo>
                    <a:pt x="535048" y="462915"/>
                    <a:pt x="534953" y="463010"/>
                    <a:pt x="534000" y="462915"/>
                  </a:cubicBezTo>
                  <a:cubicBezTo>
                    <a:pt x="525428" y="461772"/>
                    <a:pt x="516855" y="461391"/>
                    <a:pt x="508663" y="459772"/>
                  </a:cubicBezTo>
                  <a:lnTo>
                    <a:pt x="483994" y="455105"/>
                  </a:lnTo>
                  <a:cubicBezTo>
                    <a:pt x="475516" y="453390"/>
                    <a:pt x="466944" y="451771"/>
                    <a:pt x="458467" y="450056"/>
                  </a:cubicBezTo>
                  <a:cubicBezTo>
                    <a:pt x="449513" y="447389"/>
                    <a:pt x="440560" y="444818"/>
                    <a:pt x="431416" y="442150"/>
                  </a:cubicBezTo>
                  <a:cubicBezTo>
                    <a:pt x="385982" y="429197"/>
                    <a:pt x="343310" y="409670"/>
                    <a:pt x="300161" y="387572"/>
                  </a:cubicBezTo>
                  <a:cubicBezTo>
                    <a:pt x="289398" y="380905"/>
                    <a:pt x="278730" y="374428"/>
                    <a:pt x="268157" y="367951"/>
                  </a:cubicBezTo>
                  <a:lnTo>
                    <a:pt x="252346" y="358331"/>
                  </a:lnTo>
                  <a:lnTo>
                    <a:pt x="237296" y="347758"/>
                  </a:lnTo>
                  <a:cubicBezTo>
                    <a:pt x="227295" y="340709"/>
                    <a:pt x="217198" y="333566"/>
                    <a:pt x="206911" y="326422"/>
                  </a:cubicBezTo>
                  <a:cubicBezTo>
                    <a:pt x="197196" y="318516"/>
                    <a:pt x="187385" y="310515"/>
                    <a:pt x="177384" y="302324"/>
                  </a:cubicBezTo>
                  <a:cubicBezTo>
                    <a:pt x="124044" y="256985"/>
                    <a:pt x="79657" y="206788"/>
                    <a:pt x="41653" y="149352"/>
                  </a:cubicBezTo>
                  <a:cubicBezTo>
                    <a:pt x="34604" y="138494"/>
                    <a:pt x="28318" y="127921"/>
                    <a:pt x="23841" y="119444"/>
                  </a:cubicBezTo>
                  <a:cubicBezTo>
                    <a:pt x="19174" y="111062"/>
                    <a:pt x="17554" y="104299"/>
                    <a:pt x="17745" y="102299"/>
                  </a:cubicBezTo>
                  <a:cubicBezTo>
                    <a:pt x="18221" y="99822"/>
                    <a:pt x="21936" y="104394"/>
                    <a:pt x="27937" y="113062"/>
                  </a:cubicBezTo>
                  <a:cubicBezTo>
                    <a:pt x="26698" y="111347"/>
                    <a:pt x="25841" y="109538"/>
                    <a:pt x="24889" y="107633"/>
                  </a:cubicBezTo>
                  <a:lnTo>
                    <a:pt x="20602" y="98774"/>
                  </a:lnTo>
                  <a:cubicBezTo>
                    <a:pt x="16507" y="90392"/>
                    <a:pt x="13363" y="83058"/>
                    <a:pt x="11744" y="78200"/>
                  </a:cubicBezTo>
                  <a:lnTo>
                    <a:pt x="9458" y="71628"/>
                  </a:lnTo>
                  <a:cubicBezTo>
                    <a:pt x="8315" y="67056"/>
                    <a:pt x="6029" y="61532"/>
                    <a:pt x="4696" y="55817"/>
                  </a:cubicBezTo>
                  <a:cubicBezTo>
                    <a:pt x="3267" y="50102"/>
                    <a:pt x="2029" y="44672"/>
                    <a:pt x="1457" y="40767"/>
                  </a:cubicBezTo>
                  <a:lnTo>
                    <a:pt x="2791" y="42005"/>
                  </a:lnTo>
                  <a:lnTo>
                    <a:pt x="2410" y="40291"/>
                  </a:lnTo>
                  <a:cubicBezTo>
                    <a:pt x="600" y="34766"/>
                    <a:pt x="-162" y="30861"/>
                    <a:pt x="28" y="29337"/>
                  </a:cubicBezTo>
                  <a:lnTo>
                    <a:pt x="1076" y="29528"/>
                  </a:lnTo>
                  <a:cubicBezTo>
                    <a:pt x="2505" y="30194"/>
                    <a:pt x="4600" y="32480"/>
                    <a:pt x="7172" y="36386"/>
                  </a:cubicBezTo>
                  <a:cubicBezTo>
                    <a:pt x="7458" y="36100"/>
                    <a:pt x="8029" y="36481"/>
                    <a:pt x="8887" y="37433"/>
                  </a:cubicBezTo>
                  <a:cubicBezTo>
                    <a:pt x="8220" y="33338"/>
                    <a:pt x="8506" y="31242"/>
                    <a:pt x="10696" y="33623"/>
                  </a:cubicBezTo>
                  <a:cubicBezTo>
                    <a:pt x="10030" y="31433"/>
                    <a:pt x="10506" y="31623"/>
                    <a:pt x="11839" y="34100"/>
                  </a:cubicBezTo>
                  <a:cubicBezTo>
                    <a:pt x="12316" y="35147"/>
                    <a:pt x="12792" y="36100"/>
                    <a:pt x="13268" y="37052"/>
                  </a:cubicBezTo>
                  <a:lnTo>
                    <a:pt x="13268" y="37052"/>
                  </a:lnTo>
                  <a:cubicBezTo>
                    <a:pt x="12887" y="35719"/>
                    <a:pt x="12887" y="35243"/>
                    <a:pt x="12506" y="33623"/>
                  </a:cubicBezTo>
                  <a:cubicBezTo>
                    <a:pt x="11649" y="31528"/>
                    <a:pt x="11173" y="30194"/>
                    <a:pt x="11173" y="30194"/>
                  </a:cubicBezTo>
                  <a:cubicBezTo>
                    <a:pt x="8982" y="24479"/>
                    <a:pt x="8982" y="24479"/>
                    <a:pt x="6982" y="19431"/>
                  </a:cubicBezTo>
                  <a:cubicBezTo>
                    <a:pt x="5553" y="15050"/>
                    <a:pt x="4886" y="12287"/>
                    <a:pt x="4886" y="12287"/>
                  </a:cubicBezTo>
                  <a:cubicBezTo>
                    <a:pt x="4410" y="6953"/>
                    <a:pt x="4410" y="6953"/>
                    <a:pt x="5458" y="7429"/>
                  </a:cubicBezTo>
                  <a:lnTo>
                    <a:pt x="6029" y="8287"/>
                  </a:lnTo>
                  <a:cubicBezTo>
                    <a:pt x="4696" y="4477"/>
                    <a:pt x="4600" y="4191"/>
                    <a:pt x="4219" y="3143"/>
                  </a:cubicBezTo>
                  <a:cubicBezTo>
                    <a:pt x="3934" y="2191"/>
                    <a:pt x="3743" y="1238"/>
                    <a:pt x="3743" y="1238"/>
                  </a:cubicBezTo>
                  <a:cubicBezTo>
                    <a:pt x="4029" y="953"/>
                    <a:pt x="4029" y="953"/>
                    <a:pt x="3838" y="286"/>
                  </a:cubicBezTo>
                  <a:cubicBezTo>
                    <a:pt x="3934" y="0"/>
                    <a:pt x="4029" y="0"/>
                    <a:pt x="4029" y="0"/>
                  </a:cubicBezTo>
                  <a:cubicBezTo>
                    <a:pt x="5267" y="1905"/>
                    <a:pt x="5267" y="1905"/>
                    <a:pt x="5458" y="2000"/>
                  </a:cubicBezTo>
                  <a:cubicBezTo>
                    <a:pt x="5839" y="2572"/>
                    <a:pt x="6124" y="3143"/>
                    <a:pt x="6124" y="3143"/>
                  </a:cubicBezTo>
                  <a:cubicBezTo>
                    <a:pt x="7267" y="5525"/>
                    <a:pt x="7744" y="6477"/>
                    <a:pt x="7934" y="6858"/>
                  </a:cubicBezTo>
                  <a:cubicBezTo>
                    <a:pt x="9268" y="12383"/>
                    <a:pt x="9268" y="12478"/>
                    <a:pt x="9268" y="12478"/>
                  </a:cubicBezTo>
                  <a:cubicBezTo>
                    <a:pt x="10030" y="13526"/>
                    <a:pt x="10030" y="13526"/>
                    <a:pt x="10030" y="13526"/>
                  </a:cubicBezTo>
                  <a:cubicBezTo>
                    <a:pt x="10125" y="14954"/>
                    <a:pt x="10125" y="14954"/>
                    <a:pt x="10125" y="14954"/>
                  </a:cubicBezTo>
                  <a:cubicBezTo>
                    <a:pt x="10220" y="14097"/>
                    <a:pt x="10220" y="14097"/>
                    <a:pt x="10220" y="14097"/>
                  </a:cubicBezTo>
                  <a:cubicBezTo>
                    <a:pt x="11077" y="16859"/>
                    <a:pt x="11077" y="16859"/>
                    <a:pt x="11077" y="16859"/>
                  </a:cubicBezTo>
                  <a:cubicBezTo>
                    <a:pt x="10125" y="13716"/>
                    <a:pt x="10125" y="13716"/>
                    <a:pt x="10125" y="13716"/>
                  </a:cubicBezTo>
                  <a:cubicBezTo>
                    <a:pt x="12792" y="20003"/>
                    <a:pt x="12697" y="19907"/>
                    <a:pt x="13744" y="22384"/>
                  </a:cubicBezTo>
                  <a:cubicBezTo>
                    <a:pt x="14887" y="24955"/>
                    <a:pt x="15840" y="27241"/>
                    <a:pt x="15935" y="27432"/>
                  </a:cubicBezTo>
                  <a:cubicBezTo>
                    <a:pt x="15935" y="27146"/>
                    <a:pt x="16030" y="27146"/>
                    <a:pt x="16030" y="27146"/>
                  </a:cubicBezTo>
                  <a:cubicBezTo>
                    <a:pt x="18697" y="33909"/>
                    <a:pt x="18697" y="33909"/>
                    <a:pt x="21269" y="40577"/>
                  </a:cubicBezTo>
                  <a:cubicBezTo>
                    <a:pt x="21364" y="41148"/>
                    <a:pt x="21555" y="41720"/>
                    <a:pt x="21650" y="42196"/>
                  </a:cubicBezTo>
                  <a:cubicBezTo>
                    <a:pt x="22031" y="42767"/>
                    <a:pt x="22603" y="44006"/>
                    <a:pt x="23079" y="45339"/>
                  </a:cubicBezTo>
                  <a:lnTo>
                    <a:pt x="24412" y="48768"/>
                  </a:lnTo>
                  <a:lnTo>
                    <a:pt x="24889" y="49530"/>
                  </a:lnTo>
                  <a:lnTo>
                    <a:pt x="24889" y="49530"/>
                  </a:lnTo>
                  <a:cubicBezTo>
                    <a:pt x="25555" y="50673"/>
                    <a:pt x="25936" y="51340"/>
                    <a:pt x="26508" y="52292"/>
                  </a:cubicBezTo>
                  <a:cubicBezTo>
                    <a:pt x="26889" y="52864"/>
                    <a:pt x="26889" y="52864"/>
                    <a:pt x="26889" y="52864"/>
                  </a:cubicBezTo>
                  <a:lnTo>
                    <a:pt x="26889" y="52864"/>
                  </a:lnTo>
                  <a:cubicBezTo>
                    <a:pt x="28032" y="54673"/>
                    <a:pt x="29651" y="57436"/>
                    <a:pt x="33937" y="64580"/>
                  </a:cubicBezTo>
                  <a:cubicBezTo>
                    <a:pt x="34890" y="66485"/>
                    <a:pt x="35747" y="68390"/>
                    <a:pt x="36604" y="70199"/>
                  </a:cubicBezTo>
                  <a:lnTo>
                    <a:pt x="35938" y="68390"/>
                  </a:lnTo>
                  <a:cubicBezTo>
                    <a:pt x="35557" y="67247"/>
                    <a:pt x="36319" y="68104"/>
                    <a:pt x="36128" y="67532"/>
                  </a:cubicBezTo>
                  <a:cubicBezTo>
                    <a:pt x="32985" y="60389"/>
                    <a:pt x="29080" y="53340"/>
                    <a:pt x="26032" y="45625"/>
                  </a:cubicBezTo>
                  <a:lnTo>
                    <a:pt x="16983" y="22384"/>
                  </a:lnTo>
                  <a:cubicBezTo>
                    <a:pt x="15745" y="19622"/>
                    <a:pt x="14887" y="16955"/>
                    <a:pt x="14983" y="16478"/>
                  </a:cubicBezTo>
                  <a:cubicBezTo>
                    <a:pt x="15078" y="16002"/>
                    <a:pt x="16221" y="17812"/>
                    <a:pt x="17459" y="20669"/>
                  </a:cubicBezTo>
                  <a:cubicBezTo>
                    <a:pt x="21174" y="28194"/>
                    <a:pt x="24889" y="36195"/>
                    <a:pt x="28603" y="44577"/>
                  </a:cubicBezTo>
                  <a:cubicBezTo>
                    <a:pt x="32509" y="52769"/>
                    <a:pt x="37366" y="60865"/>
                    <a:pt x="41557" y="69342"/>
                  </a:cubicBezTo>
                  <a:cubicBezTo>
                    <a:pt x="45939" y="77724"/>
                    <a:pt x="50130" y="86106"/>
                    <a:pt x="54226" y="94393"/>
                  </a:cubicBezTo>
                  <a:cubicBezTo>
                    <a:pt x="58702" y="102203"/>
                    <a:pt x="63274" y="109919"/>
                    <a:pt x="67751" y="117729"/>
                  </a:cubicBezTo>
                  <a:lnTo>
                    <a:pt x="81943" y="141256"/>
                  </a:lnTo>
                  <a:lnTo>
                    <a:pt x="81372" y="140018"/>
                  </a:lnTo>
                  <a:cubicBezTo>
                    <a:pt x="82515" y="142113"/>
                    <a:pt x="84039" y="143923"/>
                    <a:pt x="85372" y="145923"/>
                  </a:cubicBezTo>
                  <a:lnTo>
                    <a:pt x="85849" y="146590"/>
                  </a:lnTo>
                  <a:lnTo>
                    <a:pt x="83182" y="141923"/>
                  </a:lnTo>
                  <a:cubicBezTo>
                    <a:pt x="82420" y="140875"/>
                    <a:pt x="81943" y="139827"/>
                    <a:pt x="81277" y="138684"/>
                  </a:cubicBezTo>
                  <a:cubicBezTo>
                    <a:pt x="75752" y="129635"/>
                    <a:pt x="70609" y="120872"/>
                    <a:pt x="65560" y="112109"/>
                  </a:cubicBezTo>
                  <a:cubicBezTo>
                    <a:pt x="60607" y="103346"/>
                    <a:pt x="55273" y="94964"/>
                    <a:pt x="51082" y="85534"/>
                  </a:cubicBezTo>
                  <a:cubicBezTo>
                    <a:pt x="46701" y="76010"/>
                    <a:pt x="42415" y="66866"/>
                    <a:pt x="38128" y="57531"/>
                  </a:cubicBezTo>
                  <a:cubicBezTo>
                    <a:pt x="36985" y="55055"/>
                    <a:pt x="36319" y="53340"/>
                    <a:pt x="36700" y="53435"/>
                  </a:cubicBezTo>
                  <a:cubicBezTo>
                    <a:pt x="37081" y="53626"/>
                    <a:pt x="38414" y="55721"/>
                    <a:pt x="39557" y="58007"/>
                  </a:cubicBezTo>
                  <a:cubicBezTo>
                    <a:pt x="55178" y="88964"/>
                    <a:pt x="75752" y="122587"/>
                    <a:pt x="89849" y="146685"/>
                  </a:cubicBezTo>
                  <a:cubicBezTo>
                    <a:pt x="93659" y="151733"/>
                    <a:pt x="97183" y="156781"/>
                    <a:pt x="99850" y="161068"/>
                  </a:cubicBezTo>
                  <a:lnTo>
                    <a:pt x="100041" y="161258"/>
                  </a:lnTo>
                  <a:lnTo>
                    <a:pt x="98136" y="157829"/>
                  </a:lnTo>
                  <a:cubicBezTo>
                    <a:pt x="100898" y="161735"/>
                    <a:pt x="102041" y="164021"/>
                    <a:pt x="104422" y="167640"/>
                  </a:cubicBezTo>
                  <a:lnTo>
                    <a:pt x="104041" y="165926"/>
                  </a:lnTo>
                  <a:cubicBezTo>
                    <a:pt x="107470" y="170688"/>
                    <a:pt x="110995" y="175546"/>
                    <a:pt x="114519" y="180404"/>
                  </a:cubicBezTo>
                  <a:cubicBezTo>
                    <a:pt x="118138" y="185261"/>
                    <a:pt x="122329" y="189643"/>
                    <a:pt x="126139" y="194215"/>
                  </a:cubicBezTo>
                  <a:cubicBezTo>
                    <a:pt x="133950" y="203359"/>
                    <a:pt x="141475" y="212312"/>
                    <a:pt x="148237" y="220885"/>
                  </a:cubicBezTo>
                  <a:cubicBezTo>
                    <a:pt x="148809" y="221552"/>
                    <a:pt x="149285" y="222218"/>
                    <a:pt x="149857" y="222790"/>
                  </a:cubicBezTo>
                  <a:cubicBezTo>
                    <a:pt x="156810" y="229076"/>
                    <a:pt x="164049" y="235268"/>
                    <a:pt x="171955" y="242983"/>
                  </a:cubicBezTo>
                  <a:cubicBezTo>
                    <a:pt x="169288" y="240316"/>
                    <a:pt x="166811" y="237649"/>
                    <a:pt x="164144" y="234982"/>
                  </a:cubicBezTo>
                  <a:cubicBezTo>
                    <a:pt x="170145" y="240411"/>
                    <a:pt x="175955" y="245840"/>
                    <a:pt x="182146" y="251841"/>
                  </a:cubicBezTo>
                  <a:cubicBezTo>
                    <a:pt x="190147" y="260318"/>
                    <a:pt x="199768" y="268129"/>
                    <a:pt x="207769" y="275749"/>
                  </a:cubicBezTo>
                  <a:cubicBezTo>
                    <a:pt x="215770" y="283274"/>
                    <a:pt x="222628" y="290132"/>
                    <a:pt x="226723" y="294894"/>
                  </a:cubicBezTo>
                  <a:cubicBezTo>
                    <a:pt x="263014" y="322136"/>
                    <a:pt x="300637" y="347948"/>
                    <a:pt x="341405" y="367856"/>
                  </a:cubicBezTo>
                  <a:cubicBezTo>
                    <a:pt x="343500" y="368903"/>
                    <a:pt x="345310" y="370046"/>
                    <a:pt x="345500" y="370427"/>
                  </a:cubicBezTo>
                  <a:cubicBezTo>
                    <a:pt x="345595" y="370713"/>
                    <a:pt x="344167" y="370237"/>
                    <a:pt x="342071" y="369189"/>
                  </a:cubicBezTo>
                  <a:cubicBezTo>
                    <a:pt x="334737" y="365570"/>
                    <a:pt x="327403" y="361950"/>
                    <a:pt x="320164" y="358331"/>
                  </a:cubicBezTo>
                  <a:cubicBezTo>
                    <a:pt x="313020" y="354330"/>
                    <a:pt x="306067" y="350044"/>
                    <a:pt x="298923" y="345853"/>
                  </a:cubicBezTo>
                  <a:cubicBezTo>
                    <a:pt x="284826" y="337375"/>
                    <a:pt x="270443" y="329184"/>
                    <a:pt x="257203" y="319183"/>
                  </a:cubicBezTo>
                  <a:cubicBezTo>
                    <a:pt x="262823" y="323279"/>
                    <a:pt x="268157" y="327660"/>
                    <a:pt x="273967" y="331470"/>
                  </a:cubicBezTo>
                  <a:lnTo>
                    <a:pt x="291589" y="342710"/>
                  </a:lnTo>
                  <a:lnTo>
                    <a:pt x="309400" y="353949"/>
                  </a:lnTo>
                  <a:lnTo>
                    <a:pt x="318354" y="359569"/>
                  </a:lnTo>
                  <a:lnTo>
                    <a:pt x="327784" y="364522"/>
                  </a:lnTo>
                  <a:cubicBezTo>
                    <a:pt x="331022" y="366141"/>
                    <a:pt x="334261" y="367856"/>
                    <a:pt x="337499" y="369475"/>
                  </a:cubicBezTo>
                  <a:cubicBezTo>
                    <a:pt x="340642" y="371189"/>
                    <a:pt x="343786" y="372809"/>
                    <a:pt x="346929" y="374523"/>
                  </a:cubicBezTo>
                  <a:cubicBezTo>
                    <a:pt x="355025" y="378524"/>
                    <a:pt x="362740" y="383286"/>
                    <a:pt x="370932" y="386620"/>
                  </a:cubicBezTo>
                  <a:cubicBezTo>
                    <a:pt x="379123" y="390144"/>
                    <a:pt x="387220" y="393668"/>
                    <a:pt x="395411" y="397097"/>
                  </a:cubicBezTo>
                  <a:cubicBezTo>
                    <a:pt x="403603" y="400431"/>
                    <a:pt x="411604" y="404432"/>
                    <a:pt x="420176" y="407194"/>
                  </a:cubicBezTo>
                  <a:cubicBezTo>
                    <a:pt x="428654" y="410051"/>
                    <a:pt x="437321" y="412814"/>
                    <a:pt x="446084" y="415766"/>
                  </a:cubicBezTo>
                  <a:cubicBezTo>
                    <a:pt x="453609" y="418148"/>
                    <a:pt x="460848" y="420719"/>
                    <a:pt x="467992" y="422815"/>
                  </a:cubicBezTo>
                  <a:cubicBezTo>
                    <a:pt x="475326" y="424529"/>
                    <a:pt x="482470" y="426244"/>
                    <a:pt x="489613" y="428054"/>
                  </a:cubicBezTo>
                  <a:cubicBezTo>
                    <a:pt x="503996" y="431292"/>
                    <a:pt x="518188" y="435483"/>
                    <a:pt x="533714" y="437293"/>
                  </a:cubicBezTo>
                  <a:cubicBezTo>
                    <a:pt x="544573" y="438912"/>
                    <a:pt x="555241" y="440626"/>
                    <a:pt x="565718" y="442150"/>
                  </a:cubicBezTo>
                  <a:cubicBezTo>
                    <a:pt x="576196" y="443960"/>
                    <a:pt x="586673" y="443960"/>
                    <a:pt x="597056" y="444913"/>
                  </a:cubicBezTo>
                  <a:cubicBezTo>
                    <a:pt x="607438" y="445580"/>
                    <a:pt x="617820" y="446818"/>
                    <a:pt x="628298" y="447104"/>
                  </a:cubicBezTo>
                  <a:cubicBezTo>
                    <a:pt x="638870" y="447104"/>
                    <a:pt x="649443" y="447199"/>
                    <a:pt x="660206" y="447199"/>
                  </a:cubicBezTo>
                  <a:cubicBezTo>
                    <a:pt x="665921" y="447199"/>
                    <a:pt x="671255" y="447675"/>
                    <a:pt x="672017" y="448247"/>
                  </a:cubicBezTo>
                  <a:cubicBezTo>
                    <a:pt x="672684" y="448818"/>
                    <a:pt x="668588" y="449294"/>
                    <a:pt x="662778" y="449390"/>
                  </a:cubicBezTo>
                  <a:cubicBezTo>
                    <a:pt x="572481" y="451390"/>
                    <a:pt x="481993" y="436531"/>
                    <a:pt x="394459" y="398526"/>
                  </a:cubicBezTo>
                  <a:cubicBezTo>
                    <a:pt x="385029" y="394430"/>
                    <a:pt x="375790" y="390430"/>
                    <a:pt x="366550" y="386334"/>
                  </a:cubicBezTo>
                  <a:cubicBezTo>
                    <a:pt x="366646" y="386429"/>
                    <a:pt x="366741" y="386620"/>
                    <a:pt x="366646" y="386620"/>
                  </a:cubicBezTo>
                  <a:cubicBezTo>
                    <a:pt x="366550" y="386906"/>
                    <a:pt x="365503" y="386810"/>
                    <a:pt x="363979" y="386334"/>
                  </a:cubicBezTo>
                  <a:cubicBezTo>
                    <a:pt x="374361" y="391001"/>
                    <a:pt x="384934" y="395669"/>
                    <a:pt x="395602" y="400431"/>
                  </a:cubicBezTo>
                  <a:cubicBezTo>
                    <a:pt x="403127" y="403384"/>
                    <a:pt x="410365" y="406813"/>
                    <a:pt x="418081" y="409289"/>
                  </a:cubicBezTo>
                  <a:cubicBezTo>
                    <a:pt x="425796" y="411766"/>
                    <a:pt x="433511" y="414338"/>
                    <a:pt x="441227" y="416814"/>
                  </a:cubicBezTo>
                  <a:cubicBezTo>
                    <a:pt x="449037" y="419386"/>
                    <a:pt x="456847" y="422053"/>
                    <a:pt x="464753" y="424720"/>
                  </a:cubicBezTo>
                  <a:cubicBezTo>
                    <a:pt x="472849" y="426911"/>
                    <a:pt x="480946" y="429006"/>
                    <a:pt x="489233" y="431197"/>
                  </a:cubicBezTo>
                  <a:cubicBezTo>
                    <a:pt x="500662" y="434150"/>
                    <a:pt x="511331" y="437674"/>
                    <a:pt x="521998" y="440055"/>
                  </a:cubicBezTo>
                  <a:cubicBezTo>
                    <a:pt x="532667" y="442246"/>
                    <a:pt x="543335" y="444437"/>
                    <a:pt x="554003" y="446627"/>
                  </a:cubicBezTo>
                  <a:cubicBezTo>
                    <a:pt x="560861" y="447580"/>
                    <a:pt x="567623" y="449104"/>
                    <a:pt x="574481" y="449675"/>
                  </a:cubicBezTo>
                  <a:lnTo>
                    <a:pt x="595151" y="451295"/>
                  </a:lnTo>
                  <a:cubicBezTo>
                    <a:pt x="608962" y="452057"/>
                    <a:pt x="622678" y="454247"/>
                    <a:pt x="636680" y="453676"/>
                  </a:cubicBezTo>
                  <a:cubicBezTo>
                    <a:pt x="637823" y="453676"/>
                    <a:pt x="638966" y="453676"/>
                    <a:pt x="639347" y="453866"/>
                  </a:cubicBezTo>
                  <a:cubicBezTo>
                    <a:pt x="639728" y="453962"/>
                    <a:pt x="639156" y="454057"/>
                    <a:pt x="638013" y="454152"/>
                  </a:cubicBezTo>
                  <a:cubicBezTo>
                    <a:pt x="633251" y="454247"/>
                    <a:pt x="628393" y="454533"/>
                    <a:pt x="623535" y="454438"/>
                  </a:cubicBezTo>
                  <a:lnTo>
                    <a:pt x="608962" y="453485"/>
                  </a:lnTo>
                  <a:lnTo>
                    <a:pt x="579434" y="451485"/>
                  </a:lnTo>
                  <a:cubicBezTo>
                    <a:pt x="582482" y="452152"/>
                    <a:pt x="584292" y="452819"/>
                    <a:pt x="584006" y="453295"/>
                  </a:cubicBezTo>
                  <a:cubicBezTo>
                    <a:pt x="583721" y="453771"/>
                    <a:pt x="581244" y="454057"/>
                    <a:pt x="577434" y="454057"/>
                  </a:cubicBezTo>
                  <a:lnTo>
                    <a:pt x="590960" y="455390"/>
                  </a:lnTo>
                  <a:cubicBezTo>
                    <a:pt x="593722" y="455676"/>
                    <a:pt x="595912" y="456057"/>
                    <a:pt x="595817" y="456343"/>
                  </a:cubicBezTo>
                  <a:cubicBezTo>
                    <a:pt x="595722" y="456629"/>
                    <a:pt x="593531" y="456629"/>
                    <a:pt x="590864" y="456343"/>
                  </a:cubicBezTo>
                  <a:cubicBezTo>
                    <a:pt x="572386" y="455200"/>
                    <a:pt x="554288" y="451485"/>
                    <a:pt x="536096" y="448247"/>
                  </a:cubicBezTo>
                  <a:lnTo>
                    <a:pt x="519712" y="445580"/>
                  </a:lnTo>
                  <a:cubicBezTo>
                    <a:pt x="514283" y="444722"/>
                    <a:pt x="508949" y="443103"/>
                    <a:pt x="503520" y="441865"/>
                  </a:cubicBezTo>
                  <a:lnTo>
                    <a:pt x="471230" y="433864"/>
                  </a:lnTo>
                  <a:cubicBezTo>
                    <a:pt x="474088" y="435007"/>
                    <a:pt x="476183" y="435959"/>
                    <a:pt x="477136" y="436721"/>
                  </a:cubicBezTo>
                  <a:lnTo>
                    <a:pt x="477136" y="436721"/>
                  </a:lnTo>
                  <a:lnTo>
                    <a:pt x="487137" y="439293"/>
                  </a:lnTo>
                  <a:cubicBezTo>
                    <a:pt x="548287" y="453866"/>
                    <a:pt x="612486" y="461582"/>
                    <a:pt x="677161" y="459962"/>
                  </a:cubicBezTo>
                  <a:cubicBezTo>
                    <a:pt x="678399" y="459962"/>
                    <a:pt x="679447" y="460058"/>
                    <a:pt x="679542" y="460248"/>
                  </a:cubicBezTo>
                  <a:cubicBezTo>
                    <a:pt x="679542" y="460343"/>
                    <a:pt x="678590" y="460439"/>
                    <a:pt x="677447" y="460439"/>
                  </a:cubicBezTo>
                  <a:cubicBezTo>
                    <a:pt x="657920" y="459962"/>
                    <a:pt x="638394" y="460534"/>
                    <a:pt x="619058" y="459486"/>
                  </a:cubicBezTo>
                  <a:lnTo>
                    <a:pt x="619153" y="459486"/>
                  </a:lnTo>
                  <a:cubicBezTo>
                    <a:pt x="619916" y="459676"/>
                    <a:pt x="620106" y="459772"/>
                    <a:pt x="619249" y="459772"/>
                  </a:cubicBezTo>
                  <a:cubicBezTo>
                    <a:pt x="618487" y="459772"/>
                    <a:pt x="616963" y="459676"/>
                    <a:pt x="616201" y="459486"/>
                  </a:cubicBezTo>
                  <a:cubicBezTo>
                    <a:pt x="615344" y="459296"/>
                    <a:pt x="615439" y="459200"/>
                    <a:pt x="616105" y="459200"/>
                  </a:cubicBezTo>
                  <a:lnTo>
                    <a:pt x="589150" y="456914"/>
                  </a:lnTo>
                  <a:cubicBezTo>
                    <a:pt x="580196" y="456057"/>
                    <a:pt x="571148" y="455867"/>
                    <a:pt x="562289" y="454057"/>
                  </a:cubicBezTo>
                  <a:cubicBezTo>
                    <a:pt x="544668" y="450914"/>
                    <a:pt x="526761" y="448913"/>
                    <a:pt x="509425" y="445103"/>
                  </a:cubicBezTo>
                  <a:cubicBezTo>
                    <a:pt x="541715" y="451866"/>
                    <a:pt x="574291" y="457486"/>
                    <a:pt x="607247" y="459962"/>
                  </a:cubicBezTo>
                  <a:cubicBezTo>
                    <a:pt x="610867" y="460153"/>
                    <a:pt x="614486" y="460343"/>
                    <a:pt x="618106" y="460534"/>
                  </a:cubicBezTo>
                  <a:cubicBezTo>
                    <a:pt x="619058" y="460629"/>
                    <a:pt x="620392" y="460820"/>
                    <a:pt x="620773" y="460915"/>
                  </a:cubicBezTo>
                  <a:cubicBezTo>
                    <a:pt x="621059" y="461010"/>
                    <a:pt x="620297" y="461105"/>
                    <a:pt x="619249" y="461010"/>
                  </a:cubicBezTo>
                  <a:lnTo>
                    <a:pt x="616201" y="460820"/>
                  </a:lnTo>
                  <a:cubicBezTo>
                    <a:pt x="622392" y="461582"/>
                    <a:pt x="627155" y="462344"/>
                    <a:pt x="627059" y="462820"/>
                  </a:cubicBezTo>
                  <a:cubicBezTo>
                    <a:pt x="626678" y="463582"/>
                    <a:pt x="621249" y="463677"/>
                    <a:pt x="614772" y="463010"/>
                  </a:cubicBezTo>
                  <a:cubicBezTo>
                    <a:pt x="606104" y="462248"/>
                    <a:pt x="597436" y="461486"/>
                    <a:pt x="588769" y="460724"/>
                  </a:cubicBezTo>
                  <a:cubicBezTo>
                    <a:pt x="580101" y="459772"/>
                    <a:pt x="571433" y="459676"/>
                    <a:pt x="562861" y="457772"/>
                  </a:cubicBezTo>
                  <a:lnTo>
                    <a:pt x="557336" y="456914"/>
                  </a:lnTo>
                  <a:lnTo>
                    <a:pt x="551717" y="456248"/>
                  </a:lnTo>
                  <a:cubicBezTo>
                    <a:pt x="558384" y="457391"/>
                    <a:pt x="564956" y="458915"/>
                    <a:pt x="571624" y="459867"/>
                  </a:cubicBezTo>
                  <a:lnTo>
                    <a:pt x="591722" y="461963"/>
                  </a:lnTo>
                  <a:lnTo>
                    <a:pt x="611819" y="464058"/>
                  </a:lnTo>
                  <a:cubicBezTo>
                    <a:pt x="618487" y="464725"/>
                    <a:pt x="625154" y="465677"/>
                    <a:pt x="631917" y="465582"/>
                  </a:cubicBezTo>
                  <a:cubicBezTo>
                    <a:pt x="634203" y="465582"/>
                    <a:pt x="636203" y="465773"/>
                    <a:pt x="636203" y="466058"/>
                  </a:cubicBezTo>
                  <a:cubicBezTo>
                    <a:pt x="636299" y="466249"/>
                    <a:pt x="634394" y="466439"/>
                    <a:pt x="632012" y="466439"/>
                  </a:cubicBezTo>
                  <a:cubicBezTo>
                    <a:pt x="626107" y="466725"/>
                    <a:pt x="620201" y="466249"/>
                    <a:pt x="614201" y="465773"/>
                  </a:cubicBezTo>
                  <a:lnTo>
                    <a:pt x="596389" y="464439"/>
                  </a:lnTo>
                  <a:lnTo>
                    <a:pt x="578482" y="463010"/>
                  </a:lnTo>
                  <a:lnTo>
                    <a:pt x="569528" y="462344"/>
                  </a:lnTo>
                  <a:lnTo>
                    <a:pt x="560670" y="460915"/>
                  </a:lnTo>
                  <a:cubicBezTo>
                    <a:pt x="537048" y="457010"/>
                    <a:pt x="513045" y="453771"/>
                    <a:pt x="489804" y="447104"/>
                  </a:cubicBezTo>
                  <a:cubicBezTo>
                    <a:pt x="474183" y="444056"/>
                    <a:pt x="458371" y="441293"/>
                    <a:pt x="442846" y="436436"/>
                  </a:cubicBezTo>
                  <a:lnTo>
                    <a:pt x="448656" y="438436"/>
                  </a:lnTo>
                  <a:cubicBezTo>
                    <a:pt x="461038" y="443103"/>
                    <a:pt x="473516" y="445580"/>
                    <a:pt x="485518" y="448532"/>
                  </a:cubicBezTo>
                  <a:cubicBezTo>
                    <a:pt x="497614" y="451104"/>
                    <a:pt x="509330" y="454628"/>
                    <a:pt x="521236" y="456152"/>
                  </a:cubicBezTo>
                  <a:cubicBezTo>
                    <a:pt x="545144" y="459391"/>
                    <a:pt x="568671" y="463772"/>
                    <a:pt x="594103" y="465011"/>
                  </a:cubicBezTo>
                  <a:cubicBezTo>
                    <a:pt x="595341" y="465106"/>
                    <a:pt x="596389" y="465296"/>
                    <a:pt x="596579" y="465392"/>
                  </a:cubicBezTo>
                  <a:cubicBezTo>
                    <a:pt x="596675" y="465487"/>
                    <a:pt x="595817" y="465582"/>
                    <a:pt x="594579" y="465392"/>
                  </a:cubicBezTo>
                  <a:cubicBezTo>
                    <a:pt x="569719" y="464249"/>
                    <a:pt x="547335" y="460439"/>
                    <a:pt x="522856" y="456914"/>
                  </a:cubicBezTo>
                  <a:cubicBezTo>
                    <a:pt x="512664" y="455771"/>
                    <a:pt x="503044" y="452914"/>
                    <a:pt x="493423" y="450914"/>
                  </a:cubicBezTo>
                  <a:cubicBezTo>
                    <a:pt x="483994" y="448818"/>
                    <a:pt x="474564" y="446723"/>
                    <a:pt x="465134" y="444532"/>
                  </a:cubicBezTo>
                  <a:cubicBezTo>
                    <a:pt x="484089" y="449104"/>
                    <a:pt x="502472" y="454343"/>
                    <a:pt x="521236" y="457581"/>
                  </a:cubicBezTo>
                  <a:lnTo>
                    <a:pt x="549431" y="461963"/>
                  </a:lnTo>
                  <a:cubicBezTo>
                    <a:pt x="558860" y="463296"/>
                    <a:pt x="568195" y="465296"/>
                    <a:pt x="577815" y="465677"/>
                  </a:cubicBezTo>
                  <a:cubicBezTo>
                    <a:pt x="579530" y="465773"/>
                    <a:pt x="581149" y="465963"/>
                    <a:pt x="582197" y="466249"/>
                  </a:cubicBezTo>
                  <a:cubicBezTo>
                    <a:pt x="582292" y="466154"/>
                    <a:pt x="582673" y="466154"/>
                    <a:pt x="583149" y="466154"/>
                  </a:cubicBezTo>
                  <a:cubicBezTo>
                    <a:pt x="588293" y="466439"/>
                    <a:pt x="593436" y="466630"/>
                    <a:pt x="598580" y="466820"/>
                  </a:cubicBezTo>
                  <a:cubicBezTo>
                    <a:pt x="599627" y="466820"/>
                    <a:pt x="600866" y="467011"/>
                    <a:pt x="601437" y="467201"/>
                  </a:cubicBezTo>
                  <a:cubicBezTo>
                    <a:pt x="602389" y="467392"/>
                    <a:pt x="601723" y="467487"/>
                    <a:pt x="600580" y="467392"/>
                  </a:cubicBezTo>
                  <a:close/>
                  <a:moveTo>
                    <a:pt x="58131" y="116777"/>
                  </a:moveTo>
                  <a:cubicBezTo>
                    <a:pt x="57940" y="116396"/>
                    <a:pt x="57845" y="116205"/>
                    <a:pt x="57750" y="115919"/>
                  </a:cubicBezTo>
                  <a:cubicBezTo>
                    <a:pt x="58226" y="116872"/>
                    <a:pt x="58798" y="117824"/>
                    <a:pt x="59369" y="118872"/>
                  </a:cubicBezTo>
                  <a:cubicBezTo>
                    <a:pt x="59369" y="118872"/>
                    <a:pt x="59369" y="118872"/>
                    <a:pt x="61084" y="123253"/>
                  </a:cubicBezTo>
                  <a:cubicBezTo>
                    <a:pt x="60988" y="123253"/>
                    <a:pt x="59560" y="120110"/>
                    <a:pt x="58131" y="116777"/>
                  </a:cubicBezTo>
                  <a:close/>
                  <a:moveTo>
                    <a:pt x="26603" y="67437"/>
                  </a:moveTo>
                  <a:lnTo>
                    <a:pt x="26603" y="67437"/>
                  </a:lnTo>
                  <a:cubicBezTo>
                    <a:pt x="26127" y="66008"/>
                    <a:pt x="25841" y="64865"/>
                    <a:pt x="25841" y="64865"/>
                  </a:cubicBezTo>
                  <a:cubicBezTo>
                    <a:pt x="26127" y="65913"/>
                    <a:pt x="26413" y="66770"/>
                    <a:pt x="26603" y="67437"/>
                  </a:cubicBezTo>
                  <a:close/>
                  <a:moveTo>
                    <a:pt x="278825" y="335566"/>
                  </a:moveTo>
                  <a:cubicBezTo>
                    <a:pt x="270157" y="330613"/>
                    <a:pt x="262537" y="324231"/>
                    <a:pt x="254536" y="318421"/>
                  </a:cubicBezTo>
                  <a:cubicBezTo>
                    <a:pt x="246726" y="312515"/>
                    <a:pt x="239011" y="306610"/>
                    <a:pt x="231010" y="300609"/>
                  </a:cubicBezTo>
                  <a:lnTo>
                    <a:pt x="242725" y="308896"/>
                  </a:lnTo>
                  <a:cubicBezTo>
                    <a:pt x="248631" y="313373"/>
                    <a:pt x="254632" y="317849"/>
                    <a:pt x="260632" y="322421"/>
                  </a:cubicBezTo>
                  <a:cubicBezTo>
                    <a:pt x="266538" y="326993"/>
                    <a:pt x="272443" y="331661"/>
                    <a:pt x="278825" y="335566"/>
                  </a:cubicBezTo>
                  <a:close/>
                  <a:moveTo>
                    <a:pt x="41557" y="81344"/>
                  </a:moveTo>
                  <a:cubicBezTo>
                    <a:pt x="43558" y="86201"/>
                    <a:pt x="44891" y="90107"/>
                    <a:pt x="46225" y="93821"/>
                  </a:cubicBezTo>
                  <a:cubicBezTo>
                    <a:pt x="47844" y="96869"/>
                    <a:pt x="49654" y="100013"/>
                    <a:pt x="51654" y="103061"/>
                  </a:cubicBezTo>
                  <a:cubicBezTo>
                    <a:pt x="56797" y="111347"/>
                    <a:pt x="61750" y="119539"/>
                    <a:pt x="66703" y="127635"/>
                  </a:cubicBezTo>
                  <a:cubicBezTo>
                    <a:pt x="66322" y="126397"/>
                    <a:pt x="67465" y="128397"/>
                    <a:pt x="68132" y="129350"/>
                  </a:cubicBezTo>
                  <a:lnTo>
                    <a:pt x="70132" y="132302"/>
                  </a:lnTo>
                  <a:cubicBezTo>
                    <a:pt x="64989" y="123730"/>
                    <a:pt x="59845" y="115062"/>
                    <a:pt x="54607" y="106204"/>
                  </a:cubicBezTo>
                  <a:cubicBezTo>
                    <a:pt x="49558" y="98393"/>
                    <a:pt x="45367" y="89249"/>
                    <a:pt x="41557" y="81344"/>
                  </a:cubicBezTo>
                  <a:close/>
                  <a:moveTo>
                    <a:pt x="10696" y="18479"/>
                  </a:moveTo>
                  <a:lnTo>
                    <a:pt x="10411" y="17621"/>
                  </a:lnTo>
                  <a:cubicBezTo>
                    <a:pt x="10411" y="17621"/>
                    <a:pt x="10411" y="17621"/>
                    <a:pt x="11554" y="19145"/>
                  </a:cubicBezTo>
                  <a:cubicBezTo>
                    <a:pt x="11649" y="19145"/>
                    <a:pt x="11173" y="18860"/>
                    <a:pt x="10696" y="18479"/>
                  </a:cubicBezTo>
                  <a:close/>
                  <a:moveTo>
                    <a:pt x="8791" y="16097"/>
                  </a:moveTo>
                  <a:cubicBezTo>
                    <a:pt x="8982" y="16574"/>
                    <a:pt x="9077" y="16955"/>
                    <a:pt x="9268" y="17431"/>
                  </a:cubicBezTo>
                  <a:cubicBezTo>
                    <a:pt x="8887" y="16955"/>
                    <a:pt x="8791" y="16574"/>
                    <a:pt x="8791" y="16097"/>
                  </a:cubicBezTo>
                  <a:close/>
                  <a:moveTo>
                    <a:pt x="13268" y="28480"/>
                  </a:moveTo>
                  <a:cubicBezTo>
                    <a:pt x="13078" y="27623"/>
                    <a:pt x="12887" y="27146"/>
                    <a:pt x="12792" y="26670"/>
                  </a:cubicBezTo>
                  <a:cubicBezTo>
                    <a:pt x="13268" y="28480"/>
                    <a:pt x="13268" y="28480"/>
                    <a:pt x="13268" y="28480"/>
                  </a:cubicBezTo>
                  <a:close/>
                  <a:moveTo>
                    <a:pt x="3838" y="42958"/>
                  </a:moveTo>
                  <a:lnTo>
                    <a:pt x="8125" y="46863"/>
                  </a:lnTo>
                  <a:lnTo>
                    <a:pt x="3743" y="42482"/>
                  </a:lnTo>
                  <a:lnTo>
                    <a:pt x="3838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</p:grpSp>
      <p:sp>
        <p:nvSpPr>
          <p:cNvPr id="205" name="StickerType1">
            <a:extLst>
              <a:ext uri="{FF2B5EF4-FFF2-40B4-BE49-F238E27FC236}">
                <a16:creationId xmlns:a16="http://schemas.microsoft.com/office/drawing/2014/main" id="{DBBA6AC5-2AE6-45C6-32BE-7EA311AC3557}"/>
              </a:ext>
            </a:extLst>
          </p:cNvPr>
          <p:cNvSpPr/>
          <p:nvPr/>
        </p:nvSpPr>
        <p:spPr>
          <a:xfrm>
            <a:off x="7452664" y="2359472"/>
            <a:ext cx="1872000" cy="11826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rgbClr val="FFFF66"/>
                    </a:gs>
                    <a:gs pos="100000">
                      <a:srgbClr val="00FFFF"/>
                    </a:gs>
                  </a:gsLst>
                  <a:lin ang="2700000" scaled="1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3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rd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 largest contributor and architecture lead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in Eclipse S-CORE</a:t>
            </a:r>
          </a:p>
        </p:txBody>
      </p:sp>
      <p:grpSp>
        <p:nvGrpSpPr>
          <p:cNvPr id="206" name="Grafik 36">
            <a:extLst>
              <a:ext uri="{FF2B5EF4-FFF2-40B4-BE49-F238E27FC236}">
                <a16:creationId xmlns:a16="http://schemas.microsoft.com/office/drawing/2014/main" id="{538FF5C0-1620-C6CA-C9DE-F085B511C99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4765495">
            <a:off x="7419975" y="2104679"/>
            <a:ext cx="131330" cy="527050"/>
            <a:chOff x="5941199" y="2843089"/>
            <a:chExt cx="308534" cy="1169683"/>
          </a:xfrm>
          <a:solidFill>
            <a:schemeClr val="accent6"/>
          </a:solidFill>
        </p:grpSpPr>
        <p:sp>
          <p:nvSpPr>
            <p:cNvPr id="207" name="Freihandform: Form 95">
              <a:extLst>
                <a:ext uri="{FF2B5EF4-FFF2-40B4-BE49-F238E27FC236}">
                  <a16:creationId xmlns:a16="http://schemas.microsoft.com/office/drawing/2014/main" id="{F350EA58-B16C-C635-6D58-9FB8349826B6}"/>
                </a:ext>
              </a:extLst>
            </p:cNvPr>
            <p:cNvSpPr/>
            <p:nvPr/>
          </p:nvSpPr>
          <p:spPr>
            <a:xfrm>
              <a:off x="6116890" y="3011336"/>
              <a:ext cx="9525" cy="133350"/>
            </a:xfrm>
            <a:custGeom>
              <a:avLst/>
              <a:gdLst>
                <a:gd name="connsiteX0" fmla="*/ 1398 w 0"/>
                <a:gd name="connsiteY0" fmla="*/ 25138 h 133350"/>
                <a:gd name="connsiteX1" fmla="*/ 1112 w 0"/>
                <a:gd name="connsiteY1" fmla="*/ 28091 h 133350"/>
                <a:gd name="connsiteX2" fmla="*/ 1017 w 0"/>
                <a:gd name="connsiteY2" fmla="*/ 20281 h 133350"/>
                <a:gd name="connsiteX3" fmla="*/ 2255 w 0"/>
                <a:gd name="connsiteY3" fmla="*/ 117245 h 133350"/>
                <a:gd name="connsiteX4" fmla="*/ 3588 w 0"/>
                <a:gd name="connsiteY4" fmla="*/ 135819 h 133350"/>
                <a:gd name="connsiteX5" fmla="*/ 5208 w 0"/>
                <a:gd name="connsiteY5" fmla="*/ 120293 h 133350"/>
                <a:gd name="connsiteX6" fmla="*/ 5493 w 0"/>
                <a:gd name="connsiteY6" fmla="*/ 114292 h 133350"/>
                <a:gd name="connsiteX7" fmla="*/ 8256 w 0"/>
                <a:gd name="connsiteY7" fmla="*/ 66096 h 133350"/>
                <a:gd name="connsiteX8" fmla="*/ 7589 w 0"/>
                <a:gd name="connsiteY8" fmla="*/ 76764 h 133350"/>
                <a:gd name="connsiteX9" fmla="*/ 7970 w 0"/>
                <a:gd name="connsiteY9" fmla="*/ 60476 h 133350"/>
                <a:gd name="connsiteX10" fmla="*/ 7494 w 0"/>
                <a:gd name="connsiteY10" fmla="*/ 62476 h 133350"/>
                <a:gd name="connsiteX11" fmla="*/ 6636 w 0"/>
                <a:gd name="connsiteY11" fmla="*/ 7136 h 133350"/>
                <a:gd name="connsiteX12" fmla="*/ 1874 w 0"/>
                <a:gd name="connsiteY12" fmla="*/ 17137 h 133350"/>
                <a:gd name="connsiteX13" fmla="*/ 1398 w 0"/>
                <a:gd name="connsiteY13" fmla="*/ 2513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h="133350">
                  <a:moveTo>
                    <a:pt x="1398" y="25138"/>
                  </a:moveTo>
                  <a:cubicBezTo>
                    <a:pt x="1302" y="26091"/>
                    <a:pt x="1207" y="27139"/>
                    <a:pt x="1112" y="28091"/>
                  </a:cubicBezTo>
                  <a:cubicBezTo>
                    <a:pt x="921" y="26186"/>
                    <a:pt x="921" y="23424"/>
                    <a:pt x="1017" y="20281"/>
                  </a:cubicBezTo>
                  <a:cubicBezTo>
                    <a:pt x="-984" y="50951"/>
                    <a:pt x="255" y="91242"/>
                    <a:pt x="2255" y="117245"/>
                  </a:cubicBezTo>
                  <a:cubicBezTo>
                    <a:pt x="2160" y="126580"/>
                    <a:pt x="2731" y="134962"/>
                    <a:pt x="3588" y="135819"/>
                  </a:cubicBezTo>
                  <a:cubicBezTo>
                    <a:pt x="4446" y="136676"/>
                    <a:pt x="5112" y="129818"/>
                    <a:pt x="5208" y="120293"/>
                  </a:cubicBezTo>
                  <a:cubicBezTo>
                    <a:pt x="5303" y="118198"/>
                    <a:pt x="5398" y="115816"/>
                    <a:pt x="5493" y="114292"/>
                  </a:cubicBezTo>
                  <a:cubicBezTo>
                    <a:pt x="6732" y="100767"/>
                    <a:pt x="7589" y="84289"/>
                    <a:pt x="8256" y="66096"/>
                  </a:cubicBezTo>
                  <a:cubicBezTo>
                    <a:pt x="7970" y="69620"/>
                    <a:pt x="7779" y="73240"/>
                    <a:pt x="7589" y="76764"/>
                  </a:cubicBezTo>
                  <a:cubicBezTo>
                    <a:pt x="7779" y="71525"/>
                    <a:pt x="7970" y="66286"/>
                    <a:pt x="7970" y="60476"/>
                  </a:cubicBezTo>
                  <a:cubicBezTo>
                    <a:pt x="7779" y="61048"/>
                    <a:pt x="7684" y="61905"/>
                    <a:pt x="7494" y="62476"/>
                  </a:cubicBezTo>
                  <a:cubicBezTo>
                    <a:pt x="8541" y="44379"/>
                    <a:pt x="8160" y="19614"/>
                    <a:pt x="6636" y="7136"/>
                  </a:cubicBezTo>
                  <a:cubicBezTo>
                    <a:pt x="5112" y="-5437"/>
                    <a:pt x="2922" y="-960"/>
                    <a:pt x="1874" y="17137"/>
                  </a:cubicBezTo>
                  <a:lnTo>
                    <a:pt x="1398" y="25138"/>
                  </a:ln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08" name="Freihandform: Form 97">
              <a:extLst>
                <a:ext uri="{FF2B5EF4-FFF2-40B4-BE49-F238E27FC236}">
                  <a16:creationId xmlns:a16="http://schemas.microsoft.com/office/drawing/2014/main" id="{B99A9A98-1096-60FE-A693-6ECEE1695821}"/>
                </a:ext>
              </a:extLst>
            </p:cNvPr>
            <p:cNvSpPr/>
            <p:nvPr/>
          </p:nvSpPr>
          <p:spPr>
            <a:xfrm>
              <a:off x="6112916" y="3007883"/>
              <a:ext cx="9525" cy="76200"/>
            </a:xfrm>
            <a:custGeom>
              <a:avLst/>
              <a:gdLst>
                <a:gd name="connsiteX0" fmla="*/ 609 w 0"/>
                <a:gd name="connsiteY0" fmla="*/ 62309 h 76200"/>
                <a:gd name="connsiteX1" fmla="*/ 2323 w 0"/>
                <a:gd name="connsiteY1" fmla="*/ 30686 h 76200"/>
                <a:gd name="connsiteX2" fmla="*/ 2609 w 0"/>
                <a:gd name="connsiteY2" fmla="*/ 28591 h 76200"/>
                <a:gd name="connsiteX3" fmla="*/ 1371 w 0"/>
                <a:gd name="connsiteY3" fmla="*/ 29258 h 76200"/>
                <a:gd name="connsiteX4" fmla="*/ 1466 w 0"/>
                <a:gd name="connsiteY4" fmla="*/ 29448 h 76200"/>
                <a:gd name="connsiteX5" fmla="*/ 3276 w 0"/>
                <a:gd name="connsiteY5" fmla="*/ 70120 h 76200"/>
                <a:gd name="connsiteX6" fmla="*/ 3466 w 0"/>
                <a:gd name="connsiteY6" fmla="*/ 75359 h 76200"/>
                <a:gd name="connsiteX7" fmla="*/ 4133 w 0"/>
                <a:gd name="connsiteY7" fmla="*/ 80121 h 76200"/>
                <a:gd name="connsiteX8" fmla="*/ 5371 w 0"/>
                <a:gd name="connsiteY8" fmla="*/ 69834 h 76200"/>
                <a:gd name="connsiteX9" fmla="*/ 5467 w 0"/>
                <a:gd name="connsiteY9" fmla="*/ 61833 h 76200"/>
                <a:gd name="connsiteX10" fmla="*/ 4133 w 0"/>
                <a:gd name="connsiteY10" fmla="*/ 1159 h 76200"/>
                <a:gd name="connsiteX11" fmla="*/ 2419 w 0"/>
                <a:gd name="connsiteY11" fmla="*/ 1349 h 76200"/>
                <a:gd name="connsiteX12" fmla="*/ 799 w 0"/>
                <a:gd name="connsiteY12" fmla="*/ 17542 h 76200"/>
                <a:gd name="connsiteX13" fmla="*/ 2228 w 0"/>
                <a:gd name="connsiteY13" fmla="*/ 36211 h 76200"/>
                <a:gd name="connsiteX14" fmla="*/ 2038 w 0"/>
                <a:gd name="connsiteY14" fmla="*/ 41164 h 76200"/>
                <a:gd name="connsiteX15" fmla="*/ 1752 w 0"/>
                <a:gd name="connsiteY15" fmla="*/ 37259 h 76200"/>
                <a:gd name="connsiteX16" fmla="*/ 2990 w 0"/>
                <a:gd name="connsiteY16" fmla="*/ 55356 h 76200"/>
                <a:gd name="connsiteX17" fmla="*/ 3181 w 0"/>
                <a:gd name="connsiteY17" fmla="*/ 65167 h 76200"/>
                <a:gd name="connsiteX18" fmla="*/ 5086 w 0"/>
                <a:gd name="connsiteY18" fmla="*/ 59642 h 76200"/>
                <a:gd name="connsiteX19" fmla="*/ 4800 w 0"/>
                <a:gd name="connsiteY19" fmla="*/ 54499 h 76200"/>
                <a:gd name="connsiteX20" fmla="*/ 4609 w 0"/>
                <a:gd name="connsiteY20" fmla="*/ 55547 h 76200"/>
                <a:gd name="connsiteX21" fmla="*/ 3181 w 0"/>
                <a:gd name="connsiteY21" fmla="*/ 25924 h 76200"/>
                <a:gd name="connsiteX22" fmla="*/ 2514 w 0"/>
                <a:gd name="connsiteY22" fmla="*/ 12494 h 76200"/>
                <a:gd name="connsiteX23" fmla="*/ 1276 w 0"/>
                <a:gd name="connsiteY23" fmla="*/ 13160 h 76200"/>
                <a:gd name="connsiteX24" fmla="*/ 895 w 0"/>
                <a:gd name="connsiteY24" fmla="*/ 19161 h 76200"/>
                <a:gd name="connsiteX25" fmla="*/ 1180 w 0"/>
                <a:gd name="connsiteY25" fmla="*/ 16494 h 76200"/>
                <a:gd name="connsiteX26" fmla="*/ 37 w 0"/>
                <a:gd name="connsiteY26" fmla="*/ 58309 h 76200"/>
                <a:gd name="connsiteX27" fmla="*/ 228 w 0"/>
                <a:gd name="connsiteY27" fmla="*/ 64214 h 76200"/>
                <a:gd name="connsiteX28" fmla="*/ 609 w 0"/>
                <a:gd name="connsiteY28" fmla="*/ 623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h="76200">
                  <a:moveTo>
                    <a:pt x="609" y="62309"/>
                  </a:moveTo>
                  <a:cubicBezTo>
                    <a:pt x="1180" y="51451"/>
                    <a:pt x="1752" y="41069"/>
                    <a:pt x="2323" y="30686"/>
                  </a:cubicBezTo>
                  <a:lnTo>
                    <a:pt x="2609" y="28591"/>
                  </a:lnTo>
                  <a:lnTo>
                    <a:pt x="1371" y="29258"/>
                  </a:lnTo>
                  <a:lnTo>
                    <a:pt x="1466" y="29448"/>
                  </a:lnTo>
                  <a:cubicBezTo>
                    <a:pt x="2514" y="39164"/>
                    <a:pt x="2895" y="55261"/>
                    <a:pt x="3276" y="70120"/>
                  </a:cubicBezTo>
                  <a:lnTo>
                    <a:pt x="3466" y="75359"/>
                  </a:lnTo>
                  <a:cubicBezTo>
                    <a:pt x="3657" y="77930"/>
                    <a:pt x="3847" y="79550"/>
                    <a:pt x="4133" y="80121"/>
                  </a:cubicBezTo>
                  <a:cubicBezTo>
                    <a:pt x="4705" y="81359"/>
                    <a:pt x="5276" y="76787"/>
                    <a:pt x="5371" y="69834"/>
                  </a:cubicBezTo>
                  <a:lnTo>
                    <a:pt x="5467" y="61833"/>
                  </a:lnTo>
                  <a:cubicBezTo>
                    <a:pt x="6229" y="42497"/>
                    <a:pt x="6229" y="12017"/>
                    <a:pt x="4133" y="1159"/>
                  </a:cubicBezTo>
                  <a:cubicBezTo>
                    <a:pt x="3657" y="-1318"/>
                    <a:pt x="2990" y="873"/>
                    <a:pt x="2419" y="1349"/>
                  </a:cubicBezTo>
                  <a:cubicBezTo>
                    <a:pt x="1561" y="587"/>
                    <a:pt x="895" y="7922"/>
                    <a:pt x="799" y="17542"/>
                  </a:cubicBezTo>
                  <a:cubicBezTo>
                    <a:pt x="704" y="27257"/>
                    <a:pt x="1371" y="35544"/>
                    <a:pt x="2228" y="36211"/>
                  </a:cubicBezTo>
                  <a:cubicBezTo>
                    <a:pt x="2133" y="37830"/>
                    <a:pt x="2133" y="39545"/>
                    <a:pt x="2038" y="41164"/>
                  </a:cubicBezTo>
                  <a:cubicBezTo>
                    <a:pt x="1942" y="39926"/>
                    <a:pt x="1847" y="38592"/>
                    <a:pt x="1752" y="37259"/>
                  </a:cubicBezTo>
                  <a:cubicBezTo>
                    <a:pt x="2514" y="40021"/>
                    <a:pt x="2609" y="48784"/>
                    <a:pt x="2990" y="55356"/>
                  </a:cubicBezTo>
                  <a:lnTo>
                    <a:pt x="3181" y="65167"/>
                  </a:lnTo>
                  <a:lnTo>
                    <a:pt x="5086" y="59642"/>
                  </a:lnTo>
                  <a:lnTo>
                    <a:pt x="4800" y="54499"/>
                  </a:lnTo>
                  <a:cubicBezTo>
                    <a:pt x="4705" y="54880"/>
                    <a:pt x="4609" y="55642"/>
                    <a:pt x="4609" y="55547"/>
                  </a:cubicBezTo>
                  <a:cubicBezTo>
                    <a:pt x="4038" y="45831"/>
                    <a:pt x="3562" y="36592"/>
                    <a:pt x="3181" y="25924"/>
                  </a:cubicBezTo>
                  <a:lnTo>
                    <a:pt x="2514" y="12494"/>
                  </a:lnTo>
                  <a:cubicBezTo>
                    <a:pt x="2133" y="8874"/>
                    <a:pt x="1561" y="9160"/>
                    <a:pt x="1276" y="13160"/>
                  </a:cubicBezTo>
                  <a:lnTo>
                    <a:pt x="895" y="19161"/>
                  </a:lnTo>
                  <a:cubicBezTo>
                    <a:pt x="990" y="18304"/>
                    <a:pt x="1085" y="17351"/>
                    <a:pt x="1180" y="16494"/>
                  </a:cubicBezTo>
                  <a:cubicBezTo>
                    <a:pt x="704" y="30210"/>
                    <a:pt x="514" y="44688"/>
                    <a:pt x="37" y="58309"/>
                  </a:cubicBezTo>
                  <a:cubicBezTo>
                    <a:pt x="-58" y="60500"/>
                    <a:pt x="37" y="63071"/>
                    <a:pt x="228" y="64214"/>
                  </a:cubicBezTo>
                  <a:cubicBezTo>
                    <a:pt x="323" y="65453"/>
                    <a:pt x="514" y="64500"/>
                    <a:pt x="609" y="62309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09" name="Freihandform: Form 98">
              <a:extLst>
                <a:ext uri="{FF2B5EF4-FFF2-40B4-BE49-F238E27FC236}">
                  <a16:creationId xmlns:a16="http://schemas.microsoft.com/office/drawing/2014/main" id="{922B81B9-CE5F-88F3-4EA3-D88671E98C17}"/>
                </a:ext>
              </a:extLst>
            </p:cNvPr>
            <p:cNvSpPr/>
            <p:nvPr/>
          </p:nvSpPr>
          <p:spPr>
            <a:xfrm>
              <a:off x="6113003" y="3012852"/>
              <a:ext cx="9525" cy="9525"/>
            </a:xfrm>
            <a:custGeom>
              <a:avLst/>
              <a:gdLst>
                <a:gd name="connsiteX0" fmla="*/ 332 w 0"/>
                <a:gd name="connsiteY0" fmla="*/ 8858 h 0"/>
                <a:gd name="connsiteX1" fmla="*/ 618 w 0"/>
                <a:gd name="connsiteY1" fmla="*/ 1334 h 0"/>
                <a:gd name="connsiteX2" fmla="*/ 427 w 0"/>
                <a:gd name="connsiteY2" fmla="*/ 0 h 0"/>
                <a:gd name="connsiteX3" fmla="*/ 141 w 0"/>
                <a:gd name="connsiteY3" fmla="*/ 4382 h 0"/>
                <a:gd name="connsiteX4" fmla="*/ 332 w 0"/>
                <a:gd name="connsiteY4" fmla="*/ 88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32" y="8858"/>
                  </a:moveTo>
                  <a:cubicBezTo>
                    <a:pt x="522" y="6668"/>
                    <a:pt x="618" y="4477"/>
                    <a:pt x="618" y="1334"/>
                  </a:cubicBezTo>
                  <a:cubicBezTo>
                    <a:pt x="522" y="572"/>
                    <a:pt x="522" y="191"/>
                    <a:pt x="427" y="0"/>
                  </a:cubicBezTo>
                  <a:cubicBezTo>
                    <a:pt x="332" y="1143"/>
                    <a:pt x="237" y="2762"/>
                    <a:pt x="141" y="4382"/>
                  </a:cubicBezTo>
                  <a:cubicBezTo>
                    <a:pt x="-144" y="7430"/>
                    <a:pt x="46" y="9049"/>
                    <a:pt x="332" y="8858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0" name="Freihandform: Form 99">
              <a:extLst>
                <a:ext uri="{FF2B5EF4-FFF2-40B4-BE49-F238E27FC236}">
                  <a16:creationId xmlns:a16="http://schemas.microsoft.com/office/drawing/2014/main" id="{41496DAB-97F9-0DBF-F4B2-89536519F791}"/>
                </a:ext>
              </a:extLst>
            </p:cNvPr>
            <p:cNvSpPr/>
            <p:nvPr/>
          </p:nvSpPr>
          <p:spPr>
            <a:xfrm>
              <a:off x="6113335" y="3010947"/>
              <a:ext cx="9525" cy="9525"/>
            </a:xfrm>
            <a:custGeom>
              <a:avLst/>
              <a:gdLst>
                <a:gd name="connsiteX0" fmla="*/ 95 w 0"/>
                <a:gd name="connsiteY0" fmla="*/ 1810 h 0"/>
                <a:gd name="connsiteX1" fmla="*/ 191 w 0"/>
                <a:gd name="connsiteY1" fmla="*/ 0 h 0"/>
                <a:gd name="connsiteX2" fmla="*/ 0 w 0"/>
                <a:gd name="connsiteY2" fmla="*/ 1238 h 0"/>
                <a:gd name="connsiteX3" fmla="*/ 0 w 0"/>
                <a:gd name="connsiteY3" fmla="*/ 1619 h 0"/>
                <a:gd name="connsiteX4" fmla="*/ 95 w 0"/>
                <a:gd name="connsiteY4" fmla="*/ 181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95" y="1810"/>
                  </a:moveTo>
                  <a:cubicBezTo>
                    <a:pt x="191" y="762"/>
                    <a:pt x="191" y="0"/>
                    <a:pt x="191" y="0"/>
                  </a:cubicBezTo>
                  <a:cubicBezTo>
                    <a:pt x="95" y="381"/>
                    <a:pt x="95" y="857"/>
                    <a:pt x="0" y="1238"/>
                  </a:cubicBezTo>
                  <a:cubicBezTo>
                    <a:pt x="0" y="1619"/>
                    <a:pt x="0" y="1619"/>
                    <a:pt x="0" y="1619"/>
                  </a:cubicBezTo>
                  <a:cubicBezTo>
                    <a:pt x="0" y="1619"/>
                    <a:pt x="95" y="1619"/>
                    <a:pt x="95" y="1810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1" name="Freihandform: Form 100">
              <a:extLst>
                <a:ext uri="{FF2B5EF4-FFF2-40B4-BE49-F238E27FC236}">
                  <a16:creationId xmlns:a16="http://schemas.microsoft.com/office/drawing/2014/main" id="{E1131C39-E293-8B04-5E75-9432C82894CD}"/>
                </a:ext>
              </a:extLst>
            </p:cNvPr>
            <p:cNvSpPr/>
            <p:nvPr/>
          </p:nvSpPr>
          <p:spPr>
            <a:xfrm>
              <a:off x="6116097" y="3610826"/>
              <a:ext cx="9525" cy="123825"/>
            </a:xfrm>
            <a:custGeom>
              <a:avLst/>
              <a:gdLst>
                <a:gd name="connsiteX0" fmla="*/ 857 w 0"/>
                <a:gd name="connsiteY0" fmla="*/ 2292 h 123825"/>
                <a:gd name="connsiteX1" fmla="*/ 0 w 0"/>
                <a:gd name="connsiteY1" fmla="*/ 130213 h 123825"/>
                <a:gd name="connsiteX2" fmla="*/ 190 w 0"/>
                <a:gd name="connsiteY2" fmla="*/ 132880 h 123825"/>
                <a:gd name="connsiteX3" fmla="*/ 381 w 0"/>
                <a:gd name="connsiteY3" fmla="*/ 130499 h 123825"/>
                <a:gd name="connsiteX4" fmla="*/ 1333 w 0"/>
                <a:gd name="connsiteY4" fmla="*/ 2768 h 123825"/>
                <a:gd name="connsiteX5" fmla="*/ 1143 w 0"/>
                <a:gd name="connsiteY5" fmla="*/ 6 h 123825"/>
                <a:gd name="connsiteX6" fmla="*/ 857 w 0"/>
                <a:gd name="connsiteY6" fmla="*/ 229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857" y="2292"/>
                  </a:moveTo>
                  <a:cubicBezTo>
                    <a:pt x="476" y="44774"/>
                    <a:pt x="190" y="87541"/>
                    <a:pt x="0" y="130213"/>
                  </a:cubicBezTo>
                  <a:cubicBezTo>
                    <a:pt x="0" y="131642"/>
                    <a:pt x="95" y="132880"/>
                    <a:pt x="190" y="132880"/>
                  </a:cubicBezTo>
                  <a:cubicBezTo>
                    <a:pt x="286" y="132975"/>
                    <a:pt x="381" y="131832"/>
                    <a:pt x="381" y="130499"/>
                  </a:cubicBezTo>
                  <a:cubicBezTo>
                    <a:pt x="571" y="87827"/>
                    <a:pt x="857" y="45345"/>
                    <a:pt x="1333" y="2768"/>
                  </a:cubicBezTo>
                  <a:cubicBezTo>
                    <a:pt x="1333" y="1340"/>
                    <a:pt x="1238" y="197"/>
                    <a:pt x="1143" y="6"/>
                  </a:cubicBezTo>
                  <a:cubicBezTo>
                    <a:pt x="952" y="-89"/>
                    <a:pt x="857" y="959"/>
                    <a:pt x="857" y="2292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2" name="Freihandform: Form 101">
              <a:extLst>
                <a:ext uri="{FF2B5EF4-FFF2-40B4-BE49-F238E27FC236}">
                  <a16:creationId xmlns:a16="http://schemas.microsoft.com/office/drawing/2014/main" id="{CBC9D9EF-E0B8-E7E2-7346-DF59521597E1}"/>
                </a:ext>
              </a:extLst>
            </p:cNvPr>
            <p:cNvSpPr/>
            <p:nvPr/>
          </p:nvSpPr>
          <p:spPr>
            <a:xfrm>
              <a:off x="6104691" y="3930894"/>
              <a:ext cx="9525" cy="9525"/>
            </a:xfrm>
            <a:custGeom>
              <a:avLst/>
              <a:gdLst>
                <a:gd name="connsiteX0" fmla="*/ 357 w 0"/>
                <a:gd name="connsiteY0" fmla="*/ 740 h 0"/>
                <a:gd name="connsiteX1" fmla="*/ 71 w 0"/>
                <a:gd name="connsiteY1" fmla="*/ 835 h 0"/>
                <a:gd name="connsiteX2" fmla="*/ 71 w 0"/>
                <a:gd name="connsiteY2" fmla="*/ 4359 h 0"/>
                <a:gd name="connsiteX3" fmla="*/ 357 w 0"/>
                <a:gd name="connsiteY3" fmla="*/ 4264 h 0"/>
                <a:gd name="connsiteX4" fmla="*/ 357 w 0"/>
                <a:gd name="connsiteY4" fmla="*/ 7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7" y="740"/>
                  </a:moveTo>
                  <a:cubicBezTo>
                    <a:pt x="262" y="-308"/>
                    <a:pt x="167" y="-213"/>
                    <a:pt x="71" y="835"/>
                  </a:cubicBezTo>
                  <a:cubicBezTo>
                    <a:pt x="-24" y="1692"/>
                    <a:pt x="-24" y="3312"/>
                    <a:pt x="71" y="4359"/>
                  </a:cubicBezTo>
                  <a:cubicBezTo>
                    <a:pt x="167" y="5217"/>
                    <a:pt x="262" y="5217"/>
                    <a:pt x="357" y="4264"/>
                  </a:cubicBezTo>
                  <a:cubicBezTo>
                    <a:pt x="452" y="3216"/>
                    <a:pt x="452" y="1597"/>
                    <a:pt x="357" y="740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3" name="Freihandform: Form 102">
              <a:extLst>
                <a:ext uri="{FF2B5EF4-FFF2-40B4-BE49-F238E27FC236}">
                  <a16:creationId xmlns:a16="http://schemas.microsoft.com/office/drawing/2014/main" id="{FE5C40B0-0B0F-8903-4AAB-6E6084E49D65}"/>
                </a:ext>
              </a:extLst>
            </p:cNvPr>
            <p:cNvSpPr/>
            <p:nvPr/>
          </p:nvSpPr>
          <p:spPr>
            <a:xfrm>
              <a:off x="6077775" y="3003122"/>
              <a:ext cx="38100" cy="1009650"/>
            </a:xfrm>
            <a:custGeom>
              <a:avLst/>
              <a:gdLst>
                <a:gd name="connsiteX0" fmla="*/ 17843 w 38100"/>
                <a:gd name="connsiteY0" fmla="*/ 919368 h 1009650"/>
                <a:gd name="connsiteX1" fmla="*/ 17176 w 38100"/>
                <a:gd name="connsiteY1" fmla="*/ 902699 h 1009650"/>
                <a:gd name="connsiteX2" fmla="*/ 17176 w 38100"/>
                <a:gd name="connsiteY2" fmla="*/ 899937 h 1009650"/>
                <a:gd name="connsiteX3" fmla="*/ 16700 w 38100"/>
                <a:gd name="connsiteY3" fmla="*/ 896985 h 1009650"/>
                <a:gd name="connsiteX4" fmla="*/ 13557 w 38100"/>
                <a:gd name="connsiteY4" fmla="*/ 764111 h 1009650"/>
                <a:gd name="connsiteX5" fmla="*/ 13080 w 38100"/>
                <a:gd name="connsiteY5" fmla="*/ 762206 h 1009650"/>
                <a:gd name="connsiteX6" fmla="*/ 12414 w 38100"/>
                <a:gd name="connsiteY6" fmla="*/ 746394 h 1009650"/>
                <a:gd name="connsiteX7" fmla="*/ 12509 w 38100"/>
                <a:gd name="connsiteY7" fmla="*/ 741537 h 1009650"/>
                <a:gd name="connsiteX8" fmla="*/ 13271 w 38100"/>
                <a:gd name="connsiteY8" fmla="*/ 682577 h 1009650"/>
                <a:gd name="connsiteX9" fmla="*/ 12890 w 38100"/>
                <a:gd name="connsiteY9" fmla="*/ 668861 h 1009650"/>
                <a:gd name="connsiteX10" fmla="*/ 11271 w 38100"/>
                <a:gd name="connsiteY10" fmla="*/ 617521 h 1009650"/>
                <a:gd name="connsiteX11" fmla="*/ 10794 w 38100"/>
                <a:gd name="connsiteY11" fmla="*/ 619236 h 1009650"/>
                <a:gd name="connsiteX12" fmla="*/ 10128 w 38100"/>
                <a:gd name="connsiteY12" fmla="*/ 610187 h 1009650"/>
                <a:gd name="connsiteX13" fmla="*/ 10128 w 38100"/>
                <a:gd name="connsiteY13" fmla="*/ 603043 h 1009650"/>
                <a:gd name="connsiteX14" fmla="*/ 9842 w 38100"/>
                <a:gd name="connsiteY14" fmla="*/ 623426 h 1009650"/>
                <a:gd name="connsiteX15" fmla="*/ 9747 w 38100"/>
                <a:gd name="connsiteY15" fmla="*/ 626093 h 1009650"/>
                <a:gd name="connsiteX16" fmla="*/ 9747 w 38100"/>
                <a:gd name="connsiteY16" fmla="*/ 648763 h 1009650"/>
                <a:gd name="connsiteX17" fmla="*/ 13557 w 38100"/>
                <a:gd name="connsiteY17" fmla="*/ 840882 h 1009650"/>
                <a:gd name="connsiteX18" fmla="*/ 13557 w 38100"/>
                <a:gd name="connsiteY18" fmla="*/ 844407 h 1009650"/>
                <a:gd name="connsiteX19" fmla="*/ 13271 w 38100"/>
                <a:gd name="connsiteY19" fmla="*/ 843740 h 1009650"/>
                <a:gd name="connsiteX20" fmla="*/ 7080 w 38100"/>
                <a:gd name="connsiteY20" fmla="*/ 725916 h 1009650"/>
                <a:gd name="connsiteX21" fmla="*/ 2984 w 38100"/>
                <a:gd name="connsiteY21" fmla="*/ 566562 h 1009650"/>
                <a:gd name="connsiteX22" fmla="*/ 1269 w 38100"/>
                <a:gd name="connsiteY22" fmla="*/ 399589 h 1009650"/>
                <a:gd name="connsiteX23" fmla="*/ 31 w 38100"/>
                <a:gd name="connsiteY23" fmla="*/ 171275 h 1009650"/>
                <a:gd name="connsiteX24" fmla="*/ 3841 w 38100"/>
                <a:gd name="connsiteY24" fmla="*/ 112696 h 1009650"/>
                <a:gd name="connsiteX25" fmla="*/ 7651 w 38100"/>
                <a:gd name="connsiteY25" fmla="*/ 128793 h 1009650"/>
                <a:gd name="connsiteX26" fmla="*/ 7651 w 38100"/>
                <a:gd name="connsiteY26" fmla="*/ 121840 h 1009650"/>
                <a:gd name="connsiteX27" fmla="*/ 7937 w 38100"/>
                <a:gd name="connsiteY27" fmla="*/ 110791 h 1009650"/>
                <a:gd name="connsiteX28" fmla="*/ 9651 w 38100"/>
                <a:gd name="connsiteY28" fmla="*/ 85740 h 1009650"/>
                <a:gd name="connsiteX29" fmla="*/ 10699 w 38100"/>
                <a:gd name="connsiteY29" fmla="*/ 78025 h 1009650"/>
                <a:gd name="connsiteX30" fmla="*/ 16319 w 38100"/>
                <a:gd name="connsiteY30" fmla="*/ 42592 h 1009650"/>
                <a:gd name="connsiteX31" fmla="*/ 17081 w 38100"/>
                <a:gd name="connsiteY31" fmla="*/ 44497 h 1009650"/>
                <a:gd name="connsiteX32" fmla="*/ 17271 w 38100"/>
                <a:gd name="connsiteY32" fmla="*/ 42497 h 1009650"/>
                <a:gd name="connsiteX33" fmla="*/ 19367 w 38100"/>
                <a:gd name="connsiteY33" fmla="*/ 29924 h 1009650"/>
                <a:gd name="connsiteX34" fmla="*/ 20319 w 38100"/>
                <a:gd name="connsiteY34" fmla="*/ 30590 h 1009650"/>
                <a:gd name="connsiteX35" fmla="*/ 23367 w 38100"/>
                <a:gd name="connsiteY35" fmla="*/ 40592 h 1009650"/>
                <a:gd name="connsiteX36" fmla="*/ 24510 w 38100"/>
                <a:gd name="connsiteY36" fmla="*/ 42401 h 1009650"/>
                <a:gd name="connsiteX37" fmla="*/ 27558 w 38100"/>
                <a:gd name="connsiteY37" fmla="*/ 39353 h 1009650"/>
                <a:gd name="connsiteX38" fmla="*/ 28511 w 38100"/>
                <a:gd name="connsiteY38" fmla="*/ 40306 h 1009650"/>
                <a:gd name="connsiteX39" fmla="*/ 28701 w 38100"/>
                <a:gd name="connsiteY39" fmla="*/ 44116 h 1009650"/>
                <a:gd name="connsiteX40" fmla="*/ 28701 w 38100"/>
                <a:gd name="connsiteY40" fmla="*/ 44116 h 1009650"/>
                <a:gd name="connsiteX41" fmla="*/ 29273 w 38100"/>
                <a:gd name="connsiteY41" fmla="*/ 40211 h 1009650"/>
                <a:gd name="connsiteX42" fmla="*/ 29463 w 38100"/>
                <a:gd name="connsiteY42" fmla="*/ 35924 h 1009650"/>
                <a:gd name="connsiteX43" fmla="*/ 29749 w 38100"/>
                <a:gd name="connsiteY43" fmla="*/ 22494 h 1009650"/>
                <a:gd name="connsiteX44" fmla="*/ 30511 w 38100"/>
                <a:gd name="connsiteY44" fmla="*/ 13826 h 1009650"/>
                <a:gd name="connsiteX45" fmla="*/ 32892 w 38100"/>
                <a:gd name="connsiteY45" fmla="*/ 8778 h 1009650"/>
                <a:gd name="connsiteX46" fmla="*/ 33083 w 38100"/>
                <a:gd name="connsiteY46" fmla="*/ 9921 h 1009650"/>
                <a:gd name="connsiteX47" fmla="*/ 33369 w 38100"/>
                <a:gd name="connsiteY47" fmla="*/ 3539 h 1009650"/>
                <a:gd name="connsiteX48" fmla="*/ 33654 w 38100"/>
                <a:gd name="connsiteY48" fmla="*/ 1253 h 1009650"/>
                <a:gd name="connsiteX49" fmla="*/ 34226 w 38100"/>
                <a:gd name="connsiteY49" fmla="*/ 206 h 1009650"/>
                <a:gd name="connsiteX50" fmla="*/ 34512 w 38100"/>
                <a:gd name="connsiteY50" fmla="*/ 15 h 1009650"/>
                <a:gd name="connsiteX51" fmla="*/ 35083 w 38100"/>
                <a:gd name="connsiteY51" fmla="*/ 2777 h 1009650"/>
                <a:gd name="connsiteX52" fmla="*/ 35274 w 38100"/>
                <a:gd name="connsiteY52" fmla="*/ 4301 h 1009650"/>
                <a:gd name="connsiteX53" fmla="*/ 35464 w 38100"/>
                <a:gd name="connsiteY53" fmla="*/ 9159 h 1009650"/>
                <a:gd name="connsiteX54" fmla="*/ 34416 w 38100"/>
                <a:gd name="connsiteY54" fmla="*/ 15827 h 1009650"/>
                <a:gd name="connsiteX55" fmla="*/ 34893 w 38100"/>
                <a:gd name="connsiteY55" fmla="*/ 17160 h 1009650"/>
                <a:gd name="connsiteX56" fmla="*/ 34416 w 38100"/>
                <a:gd name="connsiteY56" fmla="*/ 18684 h 1009650"/>
                <a:gd name="connsiteX57" fmla="*/ 34893 w 38100"/>
                <a:gd name="connsiteY57" fmla="*/ 17827 h 1009650"/>
                <a:gd name="connsiteX58" fmla="*/ 34607 w 38100"/>
                <a:gd name="connsiteY58" fmla="*/ 21161 h 1009650"/>
                <a:gd name="connsiteX59" fmla="*/ 34988 w 38100"/>
                <a:gd name="connsiteY59" fmla="*/ 17351 h 1009650"/>
                <a:gd name="connsiteX60" fmla="*/ 34893 w 38100"/>
                <a:gd name="connsiteY60" fmla="*/ 28495 h 1009650"/>
                <a:gd name="connsiteX61" fmla="*/ 34893 w 38100"/>
                <a:gd name="connsiteY61" fmla="*/ 34972 h 1009650"/>
                <a:gd name="connsiteX62" fmla="*/ 35083 w 38100"/>
                <a:gd name="connsiteY62" fmla="*/ 34686 h 1009650"/>
                <a:gd name="connsiteX63" fmla="*/ 34702 w 38100"/>
                <a:gd name="connsiteY63" fmla="*/ 51450 h 1009650"/>
                <a:gd name="connsiteX64" fmla="*/ 34416 w 38100"/>
                <a:gd name="connsiteY64" fmla="*/ 53355 h 1009650"/>
                <a:gd name="connsiteX65" fmla="*/ 34607 w 38100"/>
                <a:gd name="connsiteY65" fmla="*/ 57356 h 1009650"/>
                <a:gd name="connsiteX66" fmla="*/ 34512 w 38100"/>
                <a:gd name="connsiteY66" fmla="*/ 61737 h 1009650"/>
                <a:gd name="connsiteX67" fmla="*/ 34607 w 38100"/>
                <a:gd name="connsiteY67" fmla="*/ 62690 h 1009650"/>
                <a:gd name="connsiteX68" fmla="*/ 34607 w 38100"/>
                <a:gd name="connsiteY68" fmla="*/ 62690 h 1009650"/>
                <a:gd name="connsiteX69" fmla="*/ 34797 w 38100"/>
                <a:gd name="connsiteY69" fmla="*/ 66404 h 1009650"/>
                <a:gd name="connsiteX70" fmla="*/ 34893 w 38100"/>
                <a:gd name="connsiteY70" fmla="*/ 67166 h 1009650"/>
                <a:gd name="connsiteX71" fmla="*/ 34893 w 38100"/>
                <a:gd name="connsiteY71" fmla="*/ 67166 h 1009650"/>
                <a:gd name="connsiteX72" fmla="*/ 35750 w 38100"/>
                <a:gd name="connsiteY72" fmla="*/ 83073 h 1009650"/>
                <a:gd name="connsiteX73" fmla="*/ 35559 w 38100"/>
                <a:gd name="connsiteY73" fmla="*/ 90312 h 1009650"/>
                <a:gd name="connsiteX74" fmla="*/ 35750 w 38100"/>
                <a:gd name="connsiteY74" fmla="*/ 88217 h 1009650"/>
                <a:gd name="connsiteX75" fmla="*/ 36321 w 38100"/>
                <a:gd name="connsiteY75" fmla="*/ 87359 h 1009650"/>
                <a:gd name="connsiteX76" fmla="*/ 37845 w 38100"/>
                <a:gd name="connsiteY76" fmla="*/ 29924 h 1009650"/>
                <a:gd name="connsiteX77" fmla="*/ 38322 w 38100"/>
                <a:gd name="connsiteY77" fmla="*/ 22589 h 1009650"/>
                <a:gd name="connsiteX78" fmla="*/ 38988 w 38100"/>
                <a:gd name="connsiteY78" fmla="*/ 28209 h 1009650"/>
                <a:gd name="connsiteX79" fmla="*/ 39084 w 38100"/>
                <a:gd name="connsiteY79" fmla="*/ 156987 h 1009650"/>
                <a:gd name="connsiteX80" fmla="*/ 38607 w 38100"/>
                <a:gd name="connsiteY80" fmla="*/ 189182 h 1009650"/>
                <a:gd name="connsiteX81" fmla="*/ 38798 w 38100"/>
                <a:gd name="connsiteY81" fmla="*/ 187658 h 1009650"/>
                <a:gd name="connsiteX82" fmla="*/ 38512 w 38100"/>
                <a:gd name="connsiteY82" fmla="*/ 196040 h 1009650"/>
                <a:gd name="connsiteX83" fmla="*/ 38512 w 38100"/>
                <a:gd name="connsiteY83" fmla="*/ 196897 h 1009650"/>
                <a:gd name="connsiteX84" fmla="*/ 39179 w 38100"/>
                <a:gd name="connsiteY84" fmla="*/ 190610 h 1009650"/>
                <a:gd name="connsiteX85" fmla="*/ 39369 w 38100"/>
                <a:gd name="connsiteY85" fmla="*/ 186229 h 1009650"/>
                <a:gd name="connsiteX86" fmla="*/ 41370 w 38100"/>
                <a:gd name="connsiteY86" fmla="*/ 114315 h 1009650"/>
                <a:gd name="connsiteX87" fmla="*/ 42894 w 38100"/>
                <a:gd name="connsiteY87" fmla="*/ 77930 h 1009650"/>
                <a:gd name="connsiteX88" fmla="*/ 43465 w 38100"/>
                <a:gd name="connsiteY88" fmla="*/ 72977 h 1009650"/>
                <a:gd name="connsiteX89" fmla="*/ 43846 w 38100"/>
                <a:gd name="connsiteY89" fmla="*/ 79358 h 1009650"/>
                <a:gd name="connsiteX90" fmla="*/ 41560 w 38100"/>
                <a:gd name="connsiteY90" fmla="*/ 199850 h 1009650"/>
                <a:gd name="connsiteX91" fmla="*/ 40893 w 38100"/>
                <a:gd name="connsiteY91" fmla="*/ 220519 h 1009650"/>
                <a:gd name="connsiteX92" fmla="*/ 40893 w 38100"/>
                <a:gd name="connsiteY92" fmla="*/ 220900 h 1009650"/>
                <a:gd name="connsiteX93" fmla="*/ 41465 w 38100"/>
                <a:gd name="connsiteY93" fmla="*/ 216328 h 1009650"/>
                <a:gd name="connsiteX94" fmla="*/ 40703 w 38100"/>
                <a:gd name="connsiteY94" fmla="*/ 230044 h 1009650"/>
                <a:gd name="connsiteX95" fmla="*/ 41465 w 38100"/>
                <a:gd name="connsiteY95" fmla="*/ 228139 h 1009650"/>
                <a:gd name="connsiteX96" fmla="*/ 40131 w 38100"/>
                <a:gd name="connsiteY96" fmla="*/ 311102 h 1009650"/>
                <a:gd name="connsiteX97" fmla="*/ 40036 w 38100"/>
                <a:gd name="connsiteY97" fmla="*/ 314054 h 1009650"/>
                <a:gd name="connsiteX98" fmla="*/ 41179 w 38100"/>
                <a:gd name="connsiteY98" fmla="*/ 349202 h 1009650"/>
                <a:gd name="connsiteX99" fmla="*/ 41465 w 38100"/>
                <a:gd name="connsiteY99" fmla="*/ 336057 h 1009650"/>
                <a:gd name="connsiteX100" fmla="*/ 41941 w 38100"/>
                <a:gd name="connsiteY100" fmla="*/ 365013 h 1009650"/>
                <a:gd name="connsiteX101" fmla="*/ 38703 w 38100"/>
                <a:gd name="connsiteY101" fmla="*/ 437689 h 1009650"/>
                <a:gd name="connsiteX102" fmla="*/ 39655 w 38100"/>
                <a:gd name="connsiteY102" fmla="*/ 597233 h 1009650"/>
                <a:gd name="connsiteX103" fmla="*/ 39274 w 38100"/>
                <a:gd name="connsiteY103" fmla="*/ 602948 h 1009650"/>
                <a:gd name="connsiteX104" fmla="*/ 38798 w 38100"/>
                <a:gd name="connsiteY104" fmla="*/ 598662 h 1009650"/>
                <a:gd name="connsiteX105" fmla="*/ 37179 w 38100"/>
                <a:gd name="connsiteY105" fmla="*/ 483314 h 1009650"/>
                <a:gd name="connsiteX106" fmla="*/ 36321 w 38100"/>
                <a:gd name="connsiteY106" fmla="*/ 581326 h 1009650"/>
                <a:gd name="connsiteX107" fmla="*/ 36417 w 38100"/>
                <a:gd name="connsiteY107" fmla="*/ 594090 h 1009650"/>
                <a:gd name="connsiteX108" fmla="*/ 36321 w 38100"/>
                <a:gd name="connsiteY108" fmla="*/ 606663 h 1009650"/>
                <a:gd name="connsiteX109" fmla="*/ 36798 w 38100"/>
                <a:gd name="connsiteY109" fmla="*/ 732393 h 1009650"/>
                <a:gd name="connsiteX110" fmla="*/ 38512 w 38100"/>
                <a:gd name="connsiteY110" fmla="*/ 838311 h 1009650"/>
                <a:gd name="connsiteX111" fmla="*/ 40512 w 38100"/>
                <a:gd name="connsiteY111" fmla="*/ 987853 h 1009650"/>
                <a:gd name="connsiteX112" fmla="*/ 39560 w 38100"/>
                <a:gd name="connsiteY112" fmla="*/ 1001664 h 1009650"/>
                <a:gd name="connsiteX113" fmla="*/ 38417 w 38100"/>
                <a:gd name="connsiteY113" fmla="*/ 990806 h 1009650"/>
                <a:gd name="connsiteX114" fmla="*/ 34702 w 38100"/>
                <a:gd name="connsiteY114" fmla="*/ 668956 h 1009650"/>
                <a:gd name="connsiteX115" fmla="*/ 34797 w 38100"/>
                <a:gd name="connsiteY115" fmla="*/ 633428 h 1009650"/>
                <a:gd name="connsiteX116" fmla="*/ 34607 w 38100"/>
                <a:gd name="connsiteY116" fmla="*/ 633714 h 1009650"/>
                <a:gd name="connsiteX117" fmla="*/ 33750 w 38100"/>
                <a:gd name="connsiteY117" fmla="*/ 630761 h 1009650"/>
                <a:gd name="connsiteX118" fmla="*/ 33369 w 38100"/>
                <a:gd name="connsiteY118" fmla="*/ 670956 h 1009650"/>
                <a:gd name="connsiteX119" fmla="*/ 34321 w 38100"/>
                <a:gd name="connsiteY119" fmla="*/ 785923 h 1009650"/>
                <a:gd name="connsiteX120" fmla="*/ 32797 w 38100"/>
                <a:gd name="connsiteY120" fmla="*/ 863552 h 1009650"/>
                <a:gd name="connsiteX121" fmla="*/ 33940 w 38100"/>
                <a:gd name="connsiteY121" fmla="*/ 960230 h 1009650"/>
                <a:gd name="connsiteX122" fmla="*/ 33845 w 38100"/>
                <a:gd name="connsiteY122" fmla="*/ 963374 h 1009650"/>
                <a:gd name="connsiteX123" fmla="*/ 33559 w 38100"/>
                <a:gd name="connsiteY123" fmla="*/ 961850 h 1009650"/>
                <a:gd name="connsiteX124" fmla="*/ 31845 w 38100"/>
                <a:gd name="connsiteY124" fmla="*/ 893555 h 1009650"/>
                <a:gd name="connsiteX125" fmla="*/ 30511 w 38100"/>
                <a:gd name="connsiteY125" fmla="*/ 899080 h 1009650"/>
                <a:gd name="connsiteX126" fmla="*/ 29178 w 38100"/>
                <a:gd name="connsiteY126" fmla="*/ 891651 h 1009650"/>
                <a:gd name="connsiteX127" fmla="*/ 29178 w 38100"/>
                <a:gd name="connsiteY127" fmla="*/ 907367 h 1009650"/>
                <a:gd name="connsiteX128" fmla="*/ 28701 w 38100"/>
                <a:gd name="connsiteY128" fmla="*/ 913082 h 1009650"/>
                <a:gd name="connsiteX129" fmla="*/ 28225 w 38100"/>
                <a:gd name="connsiteY129" fmla="*/ 907367 h 1009650"/>
                <a:gd name="connsiteX130" fmla="*/ 28320 w 38100"/>
                <a:gd name="connsiteY130" fmla="*/ 843359 h 1009650"/>
                <a:gd name="connsiteX131" fmla="*/ 27558 w 38100"/>
                <a:gd name="connsiteY131" fmla="*/ 766587 h 1009650"/>
                <a:gd name="connsiteX132" fmla="*/ 26320 w 38100"/>
                <a:gd name="connsiteY132" fmla="*/ 774017 h 1009650"/>
                <a:gd name="connsiteX133" fmla="*/ 26320 w 38100"/>
                <a:gd name="connsiteY133" fmla="*/ 774017 h 1009650"/>
                <a:gd name="connsiteX134" fmla="*/ 26320 w 38100"/>
                <a:gd name="connsiteY134" fmla="*/ 785923 h 1009650"/>
                <a:gd name="connsiteX135" fmla="*/ 28320 w 38100"/>
                <a:gd name="connsiteY135" fmla="*/ 1007189 h 1009650"/>
                <a:gd name="connsiteX136" fmla="*/ 28130 w 38100"/>
                <a:gd name="connsiteY136" fmla="*/ 1009856 h 1009650"/>
                <a:gd name="connsiteX137" fmla="*/ 27939 w 38100"/>
                <a:gd name="connsiteY137" fmla="*/ 1007474 h 1009650"/>
                <a:gd name="connsiteX138" fmla="*/ 27939 w 38100"/>
                <a:gd name="connsiteY138" fmla="*/ 939942 h 1009650"/>
                <a:gd name="connsiteX139" fmla="*/ 27939 w 38100"/>
                <a:gd name="connsiteY139" fmla="*/ 940038 h 1009650"/>
                <a:gd name="connsiteX140" fmla="*/ 27654 w 38100"/>
                <a:gd name="connsiteY140" fmla="*/ 940133 h 1009650"/>
                <a:gd name="connsiteX141" fmla="*/ 27654 w 38100"/>
                <a:gd name="connsiteY141" fmla="*/ 936609 h 1009650"/>
                <a:gd name="connsiteX142" fmla="*/ 27939 w 38100"/>
                <a:gd name="connsiteY142" fmla="*/ 936513 h 1009650"/>
                <a:gd name="connsiteX143" fmla="*/ 26511 w 38100"/>
                <a:gd name="connsiteY143" fmla="*/ 812307 h 1009650"/>
                <a:gd name="connsiteX144" fmla="*/ 26511 w 38100"/>
                <a:gd name="connsiteY144" fmla="*/ 926417 h 1009650"/>
                <a:gd name="connsiteX145" fmla="*/ 26987 w 38100"/>
                <a:gd name="connsiteY145" fmla="*/ 938895 h 1009650"/>
                <a:gd name="connsiteX146" fmla="*/ 26796 w 38100"/>
                <a:gd name="connsiteY146" fmla="*/ 942038 h 1009650"/>
                <a:gd name="connsiteX147" fmla="*/ 26511 w 38100"/>
                <a:gd name="connsiteY147" fmla="*/ 940323 h 1009650"/>
                <a:gd name="connsiteX148" fmla="*/ 26415 w 38100"/>
                <a:gd name="connsiteY148" fmla="*/ 936799 h 1009650"/>
                <a:gd name="connsiteX149" fmla="*/ 25177 w 38100"/>
                <a:gd name="connsiteY149" fmla="*/ 949467 h 1009650"/>
                <a:gd name="connsiteX150" fmla="*/ 24034 w 38100"/>
                <a:gd name="connsiteY150" fmla="*/ 935370 h 1009650"/>
                <a:gd name="connsiteX151" fmla="*/ 23844 w 38100"/>
                <a:gd name="connsiteY151" fmla="*/ 875458 h 1009650"/>
                <a:gd name="connsiteX152" fmla="*/ 23748 w 38100"/>
                <a:gd name="connsiteY152" fmla="*/ 868981 h 1009650"/>
                <a:gd name="connsiteX153" fmla="*/ 23463 w 38100"/>
                <a:gd name="connsiteY153" fmla="*/ 862504 h 1009650"/>
                <a:gd name="connsiteX154" fmla="*/ 22605 w 38100"/>
                <a:gd name="connsiteY154" fmla="*/ 955182 h 1009650"/>
                <a:gd name="connsiteX155" fmla="*/ 22224 w 38100"/>
                <a:gd name="connsiteY155" fmla="*/ 960135 h 1009650"/>
                <a:gd name="connsiteX156" fmla="*/ 21843 w 38100"/>
                <a:gd name="connsiteY156" fmla="*/ 955373 h 1009650"/>
                <a:gd name="connsiteX157" fmla="*/ 19938 w 38100"/>
                <a:gd name="connsiteY157" fmla="*/ 791162 h 1009650"/>
                <a:gd name="connsiteX158" fmla="*/ 16986 w 38100"/>
                <a:gd name="connsiteY158" fmla="*/ 736488 h 1009650"/>
                <a:gd name="connsiteX159" fmla="*/ 16986 w 38100"/>
                <a:gd name="connsiteY159" fmla="*/ 743537 h 1009650"/>
                <a:gd name="connsiteX160" fmla="*/ 20319 w 38100"/>
                <a:gd name="connsiteY160" fmla="*/ 912320 h 1009650"/>
                <a:gd name="connsiteX161" fmla="*/ 20129 w 38100"/>
                <a:gd name="connsiteY161" fmla="*/ 915177 h 1009650"/>
                <a:gd name="connsiteX162" fmla="*/ 19938 w 38100"/>
                <a:gd name="connsiteY162" fmla="*/ 912891 h 1009650"/>
                <a:gd name="connsiteX163" fmla="*/ 17938 w 38100"/>
                <a:gd name="connsiteY163" fmla="*/ 830691 h 1009650"/>
                <a:gd name="connsiteX164" fmla="*/ 16128 w 38100"/>
                <a:gd name="connsiteY164" fmla="*/ 763635 h 1009650"/>
                <a:gd name="connsiteX165" fmla="*/ 18129 w 38100"/>
                <a:gd name="connsiteY165" fmla="*/ 894032 h 1009650"/>
                <a:gd name="connsiteX166" fmla="*/ 18033 w 38100"/>
                <a:gd name="connsiteY166" fmla="*/ 899080 h 1009650"/>
                <a:gd name="connsiteX167" fmla="*/ 18224 w 38100"/>
                <a:gd name="connsiteY167" fmla="*/ 900128 h 1009650"/>
                <a:gd name="connsiteX168" fmla="*/ 18986 w 38100"/>
                <a:gd name="connsiteY168" fmla="*/ 917654 h 1009650"/>
                <a:gd name="connsiteX169" fmla="*/ 18891 w 38100"/>
                <a:gd name="connsiteY169" fmla="*/ 920892 h 1009650"/>
                <a:gd name="connsiteX170" fmla="*/ 17843 w 38100"/>
                <a:gd name="connsiteY170" fmla="*/ 919368 h 1009650"/>
                <a:gd name="connsiteX171" fmla="*/ 31273 w 38100"/>
                <a:gd name="connsiteY171" fmla="*/ 150129 h 1009650"/>
                <a:gd name="connsiteX172" fmla="*/ 31368 w 38100"/>
                <a:gd name="connsiteY172" fmla="*/ 148986 h 1009650"/>
                <a:gd name="connsiteX173" fmla="*/ 31178 w 38100"/>
                <a:gd name="connsiteY173" fmla="*/ 152891 h 1009650"/>
                <a:gd name="connsiteX174" fmla="*/ 30225 w 38100"/>
                <a:gd name="connsiteY174" fmla="*/ 158321 h 1009650"/>
                <a:gd name="connsiteX175" fmla="*/ 31273 w 38100"/>
                <a:gd name="connsiteY175" fmla="*/ 150129 h 1009650"/>
                <a:gd name="connsiteX176" fmla="*/ 27939 w 38100"/>
                <a:gd name="connsiteY176" fmla="*/ 82406 h 1009650"/>
                <a:gd name="connsiteX177" fmla="*/ 27939 w 38100"/>
                <a:gd name="connsiteY177" fmla="*/ 82406 h 1009650"/>
                <a:gd name="connsiteX178" fmla="*/ 28416 w 38100"/>
                <a:gd name="connsiteY178" fmla="*/ 79358 h 1009650"/>
                <a:gd name="connsiteX179" fmla="*/ 27939 w 38100"/>
                <a:gd name="connsiteY179" fmla="*/ 82406 h 1009650"/>
                <a:gd name="connsiteX180" fmla="*/ 35940 w 38100"/>
                <a:gd name="connsiteY180" fmla="*/ 514746 h 1009650"/>
                <a:gd name="connsiteX181" fmla="*/ 36798 w 38100"/>
                <a:gd name="connsiteY181" fmla="*/ 445500 h 1009650"/>
                <a:gd name="connsiteX182" fmla="*/ 36988 w 38100"/>
                <a:gd name="connsiteY182" fmla="*/ 462359 h 1009650"/>
                <a:gd name="connsiteX183" fmla="*/ 35940 w 38100"/>
                <a:gd name="connsiteY183" fmla="*/ 514746 h 1009650"/>
                <a:gd name="connsiteX184" fmla="*/ 34797 w 38100"/>
                <a:gd name="connsiteY184" fmla="*/ 104695 h 1009650"/>
                <a:gd name="connsiteX185" fmla="*/ 33083 w 38100"/>
                <a:gd name="connsiteY185" fmla="*/ 120125 h 1009650"/>
                <a:gd name="connsiteX186" fmla="*/ 33178 w 38100"/>
                <a:gd name="connsiteY186" fmla="*/ 132603 h 1009650"/>
                <a:gd name="connsiteX187" fmla="*/ 32797 w 38100"/>
                <a:gd name="connsiteY187" fmla="*/ 166131 h 1009650"/>
                <a:gd name="connsiteX188" fmla="*/ 33083 w 38100"/>
                <a:gd name="connsiteY188" fmla="*/ 168703 h 1009650"/>
                <a:gd name="connsiteX189" fmla="*/ 33178 w 38100"/>
                <a:gd name="connsiteY189" fmla="*/ 172799 h 1009650"/>
                <a:gd name="connsiteX190" fmla="*/ 33940 w 38100"/>
                <a:gd name="connsiteY190" fmla="*/ 137366 h 1009650"/>
                <a:gd name="connsiteX191" fmla="*/ 34797 w 38100"/>
                <a:gd name="connsiteY191" fmla="*/ 104695 h 1009650"/>
                <a:gd name="connsiteX192" fmla="*/ 33559 w 38100"/>
                <a:gd name="connsiteY192" fmla="*/ 22875 h 1009650"/>
                <a:gd name="connsiteX193" fmla="*/ 33654 w 38100"/>
                <a:gd name="connsiteY193" fmla="*/ 21827 h 1009650"/>
                <a:gd name="connsiteX194" fmla="*/ 34131 w 38100"/>
                <a:gd name="connsiteY194" fmla="*/ 24018 h 1009650"/>
                <a:gd name="connsiteX195" fmla="*/ 33559 w 38100"/>
                <a:gd name="connsiteY195" fmla="*/ 22875 h 1009650"/>
                <a:gd name="connsiteX196" fmla="*/ 32702 w 38100"/>
                <a:gd name="connsiteY196" fmla="*/ 19446 h 1009650"/>
                <a:gd name="connsiteX197" fmla="*/ 32607 w 38100"/>
                <a:gd name="connsiteY197" fmla="*/ 21161 h 1009650"/>
                <a:gd name="connsiteX198" fmla="*/ 32702 w 38100"/>
                <a:gd name="connsiteY198" fmla="*/ 19446 h 1009650"/>
                <a:gd name="connsiteX199" fmla="*/ 32130 w 38100"/>
                <a:gd name="connsiteY199" fmla="*/ 34877 h 1009650"/>
                <a:gd name="connsiteX200" fmla="*/ 32416 w 38100"/>
                <a:gd name="connsiteY200" fmla="*/ 32686 h 1009650"/>
                <a:gd name="connsiteX201" fmla="*/ 32130 w 38100"/>
                <a:gd name="connsiteY201" fmla="*/ 34877 h 1009650"/>
                <a:gd name="connsiteX202" fmla="*/ 17748 w 38100"/>
                <a:gd name="connsiteY202" fmla="*/ 45735 h 1009650"/>
                <a:gd name="connsiteX203" fmla="*/ 20224 w 38100"/>
                <a:gd name="connsiteY203" fmla="*/ 51736 h 1009650"/>
                <a:gd name="connsiteX204" fmla="*/ 17843 w 38100"/>
                <a:gd name="connsiteY204" fmla="*/ 45164 h 1009650"/>
                <a:gd name="connsiteX205" fmla="*/ 17748 w 38100"/>
                <a:gd name="connsiteY205" fmla="*/ 45735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</a:cxnLst>
              <a:rect l="l" t="t" r="r" b="b"/>
              <a:pathLst>
                <a:path w="38100" h="1009650">
                  <a:moveTo>
                    <a:pt x="17843" y="919368"/>
                  </a:moveTo>
                  <a:cubicBezTo>
                    <a:pt x="17652" y="913368"/>
                    <a:pt x="17462" y="907748"/>
                    <a:pt x="17176" y="902699"/>
                  </a:cubicBezTo>
                  <a:cubicBezTo>
                    <a:pt x="17081" y="901747"/>
                    <a:pt x="17176" y="900699"/>
                    <a:pt x="17176" y="899937"/>
                  </a:cubicBezTo>
                  <a:cubicBezTo>
                    <a:pt x="16986" y="900318"/>
                    <a:pt x="16795" y="899175"/>
                    <a:pt x="16700" y="896985"/>
                  </a:cubicBezTo>
                  <a:cubicBezTo>
                    <a:pt x="15081" y="854598"/>
                    <a:pt x="14414" y="809069"/>
                    <a:pt x="13557" y="764111"/>
                  </a:cubicBezTo>
                  <a:cubicBezTo>
                    <a:pt x="13366" y="763825"/>
                    <a:pt x="13271" y="763253"/>
                    <a:pt x="13080" y="762206"/>
                  </a:cubicBezTo>
                  <a:cubicBezTo>
                    <a:pt x="12604" y="759063"/>
                    <a:pt x="12318" y="752871"/>
                    <a:pt x="12414" y="746394"/>
                  </a:cubicBezTo>
                  <a:lnTo>
                    <a:pt x="12509" y="741537"/>
                  </a:lnTo>
                  <a:cubicBezTo>
                    <a:pt x="12795" y="721820"/>
                    <a:pt x="12985" y="702198"/>
                    <a:pt x="13271" y="682577"/>
                  </a:cubicBezTo>
                  <a:cubicBezTo>
                    <a:pt x="13080" y="678576"/>
                    <a:pt x="12890" y="673909"/>
                    <a:pt x="12890" y="668861"/>
                  </a:cubicBezTo>
                  <a:cubicBezTo>
                    <a:pt x="12318" y="651906"/>
                    <a:pt x="11747" y="634857"/>
                    <a:pt x="11271" y="617521"/>
                  </a:cubicBezTo>
                  <a:cubicBezTo>
                    <a:pt x="11175" y="618569"/>
                    <a:pt x="10985" y="619236"/>
                    <a:pt x="10794" y="619236"/>
                  </a:cubicBezTo>
                  <a:cubicBezTo>
                    <a:pt x="10413" y="618855"/>
                    <a:pt x="10032" y="614854"/>
                    <a:pt x="10128" y="610187"/>
                  </a:cubicBezTo>
                  <a:cubicBezTo>
                    <a:pt x="10128" y="607805"/>
                    <a:pt x="10128" y="605424"/>
                    <a:pt x="10128" y="603043"/>
                  </a:cubicBezTo>
                  <a:cubicBezTo>
                    <a:pt x="10032" y="609806"/>
                    <a:pt x="9937" y="616664"/>
                    <a:pt x="9842" y="623426"/>
                  </a:cubicBezTo>
                  <a:cubicBezTo>
                    <a:pt x="9842" y="624379"/>
                    <a:pt x="9842" y="625332"/>
                    <a:pt x="9747" y="626093"/>
                  </a:cubicBezTo>
                  <a:cubicBezTo>
                    <a:pt x="9747" y="633523"/>
                    <a:pt x="9747" y="641048"/>
                    <a:pt x="9747" y="648763"/>
                  </a:cubicBezTo>
                  <a:cubicBezTo>
                    <a:pt x="10128" y="715628"/>
                    <a:pt x="11652" y="778493"/>
                    <a:pt x="13557" y="840882"/>
                  </a:cubicBezTo>
                  <a:cubicBezTo>
                    <a:pt x="13652" y="841930"/>
                    <a:pt x="13652" y="843549"/>
                    <a:pt x="13557" y="844407"/>
                  </a:cubicBezTo>
                  <a:cubicBezTo>
                    <a:pt x="13461" y="844978"/>
                    <a:pt x="13366" y="844883"/>
                    <a:pt x="13271" y="843740"/>
                  </a:cubicBezTo>
                  <a:cubicBezTo>
                    <a:pt x="11175" y="804401"/>
                    <a:pt x="8413" y="770397"/>
                    <a:pt x="7080" y="725916"/>
                  </a:cubicBezTo>
                  <a:cubicBezTo>
                    <a:pt x="5460" y="673052"/>
                    <a:pt x="4032" y="620760"/>
                    <a:pt x="2984" y="566562"/>
                  </a:cubicBezTo>
                  <a:cubicBezTo>
                    <a:pt x="2984" y="509888"/>
                    <a:pt x="1936" y="457406"/>
                    <a:pt x="1269" y="399589"/>
                  </a:cubicBezTo>
                  <a:cubicBezTo>
                    <a:pt x="222" y="321484"/>
                    <a:pt x="126" y="247665"/>
                    <a:pt x="31" y="171275"/>
                  </a:cubicBezTo>
                  <a:cubicBezTo>
                    <a:pt x="-255" y="142604"/>
                    <a:pt x="1460" y="116411"/>
                    <a:pt x="3841" y="112696"/>
                  </a:cubicBezTo>
                  <a:cubicBezTo>
                    <a:pt x="5365" y="110505"/>
                    <a:pt x="6699" y="116982"/>
                    <a:pt x="7651" y="128793"/>
                  </a:cubicBezTo>
                  <a:cubicBezTo>
                    <a:pt x="7651" y="126412"/>
                    <a:pt x="7651" y="124126"/>
                    <a:pt x="7651" y="121840"/>
                  </a:cubicBezTo>
                  <a:lnTo>
                    <a:pt x="7937" y="110791"/>
                  </a:lnTo>
                  <a:cubicBezTo>
                    <a:pt x="8223" y="100313"/>
                    <a:pt x="8794" y="91360"/>
                    <a:pt x="9651" y="85740"/>
                  </a:cubicBezTo>
                  <a:lnTo>
                    <a:pt x="10699" y="78025"/>
                  </a:lnTo>
                  <a:cubicBezTo>
                    <a:pt x="12699" y="67738"/>
                    <a:pt x="14319" y="50974"/>
                    <a:pt x="16319" y="42592"/>
                  </a:cubicBezTo>
                  <a:lnTo>
                    <a:pt x="17081" y="44497"/>
                  </a:lnTo>
                  <a:lnTo>
                    <a:pt x="17271" y="42497"/>
                  </a:lnTo>
                  <a:cubicBezTo>
                    <a:pt x="17843" y="35924"/>
                    <a:pt x="18605" y="31448"/>
                    <a:pt x="19367" y="29924"/>
                  </a:cubicBezTo>
                  <a:lnTo>
                    <a:pt x="20319" y="30590"/>
                  </a:lnTo>
                  <a:cubicBezTo>
                    <a:pt x="21367" y="32019"/>
                    <a:pt x="22415" y="35258"/>
                    <a:pt x="23367" y="40592"/>
                  </a:cubicBezTo>
                  <a:cubicBezTo>
                    <a:pt x="23748" y="40401"/>
                    <a:pt x="24129" y="41068"/>
                    <a:pt x="24510" y="42401"/>
                  </a:cubicBezTo>
                  <a:cubicBezTo>
                    <a:pt x="25463" y="37925"/>
                    <a:pt x="26511" y="35734"/>
                    <a:pt x="27558" y="39353"/>
                  </a:cubicBezTo>
                  <a:cubicBezTo>
                    <a:pt x="27844" y="36591"/>
                    <a:pt x="28225" y="37067"/>
                    <a:pt x="28511" y="40306"/>
                  </a:cubicBezTo>
                  <a:cubicBezTo>
                    <a:pt x="28606" y="41449"/>
                    <a:pt x="28606" y="42782"/>
                    <a:pt x="28701" y="44116"/>
                  </a:cubicBezTo>
                  <a:cubicBezTo>
                    <a:pt x="28701" y="44116"/>
                    <a:pt x="28701" y="44116"/>
                    <a:pt x="28701" y="44116"/>
                  </a:cubicBezTo>
                  <a:cubicBezTo>
                    <a:pt x="28987" y="42592"/>
                    <a:pt x="28987" y="42211"/>
                    <a:pt x="29273" y="40211"/>
                  </a:cubicBezTo>
                  <a:cubicBezTo>
                    <a:pt x="29368" y="37544"/>
                    <a:pt x="29463" y="35924"/>
                    <a:pt x="29463" y="35924"/>
                  </a:cubicBezTo>
                  <a:cubicBezTo>
                    <a:pt x="29654" y="28781"/>
                    <a:pt x="29654" y="28781"/>
                    <a:pt x="29749" y="22494"/>
                  </a:cubicBezTo>
                  <a:cubicBezTo>
                    <a:pt x="30035" y="17160"/>
                    <a:pt x="30511" y="13826"/>
                    <a:pt x="30511" y="13826"/>
                  </a:cubicBezTo>
                  <a:cubicBezTo>
                    <a:pt x="32226" y="7921"/>
                    <a:pt x="32226" y="7921"/>
                    <a:pt x="32892" y="8778"/>
                  </a:cubicBezTo>
                  <a:cubicBezTo>
                    <a:pt x="32988" y="9159"/>
                    <a:pt x="32988" y="9540"/>
                    <a:pt x="33083" y="9921"/>
                  </a:cubicBezTo>
                  <a:cubicBezTo>
                    <a:pt x="33369" y="5159"/>
                    <a:pt x="33369" y="4873"/>
                    <a:pt x="33369" y="3539"/>
                  </a:cubicBezTo>
                  <a:cubicBezTo>
                    <a:pt x="33464" y="2206"/>
                    <a:pt x="33654" y="1253"/>
                    <a:pt x="33654" y="1253"/>
                  </a:cubicBezTo>
                  <a:cubicBezTo>
                    <a:pt x="34035" y="1063"/>
                    <a:pt x="34035" y="1063"/>
                    <a:pt x="34226" y="206"/>
                  </a:cubicBezTo>
                  <a:cubicBezTo>
                    <a:pt x="34416" y="-80"/>
                    <a:pt x="34512" y="15"/>
                    <a:pt x="34512" y="15"/>
                  </a:cubicBezTo>
                  <a:cubicBezTo>
                    <a:pt x="34988" y="2682"/>
                    <a:pt x="34988" y="2682"/>
                    <a:pt x="35083" y="2777"/>
                  </a:cubicBezTo>
                  <a:cubicBezTo>
                    <a:pt x="35178" y="3444"/>
                    <a:pt x="35274" y="4301"/>
                    <a:pt x="35274" y="4301"/>
                  </a:cubicBezTo>
                  <a:cubicBezTo>
                    <a:pt x="35369" y="7445"/>
                    <a:pt x="35464" y="8683"/>
                    <a:pt x="35464" y="9159"/>
                  </a:cubicBezTo>
                  <a:cubicBezTo>
                    <a:pt x="34512" y="15827"/>
                    <a:pt x="34416" y="15827"/>
                    <a:pt x="34416" y="15827"/>
                  </a:cubicBezTo>
                  <a:cubicBezTo>
                    <a:pt x="34893" y="17160"/>
                    <a:pt x="34893" y="17160"/>
                    <a:pt x="34893" y="17160"/>
                  </a:cubicBezTo>
                  <a:cubicBezTo>
                    <a:pt x="34416" y="18684"/>
                    <a:pt x="34416" y="18684"/>
                    <a:pt x="34416" y="18684"/>
                  </a:cubicBezTo>
                  <a:cubicBezTo>
                    <a:pt x="34893" y="17827"/>
                    <a:pt x="34893" y="17827"/>
                    <a:pt x="34893" y="17827"/>
                  </a:cubicBezTo>
                  <a:cubicBezTo>
                    <a:pt x="34607" y="21161"/>
                    <a:pt x="34607" y="21161"/>
                    <a:pt x="34607" y="21161"/>
                  </a:cubicBezTo>
                  <a:cubicBezTo>
                    <a:pt x="34988" y="17351"/>
                    <a:pt x="34988" y="17351"/>
                    <a:pt x="34988" y="17351"/>
                  </a:cubicBezTo>
                  <a:cubicBezTo>
                    <a:pt x="34893" y="25352"/>
                    <a:pt x="34893" y="25352"/>
                    <a:pt x="34893" y="28495"/>
                  </a:cubicBezTo>
                  <a:cubicBezTo>
                    <a:pt x="34797" y="31829"/>
                    <a:pt x="34893" y="34686"/>
                    <a:pt x="34893" y="34972"/>
                  </a:cubicBezTo>
                  <a:cubicBezTo>
                    <a:pt x="34988" y="34686"/>
                    <a:pt x="35083" y="34686"/>
                    <a:pt x="35083" y="34686"/>
                  </a:cubicBezTo>
                  <a:cubicBezTo>
                    <a:pt x="34893" y="43163"/>
                    <a:pt x="34893" y="43163"/>
                    <a:pt x="34702" y="51450"/>
                  </a:cubicBezTo>
                  <a:cubicBezTo>
                    <a:pt x="34607" y="52212"/>
                    <a:pt x="34512" y="52784"/>
                    <a:pt x="34416" y="53355"/>
                  </a:cubicBezTo>
                  <a:cubicBezTo>
                    <a:pt x="34512" y="54117"/>
                    <a:pt x="34607" y="55736"/>
                    <a:pt x="34607" y="57356"/>
                  </a:cubicBezTo>
                  <a:cubicBezTo>
                    <a:pt x="34607" y="58784"/>
                    <a:pt x="34512" y="60213"/>
                    <a:pt x="34512" y="61737"/>
                  </a:cubicBezTo>
                  <a:cubicBezTo>
                    <a:pt x="34512" y="62023"/>
                    <a:pt x="34512" y="62404"/>
                    <a:pt x="34607" y="62690"/>
                  </a:cubicBezTo>
                  <a:cubicBezTo>
                    <a:pt x="34607" y="62690"/>
                    <a:pt x="34607" y="62690"/>
                    <a:pt x="34607" y="62690"/>
                  </a:cubicBezTo>
                  <a:cubicBezTo>
                    <a:pt x="34702" y="64214"/>
                    <a:pt x="34702" y="65166"/>
                    <a:pt x="34797" y="66404"/>
                  </a:cubicBezTo>
                  <a:cubicBezTo>
                    <a:pt x="34797" y="67166"/>
                    <a:pt x="34893" y="67166"/>
                    <a:pt x="34893" y="67166"/>
                  </a:cubicBezTo>
                  <a:cubicBezTo>
                    <a:pt x="34893" y="67166"/>
                    <a:pt x="34893" y="67166"/>
                    <a:pt x="34893" y="67166"/>
                  </a:cubicBezTo>
                  <a:cubicBezTo>
                    <a:pt x="34988" y="69738"/>
                    <a:pt x="35178" y="73358"/>
                    <a:pt x="35750" y="83073"/>
                  </a:cubicBezTo>
                  <a:cubicBezTo>
                    <a:pt x="35655" y="85645"/>
                    <a:pt x="35655" y="88026"/>
                    <a:pt x="35559" y="90312"/>
                  </a:cubicBezTo>
                  <a:cubicBezTo>
                    <a:pt x="35655" y="89550"/>
                    <a:pt x="35655" y="88883"/>
                    <a:pt x="35750" y="88217"/>
                  </a:cubicBezTo>
                  <a:cubicBezTo>
                    <a:pt x="35845" y="86883"/>
                    <a:pt x="36226" y="88121"/>
                    <a:pt x="36321" y="87359"/>
                  </a:cubicBezTo>
                  <a:cubicBezTo>
                    <a:pt x="37083" y="69167"/>
                    <a:pt x="37464" y="49355"/>
                    <a:pt x="37845" y="29924"/>
                  </a:cubicBezTo>
                  <a:cubicBezTo>
                    <a:pt x="37845" y="26399"/>
                    <a:pt x="38036" y="23161"/>
                    <a:pt x="38322" y="22589"/>
                  </a:cubicBezTo>
                  <a:cubicBezTo>
                    <a:pt x="38607" y="22113"/>
                    <a:pt x="38893" y="24590"/>
                    <a:pt x="38988" y="28209"/>
                  </a:cubicBezTo>
                  <a:cubicBezTo>
                    <a:pt x="40989" y="67738"/>
                    <a:pt x="40703" y="116315"/>
                    <a:pt x="39084" y="156987"/>
                  </a:cubicBezTo>
                  <a:cubicBezTo>
                    <a:pt x="38893" y="167655"/>
                    <a:pt x="38703" y="178418"/>
                    <a:pt x="38607" y="189182"/>
                  </a:cubicBezTo>
                  <a:cubicBezTo>
                    <a:pt x="38703" y="188705"/>
                    <a:pt x="38703" y="188134"/>
                    <a:pt x="38798" y="187658"/>
                  </a:cubicBezTo>
                  <a:cubicBezTo>
                    <a:pt x="38703" y="190420"/>
                    <a:pt x="38607" y="193278"/>
                    <a:pt x="38512" y="196040"/>
                  </a:cubicBezTo>
                  <a:cubicBezTo>
                    <a:pt x="38512" y="196326"/>
                    <a:pt x="38512" y="196611"/>
                    <a:pt x="38512" y="196897"/>
                  </a:cubicBezTo>
                  <a:cubicBezTo>
                    <a:pt x="38703" y="194802"/>
                    <a:pt x="38988" y="192706"/>
                    <a:pt x="39179" y="190610"/>
                  </a:cubicBezTo>
                  <a:cubicBezTo>
                    <a:pt x="39274" y="189182"/>
                    <a:pt x="39274" y="187658"/>
                    <a:pt x="39369" y="186229"/>
                  </a:cubicBezTo>
                  <a:cubicBezTo>
                    <a:pt x="39655" y="161178"/>
                    <a:pt x="40703" y="138509"/>
                    <a:pt x="41370" y="114315"/>
                  </a:cubicBezTo>
                  <a:cubicBezTo>
                    <a:pt x="41751" y="101361"/>
                    <a:pt x="42417" y="90217"/>
                    <a:pt x="42894" y="77930"/>
                  </a:cubicBezTo>
                  <a:cubicBezTo>
                    <a:pt x="42894" y="74786"/>
                    <a:pt x="43179" y="72596"/>
                    <a:pt x="43465" y="72977"/>
                  </a:cubicBezTo>
                  <a:cubicBezTo>
                    <a:pt x="43751" y="73358"/>
                    <a:pt x="43941" y="76310"/>
                    <a:pt x="43846" y="79358"/>
                  </a:cubicBezTo>
                  <a:cubicBezTo>
                    <a:pt x="44322" y="120316"/>
                    <a:pt x="43846" y="167084"/>
                    <a:pt x="41560" y="199850"/>
                  </a:cubicBezTo>
                  <a:cubicBezTo>
                    <a:pt x="41560" y="207375"/>
                    <a:pt x="41370" y="214518"/>
                    <a:pt x="40893" y="220519"/>
                  </a:cubicBezTo>
                  <a:cubicBezTo>
                    <a:pt x="40893" y="220614"/>
                    <a:pt x="40893" y="220709"/>
                    <a:pt x="40893" y="220900"/>
                  </a:cubicBezTo>
                  <a:cubicBezTo>
                    <a:pt x="41084" y="219376"/>
                    <a:pt x="41274" y="217852"/>
                    <a:pt x="41465" y="216328"/>
                  </a:cubicBezTo>
                  <a:cubicBezTo>
                    <a:pt x="41370" y="221948"/>
                    <a:pt x="40893" y="224901"/>
                    <a:pt x="40703" y="230044"/>
                  </a:cubicBezTo>
                  <a:cubicBezTo>
                    <a:pt x="40989" y="229473"/>
                    <a:pt x="41179" y="228710"/>
                    <a:pt x="41465" y="228139"/>
                  </a:cubicBezTo>
                  <a:cubicBezTo>
                    <a:pt x="40989" y="255761"/>
                    <a:pt x="41179" y="285575"/>
                    <a:pt x="40131" y="311102"/>
                  </a:cubicBezTo>
                  <a:cubicBezTo>
                    <a:pt x="40131" y="312150"/>
                    <a:pt x="40131" y="313102"/>
                    <a:pt x="40036" y="314054"/>
                  </a:cubicBezTo>
                  <a:cubicBezTo>
                    <a:pt x="40608" y="325008"/>
                    <a:pt x="41084" y="336153"/>
                    <a:pt x="41179" y="349202"/>
                  </a:cubicBezTo>
                  <a:cubicBezTo>
                    <a:pt x="41274" y="344820"/>
                    <a:pt x="41370" y="340439"/>
                    <a:pt x="41465" y="336057"/>
                  </a:cubicBezTo>
                  <a:cubicBezTo>
                    <a:pt x="41751" y="345487"/>
                    <a:pt x="42036" y="354917"/>
                    <a:pt x="41941" y="365013"/>
                  </a:cubicBezTo>
                  <a:cubicBezTo>
                    <a:pt x="41846" y="392445"/>
                    <a:pt x="40703" y="423211"/>
                    <a:pt x="38703" y="437689"/>
                  </a:cubicBezTo>
                  <a:cubicBezTo>
                    <a:pt x="38988" y="490838"/>
                    <a:pt x="39179" y="544178"/>
                    <a:pt x="39655" y="597233"/>
                  </a:cubicBezTo>
                  <a:cubicBezTo>
                    <a:pt x="39655" y="599995"/>
                    <a:pt x="39560" y="602472"/>
                    <a:pt x="39274" y="602948"/>
                  </a:cubicBezTo>
                  <a:cubicBezTo>
                    <a:pt x="39084" y="603234"/>
                    <a:pt x="38798" y="601424"/>
                    <a:pt x="38798" y="598662"/>
                  </a:cubicBezTo>
                  <a:cubicBezTo>
                    <a:pt x="38036" y="560562"/>
                    <a:pt x="37560" y="521985"/>
                    <a:pt x="37179" y="483314"/>
                  </a:cubicBezTo>
                  <a:cubicBezTo>
                    <a:pt x="36798" y="515699"/>
                    <a:pt x="36417" y="548179"/>
                    <a:pt x="36321" y="581326"/>
                  </a:cubicBezTo>
                  <a:cubicBezTo>
                    <a:pt x="36321" y="585517"/>
                    <a:pt x="36417" y="589803"/>
                    <a:pt x="36417" y="594090"/>
                  </a:cubicBezTo>
                  <a:cubicBezTo>
                    <a:pt x="36417" y="598280"/>
                    <a:pt x="36417" y="602472"/>
                    <a:pt x="36321" y="606663"/>
                  </a:cubicBezTo>
                  <a:cubicBezTo>
                    <a:pt x="36321" y="649049"/>
                    <a:pt x="36226" y="689149"/>
                    <a:pt x="36798" y="732393"/>
                  </a:cubicBezTo>
                  <a:cubicBezTo>
                    <a:pt x="37274" y="769254"/>
                    <a:pt x="37845" y="801544"/>
                    <a:pt x="38512" y="838311"/>
                  </a:cubicBezTo>
                  <a:cubicBezTo>
                    <a:pt x="39560" y="889936"/>
                    <a:pt x="40512" y="936894"/>
                    <a:pt x="40512" y="987853"/>
                  </a:cubicBezTo>
                  <a:cubicBezTo>
                    <a:pt x="40608" y="994616"/>
                    <a:pt x="40131" y="1000902"/>
                    <a:pt x="39560" y="1001664"/>
                  </a:cubicBezTo>
                  <a:cubicBezTo>
                    <a:pt x="38988" y="1002522"/>
                    <a:pt x="38417" y="997568"/>
                    <a:pt x="38417" y="990806"/>
                  </a:cubicBezTo>
                  <a:cubicBezTo>
                    <a:pt x="36607" y="884507"/>
                    <a:pt x="34416" y="780113"/>
                    <a:pt x="34702" y="668956"/>
                  </a:cubicBezTo>
                  <a:cubicBezTo>
                    <a:pt x="34702" y="656955"/>
                    <a:pt x="34797" y="645143"/>
                    <a:pt x="34797" y="633428"/>
                  </a:cubicBezTo>
                  <a:cubicBezTo>
                    <a:pt x="34702" y="633618"/>
                    <a:pt x="34607" y="633714"/>
                    <a:pt x="34607" y="633714"/>
                  </a:cubicBezTo>
                  <a:cubicBezTo>
                    <a:pt x="34321" y="633714"/>
                    <a:pt x="34035" y="632570"/>
                    <a:pt x="33750" y="630761"/>
                  </a:cubicBezTo>
                  <a:cubicBezTo>
                    <a:pt x="33654" y="644096"/>
                    <a:pt x="33559" y="657526"/>
                    <a:pt x="33369" y="670956"/>
                  </a:cubicBezTo>
                  <a:cubicBezTo>
                    <a:pt x="34035" y="708390"/>
                    <a:pt x="34702" y="745918"/>
                    <a:pt x="34321" y="785923"/>
                  </a:cubicBezTo>
                  <a:cubicBezTo>
                    <a:pt x="34035" y="813355"/>
                    <a:pt x="33369" y="838215"/>
                    <a:pt x="32797" y="863552"/>
                  </a:cubicBezTo>
                  <a:cubicBezTo>
                    <a:pt x="33178" y="895651"/>
                    <a:pt x="33654" y="927750"/>
                    <a:pt x="33940" y="960230"/>
                  </a:cubicBezTo>
                  <a:cubicBezTo>
                    <a:pt x="33940" y="961564"/>
                    <a:pt x="33940" y="962897"/>
                    <a:pt x="33845" y="963374"/>
                  </a:cubicBezTo>
                  <a:cubicBezTo>
                    <a:pt x="33750" y="963850"/>
                    <a:pt x="33654" y="963183"/>
                    <a:pt x="33559" y="961850"/>
                  </a:cubicBezTo>
                  <a:cubicBezTo>
                    <a:pt x="32797" y="939561"/>
                    <a:pt x="32321" y="916606"/>
                    <a:pt x="31845" y="893555"/>
                  </a:cubicBezTo>
                  <a:cubicBezTo>
                    <a:pt x="31464" y="897175"/>
                    <a:pt x="30987" y="899366"/>
                    <a:pt x="30511" y="899080"/>
                  </a:cubicBezTo>
                  <a:cubicBezTo>
                    <a:pt x="29940" y="898794"/>
                    <a:pt x="29463" y="895937"/>
                    <a:pt x="29178" y="891651"/>
                  </a:cubicBezTo>
                  <a:cubicBezTo>
                    <a:pt x="29178" y="896889"/>
                    <a:pt x="29178" y="902128"/>
                    <a:pt x="29178" y="907367"/>
                  </a:cubicBezTo>
                  <a:cubicBezTo>
                    <a:pt x="29178" y="910605"/>
                    <a:pt x="28987" y="913177"/>
                    <a:pt x="28701" y="913082"/>
                  </a:cubicBezTo>
                  <a:cubicBezTo>
                    <a:pt x="28416" y="912987"/>
                    <a:pt x="28225" y="910415"/>
                    <a:pt x="28225" y="907367"/>
                  </a:cubicBezTo>
                  <a:cubicBezTo>
                    <a:pt x="28225" y="886031"/>
                    <a:pt x="28320" y="864695"/>
                    <a:pt x="28320" y="843359"/>
                  </a:cubicBezTo>
                  <a:cubicBezTo>
                    <a:pt x="28035" y="817737"/>
                    <a:pt x="27749" y="792305"/>
                    <a:pt x="27558" y="766587"/>
                  </a:cubicBezTo>
                  <a:cubicBezTo>
                    <a:pt x="27177" y="770112"/>
                    <a:pt x="26796" y="772778"/>
                    <a:pt x="26320" y="774017"/>
                  </a:cubicBezTo>
                  <a:cubicBezTo>
                    <a:pt x="26320" y="774017"/>
                    <a:pt x="26320" y="774017"/>
                    <a:pt x="26320" y="774017"/>
                  </a:cubicBezTo>
                  <a:cubicBezTo>
                    <a:pt x="26320" y="778017"/>
                    <a:pt x="26320" y="781922"/>
                    <a:pt x="26320" y="785923"/>
                  </a:cubicBezTo>
                  <a:cubicBezTo>
                    <a:pt x="27844" y="858313"/>
                    <a:pt x="28606" y="932513"/>
                    <a:pt x="28320" y="1007189"/>
                  </a:cubicBezTo>
                  <a:cubicBezTo>
                    <a:pt x="28320" y="1008618"/>
                    <a:pt x="28225" y="1009856"/>
                    <a:pt x="28130" y="1009856"/>
                  </a:cubicBezTo>
                  <a:cubicBezTo>
                    <a:pt x="28035" y="1009856"/>
                    <a:pt x="27939" y="1008713"/>
                    <a:pt x="27939" y="1007474"/>
                  </a:cubicBezTo>
                  <a:cubicBezTo>
                    <a:pt x="28035" y="984900"/>
                    <a:pt x="28035" y="962421"/>
                    <a:pt x="27939" y="939942"/>
                  </a:cubicBezTo>
                  <a:cubicBezTo>
                    <a:pt x="27939" y="939942"/>
                    <a:pt x="27939" y="940038"/>
                    <a:pt x="27939" y="940038"/>
                  </a:cubicBezTo>
                  <a:cubicBezTo>
                    <a:pt x="27844" y="940895"/>
                    <a:pt x="27749" y="941085"/>
                    <a:pt x="27654" y="940133"/>
                  </a:cubicBezTo>
                  <a:cubicBezTo>
                    <a:pt x="27558" y="939276"/>
                    <a:pt x="27558" y="937466"/>
                    <a:pt x="27654" y="936609"/>
                  </a:cubicBezTo>
                  <a:cubicBezTo>
                    <a:pt x="27749" y="935561"/>
                    <a:pt x="27844" y="935656"/>
                    <a:pt x="27939" y="936513"/>
                  </a:cubicBezTo>
                  <a:cubicBezTo>
                    <a:pt x="27749" y="894699"/>
                    <a:pt x="27177" y="853265"/>
                    <a:pt x="26511" y="812307"/>
                  </a:cubicBezTo>
                  <a:cubicBezTo>
                    <a:pt x="26606" y="850312"/>
                    <a:pt x="26701" y="888412"/>
                    <a:pt x="26511" y="926417"/>
                  </a:cubicBezTo>
                  <a:cubicBezTo>
                    <a:pt x="26701" y="930608"/>
                    <a:pt x="26796" y="934703"/>
                    <a:pt x="26987" y="938895"/>
                  </a:cubicBezTo>
                  <a:cubicBezTo>
                    <a:pt x="26987" y="940038"/>
                    <a:pt x="26987" y="941562"/>
                    <a:pt x="26796" y="942038"/>
                  </a:cubicBezTo>
                  <a:cubicBezTo>
                    <a:pt x="26701" y="942324"/>
                    <a:pt x="26606" y="941562"/>
                    <a:pt x="26511" y="940323"/>
                  </a:cubicBezTo>
                  <a:cubicBezTo>
                    <a:pt x="26511" y="939180"/>
                    <a:pt x="26415" y="938037"/>
                    <a:pt x="26415" y="936799"/>
                  </a:cubicBezTo>
                  <a:cubicBezTo>
                    <a:pt x="26320" y="944038"/>
                    <a:pt x="25844" y="949563"/>
                    <a:pt x="25177" y="949467"/>
                  </a:cubicBezTo>
                  <a:cubicBezTo>
                    <a:pt x="24510" y="949086"/>
                    <a:pt x="24034" y="942895"/>
                    <a:pt x="24034" y="935370"/>
                  </a:cubicBezTo>
                  <a:cubicBezTo>
                    <a:pt x="23939" y="915368"/>
                    <a:pt x="23844" y="895461"/>
                    <a:pt x="23844" y="875458"/>
                  </a:cubicBezTo>
                  <a:cubicBezTo>
                    <a:pt x="23844" y="873267"/>
                    <a:pt x="23748" y="871172"/>
                    <a:pt x="23748" y="868981"/>
                  </a:cubicBezTo>
                  <a:cubicBezTo>
                    <a:pt x="23653" y="866790"/>
                    <a:pt x="23558" y="864599"/>
                    <a:pt x="23463" y="862504"/>
                  </a:cubicBezTo>
                  <a:cubicBezTo>
                    <a:pt x="23177" y="893555"/>
                    <a:pt x="22891" y="924416"/>
                    <a:pt x="22605" y="955182"/>
                  </a:cubicBezTo>
                  <a:cubicBezTo>
                    <a:pt x="22605" y="957849"/>
                    <a:pt x="22415" y="960040"/>
                    <a:pt x="22224" y="960135"/>
                  </a:cubicBezTo>
                  <a:cubicBezTo>
                    <a:pt x="22034" y="960230"/>
                    <a:pt x="21843" y="958040"/>
                    <a:pt x="21843" y="955373"/>
                  </a:cubicBezTo>
                  <a:cubicBezTo>
                    <a:pt x="20891" y="901176"/>
                    <a:pt x="20319" y="846312"/>
                    <a:pt x="19938" y="791162"/>
                  </a:cubicBezTo>
                  <a:cubicBezTo>
                    <a:pt x="18986" y="773064"/>
                    <a:pt x="17938" y="754967"/>
                    <a:pt x="16986" y="736488"/>
                  </a:cubicBezTo>
                  <a:cubicBezTo>
                    <a:pt x="16986" y="738774"/>
                    <a:pt x="16986" y="741155"/>
                    <a:pt x="16986" y="743537"/>
                  </a:cubicBezTo>
                  <a:cubicBezTo>
                    <a:pt x="16986" y="803449"/>
                    <a:pt x="19748" y="854313"/>
                    <a:pt x="20319" y="912320"/>
                  </a:cubicBezTo>
                  <a:cubicBezTo>
                    <a:pt x="20319" y="913749"/>
                    <a:pt x="20224" y="914987"/>
                    <a:pt x="20129" y="915177"/>
                  </a:cubicBezTo>
                  <a:cubicBezTo>
                    <a:pt x="20034" y="915368"/>
                    <a:pt x="19938" y="914320"/>
                    <a:pt x="19938" y="912891"/>
                  </a:cubicBezTo>
                  <a:cubicBezTo>
                    <a:pt x="19557" y="884602"/>
                    <a:pt x="18605" y="858694"/>
                    <a:pt x="17938" y="830691"/>
                  </a:cubicBezTo>
                  <a:cubicBezTo>
                    <a:pt x="17367" y="807449"/>
                    <a:pt x="16890" y="785256"/>
                    <a:pt x="16128" y="763635"/>
                  </a:cubicBezTo>
                  <a:cubicBezTo>
                    <a:pt x="16414" y="807830"/>
                    <a:pt x="17557" y="850217"/>
                    <a:pt x="18129" y="894032"/>
                  </a:cubicBezTo>
                  <a:cubicBezTo>
                    <a:pt x="18224" y="895937"/>
                    <a:pt x="18129" y="897842"/>
                    <a:pt x="18033" y="899080"/>
                  </a:cubicBezTo>
                  <a:cubicBezTo>
                    <a:pt x="18129" y="899175"/>
                    <a:pt x="18129" y="899556"/>
                    <a:pt x="18224" y="900128"/>
                  </a:cubicBezTo>
                  <a:cubicBezTo>
                    <a:pt x="18510" y="905557"/>
                    <a:pt x="18795" y="911558"/>
                    <a:pt x="18986" y="917654"/>
                  </a:cubicBezTo>
                  <a:cubicBezTo>
                    <a:pt x="19081" y="918797"/>
                    <a:pt x="18986" y="920321"/>
                    <a:pt x="18891" y="920892"/>
                  </a:cubicBezTo>
                  <a:cubicBezTo>
                    <a:pt x="18033" y="921368"/>
                    <a:pt x="17938" y="920607"/>
                    <a:pt x="17843" y="919368"/>
                  </a:cubicBezTo>
                  <a:close/>
                  <a:moveTo>
                    <a:pt x="31273" y="150129"/>
                  </a:moveTo>
                  <a:cubicBezTo>
                    <a:pt x="31368" y="149748"/>
                    <a:pt x="31368" y="149367"/>
                    <a:pt x="31368" y="148986"/>
                  </a:cubicBezTo>
                  <a:cubicBezTo>
                    <a:pt x="31273" y="150129"/>
                    <a:pt x="31178" y="151463"/>
                    <a:pt x="31178" y="152891"/>
                  </a:cubicBezTo>
                  <a:cubicBezTo>
                    <a:pt x="31178" y="152891"/>
                    <a:pt x="31178" y="152891"/>
                    <a:pt x="30225" y="158321"/>
                  </a:cubicBezTo>
                  <a:cubicBezTo>
                    <a:pt x="30321" y="158226"/>
                    <a:pt x="30797" y="154130"/>
                    <a:pt x="31273" y="150129"/>
                  </a:cubicBezTo>
                  <a:close/>
                  <a:moveTo>
                    <a:pt x="27939" y="82406"/>
                  </a:moveTo>
                  <a:cubicBezTo>
                    <a:pt x="27939" y="82406"/>
                    <a:pt x="27939" y="82406"/>
                    <a:pt x="27939" y="82406"/>
                  </a:cubicBezTo>
                  <a:cubicBezTo>
                    <a:pt x="28225" y="80597"/>
                    <a:pt x="28416" y="79358"/>
                    <a:pt x="28416" y="79358"/>
                  </a:cubicBezTo>
                  <a:cubicBezTo>
                    <a:pt x="28225" y="80597"/>
                    <a:pt x="28035" y="81549"/>
                    <a:pt x="27939" y="82406"/>
                  </a:cubicBezTo>
                  <a:close/>
                  <a:moveTo>
                    <a:pt x="35940" y="514746"/>
                  </a:moveTo>
                  <a:cubicBezTo>
                    <a:pt x="35940" y="491505"/>
                    <a:pt x="36131" y="468455"/>
                    <a:pt x="36798" y="445500"/>
                  </a:cubicBezTo>
                  <a:cubicBezTo>
                    <a:pt x="36893" y="451119"/>
                    <a:pt x="36893" y="456739"/>
                    <a:pt x="36988" y="462359"/>
                  </a:cubicBezTo>
                  <a:cubicBezTo>
                    <a:pt x="36702" y="479790"/>
                    <a:pt x="36321" y="497220"/>
                    <a:pt x="35940" y="514746"/>
                  </a:cubicBezTo>
                  <a:close/>
                  <a:moveTo>
                    <a:pt x="34797" y="104695"/>
                  </a:moveTo>
                  <a:cubicBezTo>
                    <a:pt x="34321" y="110791"/>
                    <a:pt x="33750" y="115553"/>
                    <a:pt x="33083" y="120125"/>
                  </a:cubicBezTo>
                  <a:cubicBezTo>
                    <a:pt x="33178" y="124126"/>
                    <a:pt x="33273" y="128317"/>
                    <a:pt x="33178" y="132603"/>
                  </a:cubicBezTo>
                  <a:cubicBezTo>
                    <a:pt x="33083" y="144033"/>
                    <a:pt x="32988" y="155178"/>
                    <a:pt x="32797" y="166131"/>
                  </a:cubicBezTo>
                  <a:cubicBezTo>
                    <a:pt x="33083" y="164703"/>
                    <a:pt x="33083" y="167369"/>
                    <a:pt x="33083" y="168703"/>
                  </a:cubicBezTo>
                  <a:cubicBezTo>
                    <a:pt x="33083" y="170132"/>
                    <a:pt x="33178" y="171465"/>
                    <a:pt x="33178" y="172799"/>
                  </a:cubicBezTo>
                  <a:cubicBezTo>
                    <a:pt x="33369" y="161083"/>
                    <a:pt x="33654" y="149367"/>
                    <a:pt x="33940" y="137366"/>
                  </a:cubicBezTo>
                  <a:cubicBezTo>
                    <a:pt x="34321" y="126602"/>
                    <a:pt x="34416" y="114887"/>
                    <a:pt x="34797" y="104695"/>
                  </a:cubicBezTo>
                  <a:close/>
                  <a:moveTo>
                    <a:pt x="33559" y="22875"/>
                  </a:moveTo>
                  <a:cubicBezTo>
                    <a:pt x="33559" y="22589"/>
                    <a:pt x="33654" y="22208"/>
                    <a:pt x="33654" y="21827"/>
                  </a:cubicBezTo>
                  <a:cubicBezTo>
                    <a:pt x="33654" y="21827"/>
                    <a:pt x="33654" y="21827"/>
                    <a:pt x="34131" y="24018"/>
                  </a:cubicBezTo>
                  <a:cubicBezTo>
                    <a:pt x="34131" y="24113"/>
                    <a:pt x="33940" y="23542"/>
                    <a:pt x="33559" y="22875"/>
                  </a:cubicBezTo>
                  <a:close/>
                  <a:moveTo>
                    <a:pt x="32702" y="19446"/>
                  </a:moveTo>
                  <a:cubicBezTo>
                    <a:pt x="32702" y="20018"/>
                    <a:pt x="32702" y="20494"/>
                    <a:pt x="32607" y="21161"/>
                  </a:cubicBezTo>
                  <a:cubicBezTo>
                    <a:pt x="32511" y="20494"/>
                    <a:pt x="32511" y="20018"/>
                    <a:pt x="32702" y="19446"/>
                  </a:cubicBezTo>
                  <a:close/>
                  <a:moveTo>
                    <a:pt x="32130" y="34877"/>
                  </a:moveTo>
                  <a:cubicBezTo>
                    <a:pt x="32226" y="33924"/>
                    <a:pt x="32321" y="33448"/>
                    <a:pt x="32416" y="32686"/>
                  </a:cubicBezTo>
                  <a:cubicBezTo>
                    <a:pt x="32130" y="34877"/>
                    <a:pt x="32130" y="34877"/>
                    <a:pt x="32130" y="34877"/>
                  </a:cubicBezTo>
                  <a:close/>
                  <a:moveTo>
                    <a:pt x="17748" y="45735"/>
                  </a:moveTo>
                  <a:lnTo>
                    <a:pt x="20224" y="51736"/>
                  </a:lnTo>
                  <a:lnTo>
                    <a:pt x="17843" y="45164"/>
                  </a:lnTo>
                  <a:lnTo>
                    <a:pt x="17748" y="45735"/>
                  </a:ln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4" name="Freihandform: Form 104">
              <a:extLst>
                <a:ext uri="{FF2B5EF4-FFF2-40B4-BE49-F238E27FC236}">
                  <a16:creationId xmlns:a16="http://schemas.microsoft.com/office/drawing/2014/main" id="{CB8A6ADD-A4FA-1CF8-B797-7F29290DBE73}"/>
                </a:ext>
              </a:extLst>
            </p:cNvPr>
            <p:cNvSpPr/>
            <p:nvPr/>
          </p:nvSpPr>
          <p:spPr>
            <a:xfrm>
              <a:off x="5941199" y="2983507"/>
              <a:ext cx="38100" cy="38100"/>
            </a:xfrm>
            <a:custGeom>
              <a:avLst/>
              <a:gdLst>
                <a:gd name="connsiteX0" fmla="*/ 11353 w 38100"/>
                <a:gd name="connsiteY0" fmla="*/ 40775 h 38100"/>
                <a:gd name="connsiteX1" fmla="*/ 12496 w 38100"/>
                <a:gd name="connsiteY1" fmla="*/ 39918 h 38100"/>
                <a:gd name="connsiteX2" fmla="*/ 9829 w 38100"/>
                <a:gd name="connsiteY2" fmla="*/ 42680 h 38100"/>
                <a:gd name="connsiteX3" fmla="*/ 42024 w 38100"/>
                <a:gd name="connsiteY3" fmla="*/ 7818 h 38100"/>
                <a:gd name="connsiteX4" fmla="*/ 47167 w 38100"/>
                <a:gd name="connsiteY4" fmla="*/ 198 h 38100"/>
                <a:gd name="connsiteX5" fmla="*/ 40881 w 38100"/>
                <a:gd name="connsiteY5" fmla="*/ 4675 h 38100"/>
                <a:gd name="connsiteX6" fmla="*/ 38690 w 38100"/>
                <a:gd name="connsiteY6" fmla="*/ 6580 h 38100"/>
                <a:gd name="connsiteX7" fmla="*/ 20497 w 38100"/>
                <a:gd name="connsiteY7" fmla="*/ 21630 h 38100"/>
                <a:gd name="connsiteX8" fmla="*/ 24593 w 38100"/>
                <a:gd name="connsiteY8" fmla="*/ 18391 h 38100"/>
                <a:gd name="connsiteX9" fmla="*/ 18783 w 38100"/>
                <a:gd name="connsiteY9" fmla="*/ 23725 h 38100"/>
                <a:gd name="connsiteX10" fmla="*/ 19831 w 38100"/>
                <a:gd name="connsiteY10" fmla="*/ 23344 h 38100"/>
                <a:gd name="connsiteX11" fmla="*/ 1352 w 38100"/>
                <a:gd name="connsiteY11" fmla="*/ 42966 h 38100"/>
                <a:gd name="connsiteX12" fmla="*/ 8115 w 38100"/>
                <a:gd name="connsiteY12" fmla="*/ 42966 h 38100"/>
                <a:gd name="connsiteX13" fmla="*/ 11353 w 38100"/>
                <a:gd name="connsiteY13" fmla="*/ 407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" h="38100">
                  <a:moveTo>
                    <a:pt x="11353" y="40775"/>
                  </a:moveTo>
                  <a:cubicBezTo>
                    <a:pt x="11734" y="40489"/>
                    <a:pt x="12115" y="40203"/>
                    <a:pt x="12496" y="39918"/>
                  </a:cubicBezTo>
                  <a:cubicBezTo>
                    <a:pt x="12020" y="40680"/>
                    <a:pt x="11068" y="41632"/>
                    <a:pt x="9829" y="42680"/>
                  </a:cubicBezTo>
                  <a:cubicBezTo>
                    <a:pt x="21926" y="33631"/>
                    <a:pt x="34880" y="18582"/>
                    <a:pt x="42024" y="7818"/>
                  </a:cubicBezTo>
                  <a:cubicBezTo>
                    <a:pt x="45167" y="4485"/>
                    <a:pt x="47548" y="1151"/>
                    <a:pt x="47167" y="198"/>
                  </a:cubicBezTo>
                  <a:cubicBezTo>
                    <a:pt x="46882" y="-659"/>
                    <a:pt x="44024" y="1341"/>
                    <a:pt x="40881" y="4675"/>
                  </a:cubicBezTo>
                  <a:cubicBezTo>
                    <a:pt x="40119" y="5342"/>
                    <a:pt x="39262" y="6199"/>
                    <a:pt x="38690" y="6580"/>
                  </a:cubicBezTo>
                  <a:cubicBezTo>
                    <a:pt x="33261" y="10485"/>
                    <a:pt x="27165" y="15819"/>
                    <a:pt x="20497" y="21630"/>
                  </a:cubicBezTo>
                  <a:lnTo>
                    <a:pt x="24593" y="18391"/>
                  </a:lnTo>
                  <a:cubicBezTo>
                    <a:pt x="22688" y="20106"/>
                    <a:pt x="20783" y="21725"/>
                    <a:pt x="18783" y="23725"/>
                  </a:cubicBezTo>
                  <a:lnTo>
                    <a:pt x="19831" y="23344"/>
                  </a:lnTo>
                  <a:cubicBezTo>
                    <a:pt x="12973" y="28869"/>
                    <a:pt x="4686" y="37632"/>
                    <a:pt x="1352" y="42966"/>
                  </a:cubicBezTo>
                  <a:cubicBezTo>
                    <a:pt x="-1982" y="48300"/>
                    <a:pt x="1066" y="48395"/>
                    <a:pt x="8115" y="42966"/>
                  </a:cubicBezTo>
                  <a:lnTo>
                    <a:pt x="11353" y="40775"/>
                  </a:ln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5" name="Freihandform: Form 105">
              <a:extLst>
                <a:ext uri="{FF2B5EF4-FFF2-40B4-BE49-F238E27FC236}">
                  <a16:creationId xmlns:a16="http://schemas.microsoft.com/office/drawing/2014/main" id="{D7CBA632-27D5-2A39-3FE1-F7F1404AA64C}"/>
                </a:ext>
              </a:extLst>
            </p:cNvPr>
            <p:cNvSpPr/>
            <p:nvPr/>
          </p:nvSpPr>
          <p:spPr>
            <a:xfrm>
              <a:off x="5943772" y="3007056"/>
              <a:ext cx="19050" cy="28575"/>
            </a:xfrm>
            <a:custGeom>
              <a:avLst/>
              <a:gdLst>
                <a:gd name="connsiteX0" fmla="*/ 23831 w 19050"/>
                <a:gd name="connsiteY0" fmla="*/ 8844 h 28575"/>
                <a:gd name="connsiteX1" fmla="*/ 11639 w 19050"/>
                <a:gd name="connsiteY1" fmla="*/ 18655 h 28575"/>
                <a:gd name="connsiteX2" fmla="*/ 10686 w 19050"/>
                <a:gd name="connsiteY2" fmla="*/ 19131 h 28575"/>
                <a:gd name="connsiteX3" fmla="*/ 11829 w 19050"/>
                <a:gd name="connsiteY3" fmla="*/ 19798 h 28575"/>
                <a:gd name="connsiteX4" fmla="*/ 11829 w 19050"/>
                <a:gd name="connsiteY4" fmla="*/ 19703 h 28575"/>
                <a:gd name="connsiteX5" fmla="*/ 24593 w 19050"/>
                <a:gd name="connsiteY5" fmla="*/ 4368 h 28575"/>
                <a:gd name="connsiteX6" fmla="*/ 26307 w 19050"/>
                <a:gd name="connsiteY6" fmla="*/ 2367 h 28575"/>
                <a:gd name="connsiteX7" fmla="*/ 27450 w 19050"/>
                <a:gd name="connsiteY7" fmla="*/ 272 h 28575"/>
                <a:gd name="connsiteX8" fmla="*/ 23069 w 19050"/>
                <a:gd name="connsiteY8" fmla="*/ 3034 h 28575"/>
                <a:gd name="connsiteX9" fmla="*/ 20306 w 19050"/>
                <a:gd name="connsiteY9" fmla="*/ 5701 h 28575"/>
                <a:gd name="connsiteX10" fmla="*/ 113 w 19050"/>
                <a:gd name="connsiteY10" fmla="*/ 27513 h 28575"/>
                <a:gd name="connsiteX11" fmla="*/ 1352 w 19050"/>
                <a:gd name="connsiteY11" fmla="*/ 28656 h 28575"/>
                <a:gd name="connsiteX12" fmla="*/ 8210 w 19050"/>
                <a:gd name="connsiteY12" fmla="*/ 24275 h 28575"/>
                <a:gd name="connsiteX13" fmla="*/ 13734 w 19050"/>
                <a:gd name="connsiteY13" fmla="*/ 16845 h 28575"/>
                <a:gd name="connsiteX14" fmla="*/ 15544 w 19050"/>
                <a:gd name="connsiteY14" fmla="*/ 15226 h 28575"/>
                <a:gd name="connsiteX15" fmla="*/ 14401 w 19050"/>
                <a:gd name="connsiteY15" fmla="*/ 16750 h 28575"/>
                <a:gd name="connsiteX16" fmla="*/ 19830 w 19050"/>
                <a:gd name="connsiteY16" fmla="*/ 9606 h 28575"/>
                <a:gd name="connsiteX17" fmla="*/ 23069 w 19050"/>
                <a:gd name="connsiteY17" fmla="*/ 5987 h 28575"/>
                <a:gd name="connsiteX18" fmla="*/ 19830 w 19050"/>
                <a:gd name="connsiteY18" fmla="*/ 6558 h 28575"/>
                <a:gd name="connsiteX19" fmla="*/ 18211 w 19050"/>
                <a:gd name="connsiteY19" fmla="*/ 8559 h 28575"/>
                <a:gd name="connsiteX20" fmla="*/ 18687 w 19050"/>
                <a:gd name="connsiteY20" fmla="*/ 8368 h 28575"/>
                <a:gd name="connsiteX21" fmla="*/ 9448 w 19050"/>
                <a:gd name="connsiteY21" fmla="*/ 19608 h 28575"/>
                <a:gd name="connsiteX22" fmla="*/ 5257 w 19050"/>
                <a:gd name="connsiteY22" fmla="*/ 24656 h 28575"/>
                <a:gd name="connsiteX23" fmla="*/ 6400 w 19050"/>
                <a:gd name="connsiteY23" fmla="*/ 25323 h 28575"/>
                <a:gd name="connsiteX24" fmla="*/ 8781 w 19050"/>
                <a:gd name="connsiteY24" fmla="*/ 23608 h 28575"/>
                <a:gd name="connsiteX25" fmla="*/ 7638 w 19050"/>
                <a:gd name="connsiteY25" fmla="*/ 24370 h 28575"/>
                <a:gd name="connsiteX26" fmla="*/ 23069 w 19050"/>
                <a:gd name="connsiteY26" fmla="*/ 10749 h 28575"/>
                <a:gd name="connsiteX27" fmla="*/ 24974 w 19050"/>
                <a:gd name="connsiteY27" fmla="*/ 8559 h 28575"/>
                <a:gd name="connsiteX28" fmla="*/ 23831 w 19050"/>
                <a:gd name="connsiteY28" fmla="*/ 88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50" h="28575">
                  <a:moveTo>
                    <a:pt x="23831" y="8844"/>
                  </a:moveTo>
                  <a:cubicBezTo>
                    <a:pt x="19735" y="12273"/>
                    <a:pt x="15639" y="15417"/>
                    <a:pt x="11639" y="18655"/>
                  </a:cubicBezTo>
                  <a:lnTo>
                    <a:pt x="10686" y="19131"/>
                  </a:lnTo>
                  <a:lnTo>
                    <a:pt x="11829" y="19798"/>
                  </a:lnTo>
                  <a:lnTo>
                    <a:pt x="11829" y="19703"/>
                  </a:lnTo>
                  <a:cubicBezTo>
                    <a:pt x="14496" y="15607"/>
                    <a:pt x="19830" y="9702"/>
                    <a:pt x="24593" y="4368"/>
                  </a:cubicBezTo>
                  <a:lnTo>
                    <a:pt x="26307" y="2367"/>
                  </a:lnTo>
                  <a:cubicBezTo>
                    <a:pt x="27069" y="1415"/>
                    <a:pt x="27450" y="653"/>
                    <a:pt x="27450" y="272"/>
                  </a:cubicBezTo>
                  <a:cubicBezTo>
                    <a:pt x="27450" y="-585"/>
                    <a:pt x="25450" y="653"/>
                    <a:pt x="23069" y="3034"/>
                  </a:cubicBezTo>
                  <a:lnTo>
                    <a:pt x="20306" y="5701"/>
                  </a:lnTo>
                  <a:cubicBezTo>
                    <a:pt x="13163" y="11988"/>
                    <a:pt x="2495" y="22370"/>
                    <a:pt x="113" y="27513"/>
                  </a:cubicBezTo>
                  <a:cubicBezTo>
                    <a:pt x="-363" y="28656"/>
                    <a:pt x="780" y="28466"/>
                    <a:pt x="1352" y="28656"/>
                  </a:cubicBezTo>
                  <a:cubicBezTo>
                    <a:pt x="1637" y="29514"/>
                    <a:pt x="4781" y="27513"/>
                    <a:pt x="8210" y="24275"/>
                  </a:cubicBezTo>
                  <a:cubicBezTo>
                    <a:pt x="11734" y="21036"/>
                    <a:pt x="14115" y="17607"/>
                    <a:pt x="13734" y="16845"/>
                  </a:cubicBezTo>
                  <a:lnTo>
                    <a:pt x="15544" y="15226"/>
                  </a:lnTo>
                  <a:lnTo>
                    <a:pt x="14401" y="16750"/>
                  </a:lnTo>
                  <a:cubicBezTo>
                    <a:pt x="14877" y="15321"/>
                    <a:pt x="17830" y="12178"/>
                    <a:pt x="19830" y="9606"/>
                  </a:cubicBezTo>
                  <a:lnTo>
                    <a:pt x="23069" y="5987"/>
                  </a:lnTo>
                  <a:lnTo>
                    <a:pt x="19830" y="6558"/>
                  </a:lnTo>
                  <a:lnTo>
                    <a:pt x="18211" y="8559"/>
                  </a:lnTo>
                  <a:cubicBezTo>
                    <a:pt x="18401" y="8463"/>
                    <a:pt x="18687" y="8368"/>
                    <a:pt x="18687" y="8368"/>
                  </a:cubicBezTo>
                  <a:cubicBezTo>
                    <a:pt x="15734" y="12178"/>
                    <a:pt x="12877" y="15607"/>
                    <a:pt x="9448" y="19608"/>
                  </a:cubicBezTo>
                  <a:lnTo>
                    <a:pt x="5257" y="24656"/>
                  </a:lnTo>
                  <a:cubicBezTo>
                    <a:pt x="4209" y="26180"/>
                    <a:pt x="4685" y="26466"/>
                    <a:pt x="6400" y="25323"/>
                  </a:cubicBezTo>
                  <a:lnTo>
                    <a:pt x="8781" y="23608"/>
                  </a:lnTo>
                  <a:cubicBezTo>
                    <a:pt x="8400" y="23894"/>
                    <a:pt x="8019" y="24084"/>
                    <a:pt x="7638" y="24370"/>
                  </a:cubicBezTo>
                  <a:cubicBezTo>
                    <a:pt x="12782" y="19989"/>
                    <a:pt x="18020" y="15131"/>
                    <a:pt x="23069" y="10749"/>
                  </a:cubicBezTo>
                  <a:cubicBezTo>
                    <a:pt x="23831" y="10083"/>
                    <a:pt x="24688" y="9130"/>
                    <a:pt x="24974" y="8559"/>
                  </a:cubicBezTo>
                  <a:cubicBezTo>
                    <a:pt x="25069" y="7987"/>
                    <a:pt x="24593" y="8082"/>
                    <a:pt x="23831" y="8844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6" name="Freihandform: Form 106">
              <a:extLst>
                <a:ext uri="{FF2B5EF4-FFF2-40B4-BE49-F238E27FC236}">
                  <a16:creationId xmlns:a16="http://schemas.microsoft.com/office/drawing/2014/main" id="{80CE4871-7FA9-129A-F021-9916163C1365}"/>
                </a:ext>
              </a:extLst>
            </p:cNvPr>
            <p:cNvSpPr/>
            <p:nvPr/>
          </p:nvSpPr>
          <p:spPr>
            <a:xfrm>
              <a:off x="5947600" y="3032855"/>
              <a:ext cx="9525" cy="9525"/>
            </a:xfrm>
            <a:custGeom>
              <a:avLst/>
              <a:gdLst>
                <a:gd name="connsiteX0" fmla="*/ 3238 w 0"/>
                <a:gd name="connsiteY0" fmla="*/ 0 h 0"/>
                <a:gd name="connsiteX1" fmla="*/ 381 w 0"/>
                <a:gd name="connsiteY1" fmla="*/ 2381 h 0"/>
                <a:gd name="connsiteX2" fmla="*/ 0 w 0"/>
                <a:gd name="connsiteY2" fmla="*/ 2953 h 0"/>
                <a:gd name="connsiteX3" fmla="*/ 1810 w 0"/>
                <a:gd name="connsiteY3" fmla="*/ 1715 h 0"/>
                <a:gd name="connsiteX4" fmla="*/ 3238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238" y="0"/>
                  </a:moveTo>
                  <a:cubicBezTo>
                    <a:pt x="2381" y="667"/>
                    <a:pt x="1524" y="1238"/>
                    <a:pt x="381" y="2381"/>
                  </a:cubicBezTo>
                  <a:cubicBezTo>
                    <a:pt x="190" y="2667"/>
                    <a:pt x="95" y="2857"/>
                    <a:pt x="0" y="2953"/>
                  </a:cubicBezTo>
                  <a:cubicBezTo>
                    <a:pt x="476" y="2572"/>
                    <a:pt x="1143" y="2191"/>
                    <a:pt x="1810" y="1715"/>
                  </a:cubicBezTo>
                  <a:cubicBezTo>
                    <a:pt x="3048" y="857"/>
                    <a:pt x="3524" y="191"/>
                    <a:pt x="3238" y="0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7" name="Freihandform: Form 107">
              <a:extLst>
                <a:ext uri="{FF2B5EF4-FFF2-40B4-BE49-F238E27FC236}">
                  <a16:creationId xmlns:a16="http://schemas.microsoft.com/office/drawing/2014/main" id="{4428FBFC-404C-8979-E9DA-127F52F7C960}"/>
                </a:ext>
              </a:extLst>
            </p:cNvPr>
            <p:cNvSpPr/>
            <p:nvPr/>
          </p:nvSpPr>
          <p:spPr>
            <a:xfrm>
              <a:off x="5946838" y="3035807"/>
              <a:ext cx="9525" cy="9525"/>
            </a:xfrm>
            <a:custGeom>
              <a:avLst/>
              <a:gdLst>
                <a:gd name="connsiteX0" fmla="*/ 762 w 0"/>
                <a:gd name="connsiteY0" fmla="*/ 0 h 0"/>
                <a:gd name="connsiteX1" fmla="*/ 0 w 0"/>
                <a:gd name="connsiteY1" fmla="*/ 476 h 0"/>
                <a:gd name="connsiteX2" fmla="*/ 572 w 0"/>
                <a:gd name="connsiteY2" fmla="*/ 191 h 0"/>
                <a:gd name="connsiteX3" fmla="*/ 667 w 0"/>
                <a:gd name="connsiteY3" fmla="*/ 95 h 0"/>
                <a:gd name="connsiteX4" fmla="*/ 762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2" y="0"/>
                  </a:moveTo>
                  <a:cubicBezTo>
                    <a:pt x="286" y="286"/>
                    <a:pt x="0" y="476"/>
                    <a:pt x="0" y="476"/>
                  </a:cubicBezTo>
                  <a:lnTo>
                    <a:pt x="572" y="191"/>
                  </a:lnTo>
                  <a:cubicBezTo>
                    <a:pt x="667" y="95"/>
                    <a:pt x="667" y="95"/>
                    <a:pt x="667" y="95"/>
                  </a:cubicBezTo>
                  <a:cubicBezTo>
                    <a:pt x="667" y="95"/>
                    <a:pt x="667" y="95"/>
                    <a:pt x="762" y="0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8" name="Freihandform: Form 108">
              <a:extLst>
                <a:ext uri="{FF2B5EF4-FFF2-40B4-BE49-F238E27FC236}">
                  <a16:creationId xmlns:a16="http://schemas.microsoft.com/office/drawing/2014/main" id="{7D02F5CB-3A47-7346-8AC6-9D8FC8EE779B}"/>
                </a:ext>
              </a:extLst>
            </p:cNvPr>
            <p:cNvSpPr/>
            <p:nvPr/>
          </p:nvSpPr>
          <p:spPr>
            <a:xfrm>
              <a:off x="6158788" y="2889408"/>
              <a:ext cx="28575" cy="57150"/>
            </a:xfrm>
            <a:custGeom>
              <a:avLst/>
              <a:gdLst>
                <a:gd name="connsiteX0" fmla="*/ 362 w 28575"/>
                <a:gd name="connsiteY0" fmla="*/ 1143 h 57150"/>
                <a:gd name="connsiteX1" fmla="*/ 30938 w 28575"/>
                <a:gd name="connsiteY1" fmla="*/ 56579 h 57150"/>
                <a:gd name="connsiteX2" fmla="*/ 31795 w 28575"/>
                <a:gd name="connsiteY2" fmla="*/ 57626 h 57150"/>
                <a:gd name="connsiteX3" fmla="*/ 31414 w 28575"/>
                <a:gd name="connsiteY3" fmla="*/ 56483 h 57150"/>
                <a:gd name="connsiteX4" fmla="*/ 934 w 28575"/>
                <a:gd name="connsiteY4" fmla="*/ 1143 h 57150"/>
                <a:gd name="connsiteX5" fmla="*/ 77 w 28575"/>
                <a:gd name="connsiteY5" fmla="*/ 0 h 57150"/>
                <a:gd name="connsiteX6" fmla="*/ 362 w 28575"/>
                <a:gd name="connsiteY6" fmla="*/ 114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362" y="1143"/>
                  </a:moveTo>
                  <a:cubicBezTo>
                    <a:pt x="10173" y="19717"/>
                    <a:pt x="20460" y="38195"/>
                    <a:pt x="30938" y="56579"/>
                  </a:cubicBezTo>
                  <a:cubicBezTo>
                    <a:pt x="31319" y="57150"/>
                    <a:pt x="31700" y="57626"/>
                    <a:pt x="31795" y="57626"/>
                  </a:cubicBezTo>
                  <a:cubicBezTo>
                    <a:pt x="31890" y="57626"/>
                    <a:pt x="31700" y="57055"/>
                    <a:pt x="31414" y="56483"/>
                  </a:cubicBezTo>
                  <a:cubicBezTo>
                    <a:pt x="20936" y="38100"/>
                    <a:pt x="10745" y="19717"/>
                    <a:pt x="934" y="1143"/>
                  </a:cubicBezTo>
                  <a:cubicBezTo>
                    <a:pt x="553" y="476"/>
                    <a:pt x="267" y="95"/>
                    <a:pt x="77" y="0"/>
                  </a:cubicBezTo>
                  <a:cubicBezTo>
                    <a:pt x="-114" y="95"/>
                    <a:pt x="77" y="571"/>
                    <a:pt x="362" y="1143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19" name="Freihandform: Form 109">
              <a:extLst>
                <a:ext uri="{FF2B5EF4-FFF2-40B4-BE49-F238E27FC236}">
                  <a16:creationId xmlns:a16="http://schemas.microsoft.com/office/drawing/2014/main" id="{3315531E-47AA-45E3-1DC5-AA2DCABFF18B}"/>
                </a:ext>
              </a:extLst>
            </p:cNvPr>
            <p:cNvSpPr/>
            <p:nvPr/>
          </p:nvSpPr>
          <p:spPr>
            <a:xfrm>
              <a:off x="6229088" y="3032239"/>
              <a:ext cx="9525" cy="9525"/>
            </a:xfrm>
            <a:custGeom>
              <a:avLst/>
              <a:gdLst>
                <a:gd name="connsiteX0" fmla="*/ 357 w 0"/>
                <a:gd name="connsiteY0" fmla="*/ 235 h 0"/>
                <a:gd name="connsiteX1" fmla="*/ 166 w 0"/>
                <a:gd name="connsiteY1" fmla="*/ 426 h 0"/>
                <a:gd name="connsiteX2" fmla="*/ 1119 w 0"/>
                <a:gd name="connsiteY2" fmla="*/ 1854 h 0"/>
                <a:gd name="connsiteX3" fmla="*/ 1309 w 0"/>
                <a:gd name="connsiteY3" fmla="*/ 1664 h 0"/>
                <a:gd name="connsiteX4" fmla="*/ 357 w 0"/>
                <a:gd name="connsiteY4" fmla="*/ 23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57" y="235"/>
                  </a:moveTo>
                  <a:cubicBezTo>
                    <a:pt x="-24" y="-146"/>
                    <a:pt x="-120" y="-51"/>
                    <a:pt x="166" y="426"/>
                  </a:cubicBezTo>
                  <a:cubicBezTo>
                    <a:pt x="357" y="807"/>
                    <a:pt x="738" y="1569"/>
                    <a:pt x="1119" y="1854"/>
                  </a:cubicBezTo>
                  <a:cubicBezTo>
                    <a:pt x="1404" y="2140"/>
                    <a:pt x="1500" y="2045"/>
                    <a:pt x="1309" y="1664"/>
                  </a:cubicBezTo>
                  <a:cubicBezTo>
                    <a:pt x="1119" y="1188"/>
                    <a:pt x="642" y="521"/>
                    <a:pt x="357" y="235"/>
                  </a:cubicBez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  <p:sp>
          <p:nvSpPr>
            <p:cNvPr id="220" name="Freihandform: Form 110">
              <a:extLst>
                <a:ext uri="{FF2B5EF4-FFF2-40B4-BE49-F238E27FC236}">
                  <a16:creationId xmlns:a16="http://schemas.microsoft.com/office/drawing/2014/main" id="{D618DAA9-1A95-9F0C-F27B-D16E670ADB96}"/>
                </a:ext>
              </a:extLst>
            </p:cNvPr>
            <p:cNvSpPr/>
            <p:nvPr/>
          </p:nvSpPr>
          <p:spPr>
            <a:xfrm>
              <a:off x="5944933" y="2843089"/>
              <a:ext cx="304800" cy="219075"/>
            </a:xfrm>
            <a:custGeom>
              <a:avLst/>
              <a:gdLst>
                <a:gd name="connsiteX0" fmla="*/ 274130 w 304800"/>
                <a:gd name="connsiteY0" fmla="*/ 190527 h 219075"/>
                <a:gd name="connsiteX1" fmla="*/ 269081 w 304800"/>
                <a:gd name="connsiteY1" fmla="*/ 183860 h 219075"/>
                <a:gd name="connsiteX2" fmla="*/ 268319 w 304800"/>
                <a:gd name="connsiteY2" fmla="*/ 182717 h 219075"/>
                <a:gd name="connsiteX3" fmla="*/ 267176 w 304800"/>
                <a:gd name="connsiteY3" fmla="*/ 181669 h 219075"/>
                <a:gd name="connsiteX4" fmla="*/ 230124 w 304800"/>
                <a:gd name="connsiteY4" fmla="*/ 126615 h 219075"/>
                <a:gd name="connsiteX5" fmla="*/ 229267 w 304800"/>
                <a:gd name="connsiteY5" fmla="*/ 126043 h 219075"/>
                <a:gd name="connsiteX6" fmla="*/ 224695 w 304800"/>
                <a:gd name="connsiteY6" fmla="*/ 119566 h 219075"/>
                <a:gd name="connsiteX7" fmla="*/ 223552 w 304800"/>
                <a:gd name="connsiteY7" fmla="*/ 117375 h 219075"/>
                <a:gd name="connsiteX8" fmla="*/ 209455 w 304800"/>
                <a:gd name="connsiteY8" fmla="*/ 91467 h 219075"/>
                <a:gd name="connsiteX9" fmla="*/ 205740 w 304800"/>
                <a:gd name="connsiteY9" fmla="*/ 85752 h 219075"/>
                <a:gd name="connsiteX10" fmla="*/ 191738 w 304800"/>
                <a:gd name="connsiteY10" fmla="*/ 64226 h 219075"/>
                <a:gd name="connsiteX11" fmla="*/ 191738 w 304800"/>
                <a:gd name="connsiteY11" fmla="*/ 65178 h 219075"/>
                <a:gd name="connsiteX12" fmla="*/ 188881 w 304800"/>
                <a:gd name="connsiteY12" fmla="*/ 61559 h 219075"/>
                <a:gd name="connsiteX13" fmla="*/ 187166 w 304800"/>
                <a:gd name="connsiteY13" fmla="*/ 58511 h 219075"/>
                <a:gd name="connsiteX14" fmla="*/ 191834 w 304800"/>
                <a:gd name="connsiteY14" fmla="*/ 67560 h 219075"/>
                <a:gd name="connsiteX15" fmla="*/ 192405 w 304800"/>
                <a:gd name="connsiteY15" fmla="*/ 68798 h 219075"/>
                <a:gd name="connsiteX16" fmla="*/ 197930 w 304800"/>
                <a:gd name="connsiteY16" fmla="*/ 78609 h 219075"/>
                <a:gd name="connsiteX17" fmla="*/ 249746 w 304800"/>
                <a:gd name="connsiteY17" fmla="*/ 159476 h 219075"/>
                <a:gd name="connsiteX18" fmla="*/ 250603 w 304800"/>
                <a:gd name="connsiteY18" fmla="*/ 161000 h 219075"/>
                <a:gd name="connsiteX19" fmla="*/ 250222 w 304800"/>
                <a:gd name="connsiteY19" fmla="*/ 160905 h 219075"/>
                <a:gd name="connsiteX20" fmla="*/ 214694 w 304800"/>
                <a:gd name="connsiteY20" fmla="*/ 113565 h 219075"/>
                <a:gd name="connsiteX21" fmla="*/ 193072 w 304800"/>
                <a:gd name="connsiteY21" fmla="*/ 80323 h 219075"/>
                <a:gd name="connsiteX22" fmla="*/ 173355 w 304800"/>
                <a:gd name="connsiteY22" fmla="*/ 48510 h 219075"/>
                <a:gd name="connsiteX23" fmla="*/ 171736 w 304800"/>
                <a:gd name="connsiteY23" fmla="*/ 45652 h 219075"/>
                <a:gd name="connsiteX24" fmla="*/ 170974 w 304800"/>
                <a:gd name="connsiteY24" fmla="*/ 44700 h 219075"/>
                <a:gd name="connsiteX25" fmla="*/ 168973 w 304800"/>
                <a:gd name="connsiteY25" fmla="*/ 45462 h 219075"/>
                <a:gd name="connsiteX26" fmla="*/ 168497 w 304800"/>
                <a:gd name="connsiteY26" fmla="*/ 46509 h 219075"/>
                <a:gd name="connsiteX27" fmla="*/ 168307 w 304800"/>
                <a:gd name="connsiteY27" fmla="*/ 46986 h 219075"/>
                <a:gd name="connsiteX28" fmla="*/ 168212 w 304800"/>
                <a:gd name="connsiteY28" fmla="*/ 47176 h 219075"/>
                <a:gd name="connsiteX29" fmla="*/ 166973 w 304800"/>
                <a:gd name="connsiteY29" fmla="*/ 49176 h 219075"/>
                <a:gd name="connsiteX30" fmla="*/ 155258 w 304800"/>
                <a:gd name="connsiteY30" fmla="*/ 67274 h 219075"/>
                <a:gd name="connsiteX31" fmla="*/ 84201 w 304800"/>
                <a:gd name="connsiteY31" fmla="*/ 159095 h 219075"/>
                <a:gd name="connsiteX32" fmla="*/ 61246 w 304800"/>
                <a:gd name="connsiteY32" fmla="*/ 178431 h 219075"/>
                <a:gd name="connsiteX33" fmla="*/ 64008 w 304800"/>
                <a:gd name="connsiteY33" fmla="*/ 169858 h 219075"/>
                <a:gd name="connsiteX34" fmla="*/ 61722 w 304800"/>
                <a:gd name="connsiteY34" fmla="*/ 172525 h 219075"/>
                <a:gd name="connsiteX35" fmla="*/ 57722 w 304800"/>
                <a:gd name="connsiteY35" fmla="*/ 176335 h 219075"/>
                <a:gd name="connsiteX36" fmla="*/ 47720 w 304800"/>
                <a:gd name="connsiteY36" fmla="*/ 184336 h 219075"/>
                <a:gd name="connsiteX37" fmla="*/ 44291 w 304800"/>
                <a:gd name="connsiteY37" fmla="*/ 186432 h 219075"/>
                <a:gd name="connsiteX38" fmla="*/ 27718 w 304800"/>
                <a:gd name="connsiteY38" fmla="*/ 195099 h 219075"/>
                <a:gd name="connsiteX39" fmla="*/ 27813 w 304800"/>
                <a:gd name="connsiteY39" fmla="*/ 193861 h 219075"/>
                <a:gd name="connsiteX40" fmla="*/ 26956 w 304800"/>
                <a:gd name="connsiteY40" fmla="*/ 194433 h 219075"/>
                <a:gd name="connsiteX41" fmla="*/ 21050 w 304800"/>
                <a:gd name="connsiteY41" fmla="*/ 197385 h 219075"/>
                <a:gd name="connsiteX42" fmla="*/ 20669 w 304800"/>
                <a:gd name="connsiteY42" fmla="*/ 196528 h 219075"/>
                <a:gd name="connsiteX43" fmla="*/ 22098 w 304800"/>
                <a:gd name="connsiteY43" fmla="*/ 190908 h 219075"/>
                <a:gd name="connsiteX44" fmla="*/ 21908 w 304800"/>
                <a:gd name="connsiteY44" fmla="*/ 189384 h 219075"/>
                <a:gd name="connsiteX45" fmla="*/ 18669 w 304800"/>
                <a:gd name="connsiteY45" fmla="*/ 188241 h 219075"/>
                <a:gd name="connsiteX46" fmla="*/ 18383 w 304800"/>
                <a:gd name="connsiteY46" fmla="*/ 187289 h 219075"/>
                <a:gd name="connsiteX47" fmla="*/ 19622 w 304800"/>
                <a:gd name="connsiteY47" fmla="*/ 185860 h 219075"/>
                <a:gd name="connsiteX48" fmla="*/ 19622 w 304800"/>
                <a:gd name="connsiteY48" fmla="*/ 185860 h 219075"/>
                <a:gd name="connsiteX49" fmla="*/ 17812 w 304800"/>
                <a:gd name="connsiteY49" fmla="*/ 186813 h 219075"/>
                <a:gd name="connsiteX50" fmla="*/ 16192 w 304800"/>
                <a:gd name="connsiteY50" fmla="*/ 188241 h 219075"/>
                <a:gd name="connsiteX51" fmla="*/ 11240 w 304800"/>
                <a:gd name="connsiteY51" fmla="*/ 192623 h 219075"/>
                <a:gd name="connsiteX52" fmla="*/ 7620 w 304800"/>
                <a:gd name="connsiteY52" fmla="*/ 195004 h 219075"/>
                <a:gd name="connsiteX53" fmla="*/ 4191 w 304800"/>
                <a:gd name="connsiteY53" fmla="*/ 195004 h 219075"/>
                <a:gd name="connsiteX54" fmla="*/ 4477 w 304800"/>
                <a:gd name="connsiteY54" fmla="*/ 194433 h 219075"/>
                <a:gd name="connsiteX55" fmla="*/ 2000 w 304800"/>
                <a:gd name="connsiteY55" fmla="*/ 196338 h 219075"/>
                <a:gd name="connsiteX56" fmla="*/ 1048 w 304800"/>
                <a:gd name="connsiteY56" fmla="*/ 196909 h 219075"/>
                <a:gd name="connsiteX57" fmla="*/ 286 w 304800"/>
                <a:gd name="connsiteY57" fmla="*/ 196909 h 219075"/>
                <a:gd name="connsiteX58" fmla="*/ 0 w 304800"/>
                <a:gd name="connsiteY58" fmla="*/ 196719 h 219075"/>
                <a:gd name="connsiteX59" fmla="*/ 572 w 304800"/>
                <a:gd name="connsiteY59" fmla="*/ 195385 h 219075"/>
                <a:gd name="connsiteX60" fmla="*/ 953 w 304800"/>
                <a:gd name="connsiteY60" fmla="*/ 194718 h 219075"/>
                <a:gd name="connsiteX61" fmla="*/ 2572 w 304800"/>
                <a:gd name="connsiteY61" fmla="*/ 192909 h 219075"/>
                <a:gd name="connsiteX62" fmla="*/ 5620 w 304800"/>
                <a:gd name="connsiteY62" fmla="*/ 191385 h 219075"/>
                <a:gd name="connsiteX63" fmla="*/ 5810 w 304800"/>
                <a:gd name="connsiteY63" fmla="*/ 190718 h 219075"/>
                <a:gd name="connsiteX64" fmla="*/ 6668 w 304800"/>
                <a:gd name="connsiteY64" fmla="*/ 190527 h 219075"/>
                <a:gd name="connsiteX65" fmla="*/ 6096 w 304800"/>
                <a:gd name="connsiteY65" fmla="*/ 190527 h 219075"/>
                <a:gd name="connsiteX66" fmla="*/ 7429 w 304800"/>
                <a:gd name="connsiteY66" fmla="*/ 189575 h 219075"/>
                <a:gd name="connsiteX67" fmla="*/ 5810 w 304800"/>
                <a:gd name="connsiteY67" fmla="*/ 190527 h 219075"/>
                <a:gd name="connsiteX68" fmla="*/ 9811 w 304800"/>
                <a:gd name="connsiteY68" fmla="*/ 186813 h 219075"/>
                <a:gd name="connsiteX69" fmla="*/ 12002 w 304800"/>
                <a:gd name="connsiteY69" fmla="*/ 184527 h 219075"/>
                <a:gd name="connsiteX70" fmla="*/ 11716 w 304800"/>
                <a:gd name="connsiteY70" fmla="*/ 184431 h 219075"/>
                <a:gd name="connsiteX71" fmla="*/ 17812 w 304800"/>
                <a:gd name="connsiteY71" fmla="*/ 178812 h 219075"/>
                <a:gd name="connsiteX72" fmla="*/ 18669 w 304800"/>
                <a:gd name="connsiteY72" fmla="*/ 178335 h 219075"/>
                <a:gd name="connsiteX73" fmla="*/ 20003 w 304800"/>
                <a:gd name="connsiteY73" fmla="*/ 176811 h 219075"/>
                <a:gd name="connsiteX74" fmla="*/ 21527 w 304800"/>
                <a:gd name="connsiteY74" fmla="*/ 175287 h 219075"/>
                <a:gd name="connsiteX75" fmla="*/ 21812 w 304800"/>
                <a:gd name="connsiteY75" fmla="*/ 174906 h 219075"/>
                <a:gd name="connsiteX76" fmla="*/ 21812 w 304800"/>
                <a:gd name="connsiteY76" fmla="*/ 174906 h 219075"/>
                <a:gd name="connsiteX77" fmla="*/ 22955 w 304800"/>
                <a:gd name="connsiteY77" fmla="*/ 173478 h 219075"/>
                <a:gd name="connsiteX78" fmla="*/ 23146 w 304800"/>
                <a:gd name="connsiteY78" fmla="*/ 173192 h 219075"/>
                <a:gd name="connsiteX79" fmla="*/ 23146 w 304800"/>
                <a:gd name="connsiteY79" fmla="*/ 173192 h 219075"/>
                <a:gd name="connsiteX80" fmla="*/ 28004 w 304800"/>
                <a:gd name="connsiteY80" fmla="*/ 167001 h 219075"/>
                <a:gd name="connsiteX81" fmla="*/ 30575 w 304800"/>
                <a:gd name="connsiteY81" fmla="*/ 164619 h 219075"/>
                <a:gd name="connsiteX82" fmla="*/ 29718 w 304800"/>
                <a:gd name="connsiteY82" fmla="*/ 165286 h 219075"/>
                <a:gd name="connsiteX83" fmla="*/ 29051 w 304800"/>
                <a:gd name="connsiteY83" fmla="*/ 165191 h 219075"/>
                <a:gd name="connsiteX84" fmla="*/ 8096 w 304800"/>
                <a:gd name="connsiteY84" fmla="*/ 184146 h 219075"/>
                <a:gd name="connsiteX85" fmla="*/ 5239 w 304800"/>
                <a:gd name="connsiteY85" fmla="*/ 186336 h 219075"/>
                <a:gd name="connsiteX86" fmla="*/ 6763 w 304800"/>
                <a:gd name="connsiteY86" fmla="*/ 183955 h 219075"/>
                <a:gd name="connsiteX87" fmla="*/ 50292 w 304800"/>
                <a:gd name="connsiteY87" fmla="*/ 138330 h 219075"/>
                <a:gd name="connsiteX88" fmla="*/ 61151 w 304800"/>
                <a:gd name="connsiteY88" fmla="*/ 126805 h 219075"/>
                <a:gd name="connsiteX89" fmla="*/ 60484 w 304800"/>
                <a:gd name="connsiteY89" fmla="*/ 127281 h 219075"/>
                <a:gd name="connsiteX90" fmla="*/ 63437 w 304800"/>
                <a:gd name="connsiteY90" fmla="*/ 124424 h 219075"/>
                <a:gd name="connsiteX91" fmla="*/ 63722 w 304800"/>
                <a:gd name="connsiteY91" fmla="*/ 124138 h 219075"/>
                <a:gd name="connsiteX92" fmla="*/ 61151 w 304800"/>
                <a:gd name="connsiteY92" fmla="*/ 126043 h 219075"/>
                <a:gd name="connsiteX93" fmla="*/ 59627 w 304800"/>
                <a:gd name="connsiteY93" fmla="*/ 127567 h 219075"/>
                <a:gd name="connsiteX94" fmla="*/ 34576 w 304800"/>
                <a:gd name="connsiteY94" fmla="*/ 152332 h 219075"/>
                <a:gd name="connsiteX95" fmla="*/ 21241 w 304800"/>
                <a:gd name="connsiteY95" fmla="*/ 164143 h 219075"/>
                <a:gd name="connsiteX96" fmla="*/ 19145 w 304800"/>
                <a:gd name="connsiteY96" fmla="*/ 165477 h 219075"/>
                <a:gd name="connsiteX97" fmla="*/ 21050 w 304800"/>
                <a:gd name="connsiteY97" fmla="*/ 162905 h 219075"/>
                <a:gd name="connsiteX98" fmla="*/ 62484 w 304800"/>
                <a:gd name="connsiteY98" fmla="*/ 121090 h 219075"/>
                <a:gd name="connsiteX99" fmla="*/ 69533 w 304800"/>
                <a:gd name="connsiteY99" fmla="*/ 113756 h 219075"/>
                <a:gd name="connsiteX100" fmla="*/ 69628 w 304800"/>
                <a:gd name="connsiteY100" fmla="*/ 113661 h 219075"/>
                <a:gd name="connsiteX101" fmla="*/ 67723 w 304800"/>
                <a:gd name="connsiteY101" fmla="*/ 114994 h 219075"/>
                <a:gd name="connsiteX102" fmla="*/ 72676 w 304800"/>
                <a:gd name="connsiteY102" fmla="*/ 110422 h 219075"/>
                <a:gd name="connsiteX103" fmla="*/ 71438 w 304800"/>
                <a:gd name="connsiteY103" fmla="*/ 110613 h 219075"/>
                <a:gd name="connsiteX104" fmla="*/ 97917 w 304800"/>
                <a:gd name="connsiteY104" fmla="*/ 79847 h 219075"/>
                <a:gd name="connsiteX105" fmla="*/ 98870 w 304800"/>
                <a:gd name="connsiteY105" fmla="*/ 78704 h 219075"/>
                <a:gd name="connsiteX106" fmla="*/ 108299 w 304800"/>
                <a:gd name="connsiteY106" fmla="*/ 64321 h 219075"/>
                <a:gd name="connsiteX107" fmla="*/ 104204 w 304800"/>
                <a:gd name="connsiteY107" fmla="*/ 69274 h 219075"/>
                <a:gd name="connsiteX108" fmla="*/ 112205 w 304800"/>
                <a:gd name="connsiteY108" fmla="*/ 57558 h 219075"/>
                <a:gd name="connsiteX109" fmla="*/ 135350 w 304800"/>
                <a:gd name="connsiteY109" fmla="*/ 30317 h 219075"/>
                <a:gd name="connsiteX110" fmla="*/ 142685 w 304800"/>
                <a:gd name="connsiteY110" fmla="*/ 19268 h 219075"/>
                <a:gd name="connsiteX111" fmla="*/ 152876 w 304800"/>
                <a:gd name="connsiteY111" fmla="*/ 7743 h 219075"/>
                <a:gd name="connsiteX112" fmla="*/ 179451 w 304800"/>
                <a:gd name="connsiteY112" fmla="*/ 1170 h 219075"/>
                <a:gd name="connsiteX113" fmla="*/ 191072 w 304800"/>
                <a:gd name="connsiteY113" fmla="*/ 8695 h 219075"/>
                <a:gd name="connsiteX114" fmla="*/ 199358 w 304800"/>
                <a:gd name="connsiteY114" fmla="*/ 20887 h 219075"/>
                <a:gd name="connsiteX115" fmla="*/ 211360 w 304800"/>
                <a:gd name="connsiteY115" fmla="*/ 41652 h 219075"/>
                <a:gd name="connsiteX116" fmla="*/ 212408 w 304800"/>
                <a:gd name="connsiteY116" fmla="*/ 44319 h 219075"/>
                <a:gd name="connsiteX117" fmla="*/ 210979 w 304800"/>
                <a:gd name="connsiteY117" fmla="*/ 42699 h 219075"/>
                <a:gd name="connsiteX118" fmla="*/ 203264 w 304800"/>
                <a:gd name="connsiteY118" fmla="*/ 29745 h 219075"/>
                <a:gd name="connsiteX119" fmla="*/ 192215 w 304800"/>
                <a:gd name="connsiteY119" fmla="*/ 12124 h 219075"/>
                <a:gd name="connsiteX120" fmla="*/ 175736 w 304800"/>
                <a:gd name="connsiteY120" fmla="*/ 2028 h 219075"/>
                <a:gd name="connsiteX121" fmla="*/ 156877 w 304800"/>
                <a:gd name="connsiteY121" fmla="*/ 7076 h 219075"/>
                <a:gd name="connsiteX122" fmla="*/ 172403 w 304800"/>
                <a:gd name="connsiteY122" fmla="*/ 2218 h 219075"/>
                <a:gd name="connsiteX123" fmla="*/ 187262 w 304800"/>
                <a:gd name="connsiteY123" fmla="*/ 8695 h 219075"/>
                <a:gd name="connsiteX124" fmla="*/ 192786 w 304800"/>
                <a:gd name="connsiteY124" fmla="*/ 15077 h 219075"/>
                <a:gd name="connsiteX125" fmla="*/ 197072 w 304800"/>
                <a:gd name="connsiteY125" fmla="*/ 22602 h 219075"/>
                <a:gd name="connsiteX126" fmla="*/ 204788 w 304800"/>
                <a:gd name="connsiteY126" fmla="*/ 36603 h 219075"/>
                <a:gd name="connsiteX127" fmla="*/ 207931 w 304800"/>
                <a:gd name="connsiteY127" fmla="*/ 42033 h 219075"/>
                <a:gd name="connsiteX128" fmla="*/ 210788 w 304800"/>
                <a:gd name="connsiteY128" fmla="*/ 47557 h 219075"/>
                <a:gd name="connsiteX129" fmla="*/ 241935 w 304800"/>
                <a:gd name="connsiteY129" fmla="*/ 101469 h 219075"/>
                <a:gd name="connsiteX130" fmla="*/ 270224 w 304800"/>
                <a:gd name="connsiteY130" fmla="*/ 145569 h 219075"/>
                <a:gd name="connsiteX131" fmla="*/ 311277 w 304800"/>
                <a:gd name="connsiteY131" fmla="*/ 207101 h 219075"/>
                <a:gd name="connsiteX132" fmla="*/ 314230 w 304800"/>
                <a:gd name="connsiteY132" fmla="*/ 213387 h 219075"/>
                <a:gd name="connsiteX133" fmla="*/ 310325 w 304800"/>
                <a:gd name="connsiteY133" fmla="*/ 209482 h 219075"/>
                <a:gd name="connsiteX134" fmla="*/ 224409 w 304800"/>
                <a:gd name="connsiteY134" fmla="*/ 75275 h 219075"/>
                <a:gd name="connsiteX135" fmla="*/ 215837 w 304800"/>
                <a:gd name="connsiteY135" fmla="*/ 59940 h 219075"/>
                <a:gd name="connsiteX136" fmla="*/ 215741 w 304800"/>
                <a:gd name="connsiteY136" fmla="*/ 60225 h 219075"/>
                <a:gd name="connsiteX137" fmla="*/ 214313 w 304800"/>
                <a:gd name="connsiteY137" fmla="*/ 59368 h 219075"/>
                <a:gd name="connsiteX138" fmla="*/ 223838 w 304800"/>
                <a:gd name="connsiteY138" fmla="*/ 76894 h 219075"/>
                <a:gd name="connsiteX139" fmla="*/ 253365 w 304800"/>
                <a:gd name="connsiteY139" fmla="*/ 125567 h 219075"/>
                <a:gd name="connsiteX140" fmla="*/ 271939 w 304800"/>
                <a:gd name="connsiteY140" fmla="*/ 159285 h 219075"/>
                <a:gd name="connsiteX141" fmla="*/ 298418 w 304800"/>
                <a:gd name="connsiteY141" fmla="*/ 199290 h 219075"/>
                <a:gd name="connsiteX142" fmla="*/ 299180 w 304800"/>
                <a:gd name="connsiteY142" fmla="*/ 200624 h 219075"/>
                <a:gd name="connsiteX143" fmla="*/ 298514 w 304800"/>
                <a:gd name="connsiteY143" fmla="*/ 200148 h 219075"/>
                <a:gd name="connsiteX144" fmla="*/ 278892 w 304800"/>
                <a:gd name="connsiteY144" fmla="*/ 172430 h 219075"/>
                <a:gd name="connsiteX145" fmla="*/ 279178 w 304800"/>
                <a:gd name="connsiteY145" fmla="*/ 175478 h 219075"/>
                <a:gd name="connsiteX146" fmla="*/ 276035 w 304800"/>
                <a:gd name="connsiteY146" fmla="*/ 173097 h 219075"/>
                <a:gd name="connsiteX147" fmla="*/ 280130 w 304800"/>
                <a:gd name="connsiteY147" fmla="*/ 179764 h 219075"/>
                <a:gd name="connsiteX148" fmla="*/ 281178 w 304800"/>
                <a:gd name="connsiteY148" fmla="*/ 182431 h 219075"/>
                <a:gd name="connsiteX149" fmla="*/ 279273 w 304800"/>
                <a:gd name="connsiteY149" fmla="*/ 180240 h 219075"/>
                <a:gd name="connsiteX150" fmla="*/ 262604 w 304800"/>
                <a:gd name="connsiteY150" fmla="*/ 153189 h 219075"/>
                <a:gd name="connsiteX151" fmla="*/ 242316 w 304800"/>
                <a:gd name="connsiteY151" fmla="*/ 120900 h 219075"/>
                <a:gd name="connsiteX152" fmla="*/ 243078 w 304800"/>
                <a:gd name="connsiteY152" fmla="*/ 124710 h 219075"/>
                <a:gd name="connsiteX153" fmla="*/ 243078 w 304800"/>
                <a:gd name="connsiteY153" fmla="*/ 124710 h 219075"/>
                <a:gd name="connsiteX154" fmla="*/ 246126 w 304800"/>
                <a:gd name="connsiteY154" fmla="*/ 129758 h 219075"/>
                <a:gd name="connsiteX155" fmla="*/ 306038 w 304800"/>
                <a:gd name="connsiteY155" fmla="*/ 221960 h 219075"/>
                <a:gd name="connsiteX156" fmla="*/ 306610 w 304800"/>
                <a:gd name="connsiteY156" fmla="*/ 223198 h 219075"/>
                <a:gd name="connsiteX157" fmla="*/ 305753 w 304800"/>
                <a:gd name="connsiteY157" fmla="*/ 222341 h 219075"/>
                <a:gd name="connsiteX158" fmla="*/ 287560 w 304800"/>
                <a:gd name="connsiteY158" fmla="*/ 194147 h 219075"/>
                <a:gd name="connsiteX159" fmla="*/ 287560 w 304800"/>
                <a:gd name="connsiteY159" fmla="*/ 194147 h 219075"/>
                <a:gd name="connsiteX160" fmla="*/ 287369 w 304800"/>
                <a:gd name="connsiteY160" fmla="*/ 194337 h 219075"/>
                <a:gd name="connsiteX161" fmla="*/ 286417 w 304800"/>
                <a:gd name="connsiteY161" fmla="*/ 192909 h 219075"/>
                <a:gd name="connsiteX162" fmla="*/ 286607 w 304800"/>
                <a:gd name="connsiteY162" fmla="*/ 192718 h 219075"/>
                <a:gd name="connsiteX163" fmla="*/ 252889 w 304800"/>
                <a:gd name="connsiteY163" fmla="*/ 140997 h 219075"/>
                <a:gd name="connsiteX164" fmla="*/ 282607 w 304800"/>
                <a:gd name="connsiteY164" fmla="*/ 189289 h 219075"/>
                <a:gd name="connsiteX165" fmla="*/ 286322 w 304800"/>
                <a:gd name="connsiteY165" fmla="*/ 194242 h 219075"/>
                <a:gd name="connsiteX166" fmla="*/ 286988 w 304800"/>
                <a:gd name="connsiteY166" fmla="*/ 195671 h 219075"/>
                <a:gd name="connsiteX167" fmla="*/ 286322 w 304800"/>
                <a:gd name="connsiteY167" fmla="*/ 195099 h 219075"/>
                <a:gd name="connsiteX168" fmla="*/ 285274 w 304800"/>
                <a:gd name="connsiteY168" fmla="*/ 193671 h 219075"/>
                <a:gd name="connsiteX169" fmla="*/ 287655 w 304800"/>
                <a:gd name="connsiteY169" fmla="*/ 199576 h 219075"/>
                <a:gd name="connsiteX170" fmla="*/ 282988 w 304800"/>
                <a:gd name="connsiteY170" fmla="*/ 194242 h 219075"/>
                <a:gd name="connsiteX171" fmla="*/ 266986 w 304800"/>
                <a:gd name="connsiteY171" fmla="*/ 169096 h 219075"/>
                <a:gd name="connsiteX172" fmla="*/ 265176 w 304800"/>
                <a:gd name="connsiteY172" fmla="*/ 166429 h 219075"/>
                <a:gd name="connsiteX173" fmla="*/ 263176 w 304800"/>
                <a:gd name="connsiteY173" fmla="*/ 163857 h 219075"/>
                <a:gd name="connsiteX174" fmla="*/ 286893 w 304800"/>
                <a:gd name="connsiteY174" fmla="*/ 203386 h 219075"/>
                <a:gd name="connsiteX175" fmla="*/ 287846 w 304800"/>
                <a:gd name="connsiteY175" fmla="*/ 205672 h 219075"/>
                <a:gd name="connsiteX176" fmla="*/ 286226 w 304800"/>
                <a:gd name="connsiteY176" fmla="*/ 203958 h 219075"/>
                <a:gd name="connsiteX177" fmla="*/ 241554 w 304800"/>
                <a:gd name="connsiteY177" fmla="*/ 135473 h 219075"/>
                <a:gd name="connsiteX178" fmla="*/ 225171 w 304800"/>
                <a:gd name="connsiteY178" fmla="*/ 113470 h 219075"/>
                <a:gd name="connsiteX179" fmla="*/ 226885 w 304800"/>
                <a:gd name="connsiteY179" fmla="*/ 116518 h 219075"/>
                <a:gd name="connsiteX180" fmla="*/ 273368 w 304800"/>
                <a:gd name="connsiteY180" fmla="*/ 186622 h 219075"/>
                <a:gd name="connsiteX181" fmla="*/ 273939 w 304800"/>
                <a:gd name="connsiteY181" fmla="*/ 187956 h 219075"/>
                <a:gd name="connsiteX182" fmla="*/ 273177 w 304800"/>
                <a:gd name="connsiteY182" fmla="*/ 187098 h 219075"/>
                <a:gd name="connsiteX183" fmla="*/ 249936 w 304800"/>
                <a:gd name="connsiteY183" fmla="*/ 153285 h 219075"/>
                <a:gd name="connsiteX184" fmla="*/ 231172 w 304800"/>
                <a:gd name="connsiteY184" fmla="*/ 125567 h 219075"/>
                <a:gd name="connsiteX185" fmla="*/ 266605 w 304800"/>
                <a:gd name="connsiteY185" fmla="*/ 180050 h 219075"/>
                <a:gd name="connsiteX186" fmla="*/ 267843 w 304800"/>
                <a:gd name="connsiteY186" fmla="*/ 182241 h 219075"/>
                <a:gd name="connsiteX187" fmla="*/ 268224 w 304800"/>
                <a:gd name="connsiteY187" fmla="*/ 182622 h 219075"/>
                <a:gd name="connsiteX188" fmla="*/ 273463 w 304800"/>
                <a:gd name="connsiteY188" fmla="*/ 189670 h 219075"/>
                <a:gd name="connsiteX189" fmla="*/ 274225 w 304800"/>
                <a:gd name="connsiteY189" fmla="*/ 191099 h 219075"/>
                <a:gd name="connsiteX190" fmla="*/ 274130 w 304800"/>
                <a:gd name="connsiteY190" fmla="*/ 190527 h 219075"/>
                <a:gd name="connsiteX191" fmla="*/ 53912 w 304800"/>
                <a:gd name="connsiteY191" fmla="*/ 146141 h 219075"/>
                <a:gd name="connsiteX192" fmla="*/ 53435 w 304800"/>
                <a:gd name="connsiteY192" fmla="*/ 146427 h 219075"/>
                <a:gd name="connsiteX193" fmla="*/ 54864 w 304800"/>
                <a:gd name="connsiteY193" fmla="*/ 145188 h 219075"/>
                <a:gd name="connsiteX194" fmla="*/ 57341 w 304800"/>
                <a:gd name="connsiteY194" fmla="*/ 143855 h 219075"/>
                <a:gd name="connsiteX195" fmla="*/ 53912 w 304800"/>
                <a:gd name="connsiteY195" fmla="*/ 146141 h 219075"/>
                <a:gd name="connsiteX196" fmla="*/ 33528 w 304800"/>
                <a:gd name="connsiteY196" fmla="*/ 172906 h 219075"/>
                <a:gd name="connsiteX197" fmla="*/ 33528 w 304800"/>
                <a:gd name="connsiteY197" fmla="*/ 172906 h 219075"/>
                <a:gd name="connsiteX198" fmla="*/ 32099 w 304800"/>
                <a:gd name="connsiteY198" fmla="*/ 173668 h 219075"/>
                <a:gd name="connsiteX199" fmla="*/ 33528 w 304800"/>
                <a:gd name="connsiteY199" fmla="*/ 172906 h 219075"/>
                <a:gd name="connsiteX200" fmla="*/ 177165 w 304800"/>
                <a:gd name="connsiteY200" fmla="*/ 3742 h 219075"/>
                <a:gd name="connsiteX201" fmla="*/ 139065 w 304800"/>
                <a:gd name="connsiteY201" fmla="*/ 28317 h 219075"/>
                <a:gd name="connsiteX202" fmla="*/ 146114 w 304800"/>
                <a:gd name="connsiteY202" fmla="*/ 17839 h 219075"/>
                <a:gd name="connsiteX203" fmla="*/ 160020 w 304800"/>
                <a:gd name="connsiteY203" fmla="*/ 5838 h 219075"/>
                <a:gd name="connsiteX204" fmla="*/ 177165 w 304800"/>
                <a:gd name="connsiteY204" fmla="*/ 3742 h 219075"/>
                <a:gd name="connsiteX205" fmla="*/ 36195 w 304800"/>
                <a:gd name="connsiteY205" fmla="*/ 160143 h 219075"/>
                <a:gd name="connsiteX206" fmla="*/ 42577 w 304800"/>
                <a:gd name="connsiteY206" fmla="*/ 155761 h 219075"/>
                <a:gd name="connsiteX207" fmla="*/ 46673 w 304800"/>
                <a:gd name="connsiteY207" fmla="*/ 151189 h 219075"/>
                <a:gd name="connsiteX208" fmla="*/ 58007 w 304800"/>
                <a:gd name="connsiteY208" fmla="*/ 139188 h 219075"/>
                <a:gd name="connsiteX209" fmla="*/ 58579 w 304800"/>
                <a:gd name="connsiteY209" fmla="*/ 138045 h 219075"/>
                <a:gd name="connsiteX210" fmla="*/ 59912 w 304800"/>
                <a:gd name="connsiteY210" fmla="*/ 136521 h 219075"/>
                <a:gd name="connsiteX211" fmla="*/ 47625 w 304800"/>
                <a:gd name="connsiteY211" fmla="*/ 148903 h 219075"/>
                <a:gd name="connsiteX212" fmla="*/ 36195 w 304800"/>
                <a:gd name="connsiteY212" fmla="*/ 160143 h 219075"/>
                <a:gd name="connsiteX213" fmla="*/ 8763 w 304800"/>
                <a:gd name="connsiteY213" fmla="*/ 189765 h 219075"/>
                <a:gd name="connsiteX214" fmla="*/ 8287 w 304800"/>
                <a:gd name="connsiteY214" fmla="*/ 190051 h 219075"/>
                <a:gd name="connsiteX215" fmla="*/ 8763 w 304800"/>
                <a:gd name="connsiteY215" fmla="*/ 188908 h 219075"/>
                <a:gd name="connsiteX216" fmla="*/ 8763 w 304800"/>
                <a:gd name="connsiteY216" fmla="*/ 189765 h 219075"/>
                <a:gd name="connsiteX217" fmla="*/ 8096 w 304800"/>
                <a:gd name="connsiteY217" fmla="*/ 191480 h 219075"/>
                <a:gd name="connsiteX218" fmla="*/ 8763 w 304800"/>
                <a:gd name="connsiteY218" fmla="*/ 190908 h 219075"/>
                <a:gd name="connsiteX219" fmla="*/ 8096 w 304800"/>
                <a:gd name="connsiteY219" fmla="*/ 191480 h 219075"/>
                <a:gd name="connsiteX220" fmla="*/ 14002 w 304800"/>
                <a:gd name="connsiteY220" fmla="*/ 186622 h 219075"/>
                <a:gd name="connsiteX221" fmla="*/ 13049 w 304800"/>
                <a:gd name="connsiteY221" fmla="*/ 187194 h 219075"/>
                <a:gd name="connsiteX222" fmla="*/ 14002 w 304800"/>
                <a:gd name="connsiteY222" fmla="*/ 186622 h 219075"/>
                <a:gd name="connsiteX223" fmla="*/ 27908 w 304800"/>
                <a:gd name="connsiteY223" fmla="*/ 193004 h 219075"/>
                <a:gd name="connsiteX224" fmla="*/ 28289 w 304800"/>
                <a:gd name="connsiteY224" fmla="*/ 189194 h 219075"/>
                <a:gd name="connsiteX225" fmla="*/ 27718 w 304800"/>
                <a:gd name="connsiteY225" fmla="*/ 193099 h 219075"/>
                <a:gd name="connsiteX226" fmla="*/ 27908 w 304800"/>
                <a:gd name="connsiteY226" fmla="*/ 19300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</a:cxnLst>
              <a:rect l="l" t="t" r="r" b="b"/>
              <a:pathLst>
                <a:path w="304800" h="219075">
                  <a:moveTo>
                    <a:pt x="274130" y="190527"/>
                  </a:moveTo>
                  <a:cubicBezTo>
                    <a:pt x="272415" y="188146"/>
                    <a:pt x="270701" y="185860"/>
                    <a:pt x="269081" y="183860"/>
                  </a:cubicBezTo>
                  <a:cubicBezTo>
                    <a:pt x="268796" y="183479"/>
                    <a:pt x="268510" y="183003"/>
                    <a:pt x="268319" y="182717"/>
                  </a:cubicBezTo>
                  <a:cubicBezTo>
                    <a:pt x="268224" y="183003"/>
                    <a:pt x="267843" y="182622"/>
                    <a:pt x="267176" y="181669"/>
                  </a:cubicBezTo>
                  <a:cubicBezTo>
                    <a:pt x="254603" y="164619"/>
                    <a:pt x="242221" y="145474"/>
                    <a:pt x="230124" y="126615"/>
                  </a:cubicBezTo>
                  <a:cubicBezTo>
                    <a:pt x="229934" y="126519"/>
                    <a:pt x="229648" y="126424"/>
                    <a:pt x="229267" y="126043"/>
                  </a:cubicBezTo>
                  <a:cubicBezTo>
                    <a:pt x="228029" y="124995"/>
                    <a:pt x="226219" y="122424"/>
                    <a:pt x="224695" y="119566"/>
                  </a:cubicBezTo>
                  <a:lnTo>
                    <a:pt x="223552" y="117375"/>
                  </a:lnTo>
                  <a:cubicBezTo>
                    <a:pt x="218885" y="108708"/>
                    <a:pt x="214217" y="100230"/>
                    <a:pt x="209455" y="91467"/>
                  </a:cubicBezTo>
                  <a:cubicBezTo>
                    <a:pt x="208312" y="89848"/>
                    <a:pt x="206978" y="87848"/>
                    <a:pt x="205740" y="85752"/>
                  </a:cubicBezTo>
                  <a:cubicBezTo>
                    <a:pt x="201073" y="78704"/>
                    <a:pt x="196406" y="71560"/>
                    <a:pt x="191738" y="64226"/>
                  </a:cubicBezTo>
                  <a:cubicBezTo>
                    <a:pt x="191929" y="64797"/>
                    <a:pt x="191929" y="65178"/>
                    <a:pt x="191738" y="65178"/>
                  </a:cubicBezTo>
                  <a:cubicBezTo>
                    <a:pt x="191262" y="65274"/>
                    <a:pt x="190024" y="63654"/>
                    <a:pt x="188881" y="61559"/>
                  </a:cubicBezTo>
                  <a:lnTo>
                    <a:pt x="187166" y="58511"/>
                  </a:lnTo>
                  <a:cubicBezTo>
                    <a:pt x="188690" y="61559"/>
                    <a:pt x="190310" y="64512"/>
                    <a:pt x="191834" y="67560"/>
                  </a:cubicBezTo>
                  <a:cubicBezTo>
                    <a:pt x="192024" y="67941"/>
                    <a:pt x="192215" y="68322"/>
                    <a:pt x="192405" y="68798"/>
                  </a:cubicBezTo>
                  <a:cubicBezTo>
                    <a:pt x="194215" y="72036"/>
                    <a:pt x="196120" y="75275"/>
                    <a:pt x="197930" y="78609"/>
                  </a:cubicBezTo>
                  <a:cubicBezTo>
                    <a:pt x="214694" y="107565"/>
                    <a:pt x="231934" y="133854"/>
                    <a:pt x="249746" y="159476"/>
                  </a:cubicBezTo>
                  <a:cubicBezTo>
                    <a:pt x="250031" y="159857"/>
                    <a:pt x="250508" y="160524"/>
                    <a:pt x="250603" y="161000"/>
                  </a:cubicBezTo>
                  <a:cubicBezTo>
                    <a:pt x="250698" y="161286"/>
                    <a:pt x="250508" y="161381"/>
                    <a:pt x="250222" y="160905"/>
                  </a:cubicBezTo>
                  <a:cubicBezTo>
                    <a:pt x="238220" y="145284"/>
                    <a:pt x="227171" y="132044"/>
                    <a:pt x="214694" y="113565"/>
                  </a:cubicBezTo>
                  <a:cubicBezTo>
                    <a:pt x="207359" y="102516"/>
                    <a:pt x="200120" y="91467"/>
                    <a:pt x="193072" y="80323"/>
                  </a:cubicBezTo>
                  <a:cubicBezTo>
                    <a:pt x="186404" y="69560"/>
                    <a:pt x="179832" y="58987"/>
                    <a:pt x="173355" y="48510"/>
                  </a:cubicBezTo>
                  <a:lnTo>
                    <a:pt x="171736" y="45652"/>
                  </a:lnTo>
                  <a:cubicBezTo>
                    <a:pt x="171545" y="45271"/>
                    <a:pt x="171260" y="44985"/>
                    <a:pt x="170974" y="44700"/>
                  </a:cubicBezTo>
                  <a:cubicBezTo>
                    <a:pt x="170307" y="44128"/>
                    <a:pt x="169355" y="44700"/>
                    <a:pt x="168973" y="45462"/>
                  </a:cubicBezTo>
                  <a:cubicBezTo>
                    <a:pt x="168783" y="45843"/>
                    <a:pt x="168593" y="46128"/>
                    <a:pt x="168497" y="46509"/>
                  </a:cubicBezTo>
                  <a:lnTo>
                    <a:pt x="168307" y="46986"/>
                  </a:lnTo>
                  <a:lnTo>
                    <a:pt x="168212" y="47176"/>
                  </a:lnTo>
                  <a:lnTo>
                    <a:pt x="166973" y="49176"/>
                  </a:lnTo>
                  <a:cubicBezTo>
                    <a:pt x="163259" y="55177"/>
                    <a:pt x="159258" y="61178"/>
                    <a:pt x="155258" y="67274"/>
                  </a:cubicBezTo>
                  <a:cubicBezTo>
                    <a:pt x="133160" y="100326"/>
                    <a:pt x="109919" y="129948"/>
                    <a:pt x="84201" y="159095"/>
                  </a:cubicBezTo>
                  <a:cubicBezTo>
                    <a:pt x="74771" y="170239"/>
                    <a:pt x="64389" y="178812"/>
                    <a:pt x="61246" y="178431"/>
                  </a:cubicBezTo>
                  <a:cubicBezTo>
                    <a:pt x="59436" y="178240"/>
                    <a:pt x="60674" y="174906"/>
                    <a:pt x="64008" y="169858"/>
                  </a:cubicBezTo>
                  <a:lnTo>
                    <a:pt x="61722" y="172525"/>
                  </a:lnTo>
                  <a:lnTo>
                    <a:pt x="57722" y="176335"/>
                  </a:lnTo>
                  <a:cubicBezTo>
                    <a:pt x="53816" y="179955"/>
                    <a:pt x="50292" y="182812"/>
                    <a:pt x="47720" y="184336"/>
                  </a:cubicBezTo>
                  <a:lnTo>
                    <a:pt x="44291" y="186432"/>
                  </a:lnTo>
                  <a:cubicBezTo>
                    <a:pt x="39243" y="188813"/>
                    <a:pt x="32195" y="193575"/>
                    <a:pt x="27718" y="195099"/>
                  </a:cubicBezTo>
                  <a:lnTo>
                    <a:pt x="27813" y="193861"/>
                  </a:lnTo>
                  <a:lnTo>
                    <a:pt x="26956" y="194433"/>
                  </a:lnTo>
                  <a:cubicBezTo>
                    <a:pt x="24194" y="196338"/>
                    <a:pt x="22098" y="197385"/>
                    <a:pt x="21050" y="197385"/>
                  </a:cubicBezTo>
                  <a:lnTo>
                    <a:pt x="20669" y="196528"/>
                  </a:lnTo>
                  <a:cubicBezTo>
                    <a:pt x="20384" y="195290"/>
                    <a:pt x="20860" y="193385"/>
                    <a:pt x="22098" y="190908"/>
                  </a:cubicBezTo>
                  <a:cubicBezTo>
                    <a:pt x="21717" y="190623"/>
                    <a:pt x="21622" y="190146"/>
                    <a:pt x="21908" y="189384"/>
                  </a:cubicBezTo>
                  <a:cubicBezTo>
                    <a:pt x="19622" y="190242"/>
                    <a:pt x="18193" y="190337"/>
                    <a:pt x="18669" y="188241"/>
                  </a:cubicBezTo>
                  <a:cubicBezTo>
                    <a:pt x="17526" y="189003"/>
                    <a:pt x="17431" y="188527"/>
                    <a:pt x="18383" y="187289"/>
                  </a:cubicBezTo>
                  <a:cubicBezTo>
                    <a:pt x="18764" y="186813"/>
                    <a:pt x="19145" y="186336"/>
                    <a:pt x="19622" y="185860"/>
                  </a:cubicBezTo>
                  <a:lnTo>
                    <a:pt x="19622" y="185860"/>
                  </a:lnTo>
                  <a:cubicBezTo>
                    <a:pt x="18860" y="186241"/>
                    <a:pt x="18669" y="186336"/>
                    <a:pt x="17812" y="186813"/>
                  </a:cubicBezTo>
                  <a:cubicBezTo>
                    <a:pt x="16859" y="187670"/>
                    <a:pt x="16192" y="188241"/>
                    <a:pt x="16192" y="188241"/>
                  </a:cubicBezTo>
                  <a:cubicBezTo>
                    <a:pt x="13526" y="190623"/>
                    <a:pt x="13526" y="190623"/>
                    <a:pt x="11240" y="192623"/>
                  </a:cubicBezTo>
                  <a:cubicBezTo>
                    <a:pt x="9144" y="194242"/>
                    <a:pt x="7620" y="195004"/>
                    <a:pt x="7620" y="195004"/>
                  </a:cubicBezTo>
                  <a:cubicBezTo>
                    <a:pt x="4382" y="195861"/>
                    <a:pt x="4382" y="195861"/>
                    <a:pt x="4191" y="195004"/>
                  </a:cubicBezTo>
                  <a:lnTo>
                    <a:pt x="4477" y="194433"/>
                  </a:lnTo>
                  <a:cubicBezTo>
                    <a:pt x="2667" y="195861"/>
                    <a:pt x="2572" y="195957"/>
                    <a:pt x="2000" y="196338"/>
                  </a:cubicBezTo>
                  <a:cubicBezTo>
                    <a:pt x="1524" y="196623"/>
                    <a:pt x="1048" y="196909"/>
                    <a:pt x="1048" y="196909"/>
                  </a:cubicBezTo>
                  <a:cubicBezTo>
                    <a:pt x="667" y="196719"/>
                    <a:pt x="667" y="196719"/>
                    <a:pt x="286" y="196909"/>
                  </a:cubicBezTo>
                  <a:cubicBezTo>
                    <a:pt x="95" y="196909"/>
                    <a:pt x="0" y="196719"/>
                    <a:pt x="0" y="196719"/>
                  </a:cubicBezTo>
                  <a:cubicBezTo>
                    <a:pt x="667" y="195480"/>
                    <a:pt x="667" y="195480"/>
                    <a:pt x="572" y="195385"/>
                  </a:cubicBezTo>
                  <a:cubicBezTo>
                    <a:pt x="762" y="195004"/>
                    <a:pt x="953" y="194718"/>
                    <a:pt x="953" y="194718"/>
                  </a:cubicBezTo>
                  <a:cubicBezTo>
                    <a:pt x="2000" y="193575"/>
                    <a:pt x="2381" y="193099"/>
                    <a:pt x="2572" y="192909"/>
                  </a:cubicBezTo>
                  <a:cubicBezTo>
                    <a:pt x="5620" y="191385"/>
                    <a:pt x="5620" y="191385"/>
                    <a:pt x="5620" y="191385"/>
                  </a:cubicBezTo>
                  <a:cubicBezTo>
                    <a:pt x="5810" y="190718"/>
                    <a:pt x="5810" y="190718"/>
                    <a:pt x="5810" y="190718"/>
                  </a:cubicBezTo>
                  <a:cubicBezTo>
                    <a:pt x="6668" y="190527"/>
                    <a:pt x="6668" y="190527"/>
                    <a:pt x="6668" y="190527"/>
                  </a:cubicBezTo>
                  <a:cubicBezTo>
                    <a:pt x="6096" y="190527"/>
                    <a:pt x="6096" y="190527"/>
                    <a:pt x="6096" y="190527"/>
                  </a:cubicBezTo>
                  <a:cubicBezTo>
                    <a:pt x="7429" y="189575"/>
                    <a:pt x="7429" y="189575"/>
                    <a:pt x="7429" y="189575"/>
                  </a:cubicBezTo>
                  <a:cubicBezTo>
                    <a:pt x="5810" y="190527"/>
                    <a:pt x="5810" y="190527"/>
                    <a:pt x="5810" y="190527"/>
                  </a:cubicBezTo>
                  <a:cubicBezTo>
                    <a:pt x="8763" y="187956"/>
                    <a:pt x="8763" y="187956"/>
                    <a:pt x="9811" y="186813"/>
                  </a:cubicBezTo>
                  <a:cubicBezTo>
                    <a:pt x="11049" y="185670"/>
                    <a:pt x="11906" y="184622"/>
                    <a:pt x="12002" y="184527"/>
                  </a:cubicBezTo>
                  <a:cubicBezTo>
                    <a:pt x="11811" y="184527"/>
                    <a:pt x="11716" y="184431"/>
                    <a:pt x="11716" y="184431"/>
                  </a:cubicBezTo>
                  <a:cubicBezTo>
                    <a:pt x="14764" y="181669"/>
                    <a:pt x="14764" y="181669"/>
                    <a:pt x="17812" y="178812"/>
                  </a:cubicBezTo>
                  <a:lnTo>
                    <a:pt x="18669" y="178335"/>
                  </a:lnTo>
                  <a:cubicBezTo>
                    <a:pt x="18860" y="177954"/>
                    <a:pt x="19336" y="177383"/>
                    <a:pt x="20003" y="176811"/>
                  </a:cubicBezTo>
                  <a:lnTo>
                    <a:pt x="21527" y="175287"/>
                  </a:lnTo>
                  <a:lnTo>
                    <a:pt x="21812" y="174906"/>
                  </a:lnTo>
                  <a:lnTo>
                    <a:pt x="21812" y="174906"/>
                  </a:lnTo>
                  <a:cubicBezTo>
                    <a:pt x="22289" y="174335"/>
                    <a:pt x="22574" y="173954"/>
                    <a:pt x="22955" y="173478"/>
                  </a:cubicBezTo>
                  <a:cubicBezTo>
                    <a:pt x="23146" y="173192"/>
                    <a:pt x="23146" y="173192"/>
                    <a:pt x="23146" y="173192"/>
                  </a:cubicBezTo>
                  <a:lnTo>
                    <a:pt x="23146" y="173192"/>
                  </a:lnTo>
                  <a:cubicBezTo>
                    <a:pt x="23908" y="172239"/>
                    <a:pt x="25051" y="170811"/>
                    <a:pt x="28004" y="167001"/>
                  </a:cubicBezTo>
                  <a:lnTo>
                    <a:pt x="30575" y="164619"/>
                  </a:lnTo>
                  <a:lnTo>
                    <a:pt x="29718" y="165286"/>
                  </a:lnTo>
                  <a:cubicBezTo>
                    <a:pt x="29147" y="165667"/>
                    <a:pt x="29337" y="165000"/>
                    <a:pt x="29051" y="165191"/>
                  </a:cubicBezTo>
                  <a:cubicBezTo>
                    <a:pt x="22289" y="171096"/>
                    <a:pt x="15240" y="177764"/>
                    <a:pt x="8096" y="184146"/>
                  </a:cubicBezTo>
                  <a:cubicBezTo>
                    <a:pt x="6858" y="185384"/>
                    <a:pt x="5620" y="186336"/>
                    <a:pt x="5239" y="186336"/>
                  </a:cubicBezTo>
                  <a:cubicBezTo>
                    <a:pt x="4858" y="186241"/>
                    <a:pt x="5525" y="185193"/>
                    <a:pt x="6763" y="183955"/>
                  </a:cubicBezTo>
                  <a:cubicBezTo>
                    <a:pt x="19241" y="169001"/>
                    <a:pt x="35814" y="152142"/>
                    <a:pt x="50292" y="138330"/>
                  </a:cubicBezTo>
                  <a:cubicBezTo>
                    <a:pt x="53912" y="134616"/>
                    <a:pt x="57531" y="130710"/>
                    <a:pt x="61151" y="126805"/>
                  </a:cubicBezTo>
                  <a:lnTo>
                    <a:pt x="60484" y="127281"/>
                  </a:lnTo>
                  <a:lnTo>
                    <a:pt x="63437" y="124424"/>
                  </a:lnTo>
                  <a:lnTo>
                    <a:pt x="63722" y="124138"/>
                  </a:lnTo>
                  <a:lnTo>
                    <a:pt x="61151" y="126043"/>
                  </a:lnTo>
                  <a:lnTo>
                    <a:pt x="59627" y="127567"/>
                  </a:lnTo>
                  <a:cubicBezTo>
                    <a:pt x="51340" y="136616"/>
                    <a:pt x="43053" y="144141"/>
                    <a:pt x="34576" y="152332"/>
                  </a:cubicBezTo>
                  <a:cubicBezTo>
                    <a:pt x="29909" y="156618"/>
                    <a:pt x="25718" y="160238"/>
                    <a:pt x="21241" y="164143"/>
                  </a:cubicBezTo>
                  <a:cubicBezTo>
                    <a:pt x="20098" y="165191"/>
                    <a:pt x="19241" y="165858"/>
                    <a:pt x="19145" y="165477"/>
                  </a:cubicBezTo>
                  <a:cubicBezTo>
                    <a:pt x="19050" y="165191"/>
                    <a:pt x="19907" y="164048"/>
                    <a:pt x="21050" y="162905"/>
                  </a:cubicBezTo>
                  <a:cubicBezTo>
                    <a:pt x="34671" y="148236"/>
                    <a:pt x="50292" y="131758"/>
                    <a:pt x="62484" y="121090"/>
                  </a:cubicBezTo>
                  <a:cubicBezTo>
                    <a:pt x="64865" y="118328"/>
                    <a:pt x="67247" y="115756"/>
                    <a:pt x="69533" y="113756"/>
                  </a:cubicBezTo>
                  <a:lnTo>
                    <a:pt x="69628" y="113661"/>
                  </a:lnTo>
                  <a:lnTo>
                    <a:pt x="67723" y="114994"/>
                  </a:lnTo>
                  <a:cubicBezTo>
                    <a:pt x="69628" y="112994"/>
                    <a:pt x="70866" y="112232"/>
                    <a:pt x="72676" y="110422"/>
                  </a:cubicBezTo>
                  <a:lnTo>
                    <a:pt x="71438" y="110613"/>
                  </a:lnTo>
                  <a:cubicBezTo>
                    <a:pt x="80486" y="100516"/>
                    <a:pt x="89440" y="89086"/>
                    <a:pt x="97917" y="79847"/>
                  </a:cubicBezTo>
                  <a:lnTo>
                    <a:pt x="98870" y="78704"/>
                  </a:lnTo>
                  <a:cubicBezTo>
                    <a:pt x="101727" y="74132"/>
                    <a:pt x="104585" y="69465"/>
                    <a:pt x="108299" y="64321"/>
                  </a:cubicBezTo>
                  <a:cubicBezTo>
                    <a:pt x="106966" y="66036"/>
                    <a:pt x="105632" y="67655"/>
                    <a:pt x="104204" y="69274"/>
                  </a:cubicBezTo>
                  <a:cubicBezTo>
                    <a:pt x="106775" y="65369"/>
                    <a:pt x="109252" y="61559"/>
                    <a:pt x="112205" y="57558"/>
                  </a:cubicBezTo>
                  <a:cubicBezTo>
                    <a:pt x="120206" y="46795"/>
                    <a:pt x="129635" y="35175"/>
                    <a:pt x="135350" y="30317"/>
                  </a:cubicBezTo>
                  <a:lnTo>
                    <a:pt x="142685" y="19268"/>
                  </a:lnTo>
                  <a:cubicBezTo>
                    <a:pt x="145733" y="14886"/>
                    <a:pt x="149162" y="10886"/>
                    <a:pt x="152876" y="7743"/>
                  </a:cubicBezTo>
                  <a:cubicBezTo>
                    <a:pt x="160115" y="1551"/>
                    <a:pt x="170021" y="-1973"/>
                    <a:pt x="179451" y="1170"/>
                  </a:cubicBezTo>
                  <a:cubicBezTo>
                    <a:pt x="184023" y="2694"/>
                    <a:pt x="187738" y="5361"/>
                    <a:pt x="191072" y="8695"/>
                  </a:cubicBezTo>
                  <a:cubicBezTo>
                    <a:pt x="194596" y="12029"/>
                    <a:pt x="196882" y="16696"/>
                    <a:pt x="199358" y="20887"/>
                  </a:cubicBezTo>
                  <a:cubicBezTo>
                    <a:pt x="203359" y="27840"/>
                    <a:pt x="207359" y="34698"/>
                    <a:pt x="211360" y="41652"/>
                  </a:cubicBezTo>
                  <a:cubicBezTo>
                    <a:pt x="212027" y="42795"/>
                    <a:pt x="212503" y="43938"/>
                    <a:pt x="212408" y="44319"/>
                  </a:cubicBezTo>
                  <a:cubicBezTo>
                    <a:pt x="212312" y="44509"/>
                    <a:pt x="211646" y="43842"/>
                    <a:pt x="210979" y="42699"/>
                  </a:cubicBezTo>
                  <a:cubicBezTo>
                    <a:pt x="208407" y="38413"/>
                    <a:pt x="205835" y="34032"/>
                    <a:pt x="203264" y="29745"/>
                  </a:cubicBezTo>
                  <a:cubicBezTo>
                    <a:pt x="199549" y="23840"/>
                    <a:pt x="196501" y="17649"/>
                    <a:pt x="192215" y="12124"/>
                  </a:cubicBezTo>
                  <a:cubicBezTo>
                    <a:pt x="187833" y="6981"/>
                    <a:pt x="182594" y="3075"/>
                    <a:pt x="175736" y="2028"/>
                  </a:cubicBezTo>
                  <a:cubicBezTo>
                    <a:pt x="168878" y="885"/>
                    <a:pt x="162306" y="3266"/>
                    <a:pt x="156877" y="7076"/>
                  </a:cubicBezTo>
                  <a:cubicBezTo>
                    <a:pt x="161449" y="4028"/>
                    <a:pt x="166688" y="2028"/>
                    <a:pt x="172403" y="2218"/>
                  </a:cubicBezTo>
                  <a:cubicBezTo>
                    <a:pt x="178118" y="2504"/>
                    <a:pt x="183356" y="4980"/>
                    <a:pt x="187262" y="8695"/>
                  </a:cubicBezTo>
                  <a:cubicBezTo>
                    <a:pt x="189262" y="10505"/>
                    <a:pt x="191072" y="12696"/>
                    <a:pt x="192786" y="15077"/>
                  </a:cubicBezTo>
                  <a:cubicBezTo>
                    <a:pt x="194405" y="17553"/>
                    <a:pt x="195644" y="20125"/>
                    <a:pt x="197072" y="22602"/>
                  </a:cubicBezTo>
                  <a:lnTo>
                    <a:pt x="204788" y="36603"/>
                  </a:lnTo>
                  <a:lnTo>
                    <a:pt x="207931" y="42033"/>
                  </a:lnTo>
                  <a:cubicBezTo>
                    <a:pt x="208979" y="43842"/>
                    <a:pt x="209931" y="45652"/>
                    <a:pt x="210788" y="47557"/>
                  </a:cubicBezTo>
                  <a:cubicBezTo>
                    <a:pt x="220980" y="65940"/>
                    <a:pt x="230696" y="83276"/>
                    <a:pt x="241935" y="101469"/>
                  </a:cubicBezTo>
                  <a:cubicBezTo>
                    <a:pt x="251555" y="116994"/>
                    <a:pt x="260223" y="130425"/>
                    <a:pt x="270224" y="145569"/>
                  </a:cubicBezTo>
                  <a:cubicBezTo>
                    <a:pt x="284417" y="166810"/>
                    <a:pt x="297561" y="185955"/>
                    <a:pt x="311277" y="207101"/>
                  </a:cubicBezTo>
                  <a:cubicBezTo>
                    <a:pt x="313182" y="209863"/>
                    <a:pt x="314516" y="212721"/>
                    <a:pt x="314230" y="213387"/>
                  </a:cubicBezTo>
                  <a:cubicBezTo>
                    <a:pt x="313944" y="214054"/>
                    <a:pt x="312229" y="212340"/>
                    <a:pt x="310325" y="209482"/>
                  </a:cubicBezTo>
                  <a:cubicBezTo>
                    <a:pt x="280226" y="166334"/>
                    <a:pt x="251460" y="123281"/>
                    <a:pt x="224409" y="75275"/>
                  </a:cubicBezTo>
                  <a:cubicBezTo>
                    <a:pt x="221552" y="70131"/>
                    <a:pt x="218694" y="64988"/>
                    <a:pt x="215837" y="59940"/>
                  </a:cubicBezTo>
                  <a:cubicBezTo>
                    <a:pt x="215837" y="60035"/>
                    <a:pt x="215741" y="60130"/>
                    <a:pt x="215741" y="60225"/>
                  </a:cubicBezTo>
                  <a:cubicBezTo>
                    <a:pt x="215456" y="60416"/>
                    <a:pt x="214979" y="60035"/>
                    <a:pt x="214313" y="59368"/>
                  </a:cubicBezTo>
                  <a:cubicBezTo>
                    <a:pt x="217456" y="65083"/>
                    <a:pt x="220599" y="70989"/>
                    <a:pt x="223838" y="76894"/>
                  </a:cubicBezTo>
                  <a:cubicBezTo>
                    <a:pt x="233648" y="92706"/>
                    <a:pt x="243554" y="108422"/>
                    <a:pt x="253365" y="125567"/>
                  </a:cubicBezTo>
                  <a:cubicBezTo>
                    <a:pt x="260128" y="137378"/>
                    <a:pt x="265938" y="148236"/>
                    <a:pt x="271939" y="159285"/>
                  </a:cubicBezTo>
                  <a:cubicBezTo>
                    <a:pt x="280702" y="172525"/>
                    <a:pt x="289560" y="185955"/>
                    <a:pt x="298418" y="199290"/>
                  </a:cubicBezTo>
                  <a:cubicBezTo>
                    <a:pt x="298799" y="199767"/>
                    <a:pt x="299085" y="200433"/>
                    <a:pt x="299180" y="200624"/>
                  </a:cubicBezTo>
                  <a:cubicBezTo>
                    <a:pt x="299180" y="200910"/>
                    <a:pt x="298895" y="200624"/>
                    <a:pt x="298514" y="200148"/>
                  </a:cubicBezTo>
                  <a:cubicBezTo>
                    <a:pt x="291941" y="191194"/>
                    <a:pt x="285464" y="181955"/>
                    <a:pt x="278892" y="172430"/>
                  </a:cubicBezTo>
                  <a:cubicBezTo>
                    <a:pt x="279559" y="174144"/>
                    <a:pt x="279749" y="175287"/>
                    <a:pt x="279178" y="175478"/>
                  </a:cubicBezTo>
                  <a:cubicBezTo>
                    <a:pt x="278606" y="175668"/>
                    <a:pt x="277463" y="174716"/>
                    <a:pt x="276035" y="173097"/>
                  </a:cubicBezTo>
                  <a:lnTo>
                    <a:pt x="280130" y="179764"/>
                  </a:lnTo>
                  <a:cubicBezTo>
                    <a:pt x="280988" y="181098"/>
                    <a:pt x="281464" y="182336"/>
                    <a:pt x="281178" y="182431"/>
                  </a:cubicBezTo>
                  <a:cubicBezTo>
                    <a:pt x="280892" y="182526"/>
                    <a:pt x="280035" y="181574"/>
                    <a:pt x="279273" y="180240"/>
                  </a:cubicBezTo>
                  <a:lnTo>
                    <a:pt x="262604" y="153189"/>
                  </a:lnTo>
                  <a:cubicBezTo>
                    <a:pt x="255746" y="142521"/>
                    <a:pt x="248984" y="131758"/>
                    <a:pt x="242316" y="120900"/>
                  </a:cubicBezTo>
                  <a:cubicBezTo>
                    <a:pt x="242888" y="122614"/>
                    <a:pt x="243173" y="123948"/>
                    <a:pt x="243078" y="124710"/>
                  </a:cubicBezTo>
                  <a:lnTo>
                    <a:pt x="243078" y="124710"/>
                  </a:lnTo>
                  <a:lnTo>
                    <a:pt x="246126" y="129758"/>
                  </a:lnTo>
                  <a:cubicBezTo>
                    <a:pt x="266795" y="161571"/>
                    <a:pt x="286226" y="191480"/>
                    <a:pt x="306038" y="221960"/>
                  </a:cubicBezTo>
                  <a:cubicBezTo>
                    <a:pt x="306419" y="222531"/>
                    <a:pt x="306705" y="223103"/>
                    <a:pt x="306610" y="223198"/>
                  </a:cubicBezTo>
                  <a:cubicBezTo>
                    <a:pt x="306515" y="223293"/>
                    <a:pt x="306134" y="222817"/>
                    <a:pt x="305753" y="222341"/>
                  </a:cubicBezTo>
                  <a:cubicBezTo>
                    <a:pt x="299657" y="212911"/>
                    <a:pt x="293656" y="203577"/>
                    <a:pt x="287560" y="194147"/>
                  </a:cubicBezTo>
                  <a:lnTo>
                    <a:pt x="287560" y="194147"/>
                  </a:lnTo>
                  <a:cubicBezTo>
                    <a:pt x="287750" y="194528"/>
                    <a:pt x="287655" y="194718"/>
                    <a:pt x="287369" y="194337"/>
                  </a:cubicBezTo>
                  <a:cubicBezTo>
                    <a:pt x="287084" y="194052"/>
                    <a:pt x="286607" y="193290"/>
                    <a:pt x="286417" y="192909"/>
                  </a:cubicBezTo>
                  <a:cubicBezTo>
                    <a:pt x="286226" y="192432"/>
                    <a:pt x="286322" y="192432"/>
                    <a:pt x="286607" y="192718"/>
                  </a:cubicBezTo>
                  <a:cubicBezTo>
                    <a:pt x="275558" y="175764"/>
                    <a:pt x="264414" y="158619"/>
                    <a:pt x="252889" y="140997"/>
                  </a:cubicBezTo>
                  <a:cubicBezTo>
                    <a:pt x="262795" y="157095"/>
                    <a:pt x="272701" y="173097"/>
                    <a:pt x="282607" y="189289"/>
                  </a:cubicBezTo>
                  <a:lnTo>
                    <a:pt x="286322" y="194242"/>
                  </a:lnTo>
                  <a:cubicBezTo>
                    <a:pt x="286607" y="194718"/>
                    <a:pt x="286988" y="195385"/>
                    <a:pt x="286988" y="195671"/>
                  </a:cubicBezTo>
                  <a:cubicBezTo>
                    <a:pt x="286988" y="195861"/>
                    <a:pt x="286703" y="195576"/>
                    <a:pt x="286322" y="195099"/>
                  </a:cubicBezTo>
                  <a:lnTo>
                    <a:pt x="285274" y="193671"/>
                  </a:lnTo>
                  <a:cubicBezTo>
                    <a:pt x="287179" y="196719"/>
                    <a:pt x="288227" y="199290"/>
                    <a:pt x="287655" y="199576"/>
                  </a:cubicBezTo>
                  <a:cubicBezTo>
                    <a:pt x="286988" y="199767"/>
                    <a:pt x="284893" y="197481"/>
                    <a:pt x="282988" y="194242"/>
                  </a:cubicBezTo>
                  <a:cubicBezTo>
                    <a:pt x="277654" y="185765"/>
                    <a:pt x="272320" y="177478"/>
                    <a:pt x="266986" y="169096"/>
                  </a:cubicBezTo>
                  <a:lnTo>
                    <a:pt x="265176" y="166429"/>
                  </a:lnTo>
                  <a:lnTo>
                    <a:pt x="263176" y="163857"/>
                  </a:lnTo>
                  <a:cubicBezTo>
                    <a:pt x="271082" y="177002"/>
                    <a:pt x="278987" y="190242"/>
                    <a:pt x="286893" y="203386"/>
                  </a:cubicBezTo>
                  <a:cubicBezTo>
                    <a:pt x="287560" y="204529"/>
                    <a:pt x="288036" y="205577"/>
                    <a:pt x="287846" y="205672"/>
                  </a:cubicBezTo>
                  <a:cubicBezTo>
                    <a:pt x="287655" y="205863"/>
                    <a:pt x="286893" y="205005"/>
                    <a:pt x="286226" y="203958"/>
                  </a:cubicBezTo>
                  <a:cubicBezTo>
                    <a:pt x="270986" y="181669"/>
                    <a:pt x="256032" y="158809"/>
                    <a:pt x="241554" y="135473"/>
                  </a:cubicBezTo>
                  <a:cubicBezTo>
                    <a:pt x="236125" y="128234"/>
                    <a:pt x="230600" y="120804"/>
                    <a:pt x="225171" y="113470"/>
                  </a:cubicBezTo>
                  <a:lnTo>
                    <a:pt x="226885" y="116518"/>
                  </a:lnTo>
                  <a:cubicBezTo>
                    <a:pt x="242030" y="142236"/>
                    <a:pt x="257556" y="162524"/>
                    <a:pt x="273368" y="186622"/>
                  </a:cubicBezTo>
                  <a:cubicBezTo>
                    <a:pt x="273749" y="187194"/>
                    <a:pt x="274034" y="187765"/>
                    <a:pt x="273939" y="187956"/>
                  </a:cubicBezTo>
                  <a:cubicBezTo>
                    <a:pt x="273844" y="188051"/>
                    <a:pt x="273558" y="187765"/>
                    <a:pt x="273177" y="187098"/>
                  </a:cubicBezTo>
                  <a:cubicBezTo>
                    <a:pt x="265748" y="176335"/>
                    <a:pt x="257842" y="164715"/>
                    <a:pt x="249936" y="153285"/>
                  </a:cubicBezTo>
                  <a:cubicBezTo>
                    <a:pt x="243554" y="143855"/>
                    <a:pt x="237649" y="135092"/>
                    <a:pt x="231172" y="125567"/>
                  </a:cubicBezTo>
                  <a:cubicBezTo>
                    <a:pt x="242602" y="144426"/>
                    <a:pt x="254603" y="161857"/>
                    <a:pt x="266605" y="180050"/>
                  </a:cubicBezTo>
                  <a:cubicBezTo>
                    <a:pt x="267176" y="180812"/>
                    <a:pt x="267653" y="181669"/>
                    <a:pt x="267843" y="182241"/>
                  </a:cubicBezTo>
                  <a:cubicBezTo>
                    <a:pt x="267938" y="182241"/>
                    <a:pt x="268034" y="182431"/>
                    <a:pt x="268224" y="182622"/>
                  </a:cubicBezTo>
                  <a:cubicBezTo>
                    <a:pt x="269939" y="184812"/>
                    <a:pt x="271748" y="187194"/>
                    <a:pt x="273463" y="189670"/>
                  </a:cubicBezTo>
                  <a:cubicBezTo>
                    <a:pt x="273844" y="190146"/>
                    <a:pt x="274130" y="190813"/>
                    <a:pt x="274225" y="191099"/>
                  </a:cubicBezTo>
                  <a:cubicBezTo>
                    <a:pt x="274796" y="191289"/>
                    <a:pt x="274511" y="191004"/>
                    <a:pt x="274130" y="190527"/>
                  </a:cubicBezTo>
                  <a:close/>
                  <a:moveTo>
                    <a:pt x="53912" y="146141"/>
                  </a:moveTo>
                  <a:cubicBezTo>
                    <a:pt x="53721" y="146236"/>
                    <a:pt x="53626" y="146331"/>
                    <a:pt x="53435" y="146427"/>
                  </a:cubicBezTo>
                  <a:cubicBezTo>
                    <a:pt x="53912" y="146046"/>
                    <a:pt x="54388" y="145665"/>
                    <a:pt x="54864" y="145188"/>
                  </a:cubicBezTo>
                  <a:cubicBezTo>
                    <a:pt x="54864" y="145188"/>
                    <a:pt x="54864" y="145188"/>
                    <a:pt x="57341" y="143855"/>
                  </a:cubicBezTo>
                  <a:cubicBezTo>
                    <a:pt x="57341" y="143855"/>
                    <a:pt x="55721" y="144998"/>
                    <a:pt x="53912" y="146141"/>
                  </a:cubicBezTo>
                  <a:close/>
                  <a:moveTo>
                    <a:pt x="33528" y="172906"/>
                  </a:moveTo>
                  <a:lnTo>
                    <a:pt x="33528" y="172906"/>
                  </a:lnTo>
                  <a:cubicBezTo>
                    <a:pt x="32671" y="173287"/>
                    <a:pt x="32099" y="173668"/>
                    <a:pt x="32099" y="173668"/>
                  </a:cubicBezTo>
                  <a:cubicBezTo>
                    <a:pt x="32671" y="173382"/>
                    <a:pt x="33147" y="173097"/>
                    <a:pt x="33528" y="172906"/>
                  </a:cubicBezTo>
                  <a:close/>
                  <a:moveTo>
                    <a:pt x="177165" y="3742"/>
                  </a:moveTo>
                  <a:cubicBezTo>
                    <a:pt x="160592" y="-68"/>
                    <a:pt x="148400" y="14220"/>
                    <a:pt x="139065" y="28317"/>
                  </a:cubicBezTo>
                  <a:cubicBezTo>
                    <a:pt x="141065" y="25269"/>
                    <a:pt x="143637" y="21078"/>
                    <a:pt x="146114" y="17839"/>
                  </a:cubicBezTo>
                  <a:cubicBezTo>
                    <a:pt x="150209" y="12696"/>
                    <a:pt x="154877" y="8505"/>
                    <a:pt x="160020" y="5838"/>
                  </a:cubicBezTo>
                  <a:cubicBezTo>
                    <a:pt x="165164" y="3171"/>
                    <a:pt x="171355" y="1932"/>
                    <a:pt x="177165" y="3742"/>
                  </a:cubicBezTo>
                  <a:close/>
                  <a:moveTo>
                    <a:pt x="36195" y="160143"/>
                  </a:moveTo>
                  <a:cubicBezTo>
                    <a:pt x="38576" y="158333"/>
                    <a:pt x="40672" y="156999"/>
                    <a:pt x="42577" y="155761"/>
                  </a:cubicBezTo>
                  <a:cubicBezTo>
                    <a:pt x="43815" y="154237"/>
                    <a:pt x="45244" y="152713"/>
                    <a:pt x="46673" y="151189"/>
                  </a:cubicBezTo>
                  <a:cubicBezTo>
                    <a:pt x="50483" y="147189"/>
                    <a:pt x="54197" y="143188"/>
                    <a:pt x="58007" y="139188"/>
                  </a:cubicBezTo>
                  <a:cubicBezTo>
                    <a:pt x="57341" y="139473"/>
                    <a:pt x="58198" y="138521"/>
                    <a:pt x="58579" y="138045"/>
                  </a:cubicBezTo>
                  <a:lnTo>
                    <a:pt x="59912" y="136521"/>
                  </a:lnTo>
                  <a:cubicBezTo>
                    <a:pt x="55912" y="140616"/>
                    <a:pt x="51816" y="144712"/>
                    <a:pt x="47625" y="148903"/>
                  </a:cubicBezTo>
                  <a:cubicBezTo>
                    <a:pt x="43910" y="152618"/>
                    <a:pt x="39910" y="156809"/>
                    <a:pt x="36195" y="160143"/>
                  </a:cubicBezTo>
                  <a:close/>
                  <a:moveTo>
                    <a:pt x="8763" y="189765"/>
                  </a:moveTo>
                  <a:lnTo>
                    <a:pt x="8287" y="190051"/>
                  </a:lnTo>
                  <a:cubicBezTo>
                    <a:pt x="8287" y="190051"/>
                    <a:pt x="8287" y="190051"/>
                    <a:pt x="8763" y="188908"/>
                  </a:cubicBezTo>
                  <a:cubicBezTo>
                    <a:pt x="8763" y="188908"/>
                    <a:pt x="8763" y="189194"/>
                    <a:pt x="8763" y="189765"/>
                  </a:cubicBezTo>
                  <a:close/>
                  <a:moveTo>
                    <a:pt x="8096" y="191480"/>
                  </a:moveTo>
                  <a:lnTo>
                    <a:pt x="8763" y="190908"/>
                  </a:lnTo>
                  <a:cubicBezTo>
                    <a:pt x="8668" y="191289"/>
                    <a:pt x="8477" y="191480"/>
                    <a:pt x="8096" y="191480"/>
                  </a:cubicBezTo>
                  <a:close/>
                  <a:moveTo>
                    <a:pt x="14002" y="186622"/>
                  </a:moveTo>
                  <a:cubicBezTo>
                    <a:pt x="13621" y="186813"/>
                    <a:pt x="13335" y="187003"/>
                    <a:pt x="13049" y="187194"/>
                  </a:cubicBezTo>
                  <a:cubicBezTo>
                    <a:pt x="14002" y="186622"/>
                    <a:pt x="14002" y="186622"/>
                    <a:pt x="14002" y="186622"/>
                  </a:cubicBezTo>
                  <a:close/>
                  <a:moveTo>
                    <a:pt x="27908" y="193004"/>
                  </a:moveTo>
                  <a:lnTo>
                    <a:pt x="28289" y="189194"/>
                  </a:lnTo>
                  <a:lnTo>
                    <a:pt x="27718" y="193099"/>
                  </a:lnTo>
                  <a:lnTo>
                    <a:pt x="27908" y="193004"/>
                  </a:lnTo>
                  <a:close/>
                </a:path>
              </a:pathLst>
            </a:custGeom>
            <a:solidFill>
              <a:srgbClr val="3C00FF"/>
            </a:solidFill>
            <a:ln w="9525" cap="flat">
              <a:solidFill>
                <a:srgbClr val="3C00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</a:endParaRPr>
            </a:p>
          </p:txBody>
        </p:sp>
      </p:grpSp>
      <p:sp>
        <p:nvSpPr>
          <p:cNvPr id="236" name="Rectangle 235">
            <a:extLst>
              <a:ext uri="{FF2B5EF4-FFF2-40B4-BE49-F238E27FC236}">
                <a16:creationId xmlns:a16="http://schemas.microsoft.com/office/drawing/2014/main" id="{0053D0F5-23A2-E430-9FFA-276E85E0E5D9}"/>
              </a:ext>
            </a:extLst>
          </p:cNvPr>
          <p:cNvSpPr/>
          <p:nvPr/>
        </p:nvSpPr>
        <p:spPr>
          <a:xfrm>
            <a:off x="3283892" y="1461452"/>
            <a:ext cx="1564187" cy="576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BFBFB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SDV challengers well behind</a:t>
            </a:r>
          </a:p>
        </p:txBody>
      </p:sp>
      <p:sp>
        <p:nvSpPr>
          <p:cNvPr id="244" name="StickerType1">
            <a:extLst>
              <a:ext uri="{FF2B5EF4-FFF2-40B4-BE49-F238E27FC236}">
                <a16:creationId xmlns:a16="http://schemas.microsoft.com/office/drawing/2014/main" id="{FBD1CA30-FE00-C1DE-B269-413E921C0804}"/>
              </a:ext>
            </a:extLst>
          </p:cNvPr>
          <p:cNvSpPr/>
          <p:nvPr/>
        </p:nvSpPr>
        <p:spPr>
          <a:xfrm>
            <a:off x="9899624" y="2188816"/>
            <a:ext cx="1872000" cy="1524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0">
                      <a:srgbClr val="FFFF66"/>
                    </a:gs>
                    <a:gs pos="100000">
                      <a:srgbClr val="00FFFF"/>
                    </a:gs>
                  </a:gsLst>
                  <a:lin ang="2700000" scaled="1"/>
                  <a:tileRect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Distribution as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Qorix Performance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as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 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part of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the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Eclipse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environment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00FF"/>
                </a:solidFill>
                <a:effectLst/>
                <a:uLnTx/>
                <a:uFillTx/>
                <a:latin typeface="Work Sans" pitchFamily="2" charset="0"/>
              </a:rPr>
              <a:t>enables direct access to relevant OEM/ Tier-1s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268" name="StickerType1">
            <a:extLst>
              <a:ext uri="{FF2B5EF4-FFF2-40B4-BE49-F238E27FC236}">
                <a16:creationId xmlns:a16="http://schemas.microsoft.com/office/drawing/2014/main" id="{F75DF419-E60E-2404-D6D5-9A8E7DFD076E}"/>
              </a:ext>
            </a:extLst>
          </p:cNvPr>
          <p:cNvSpPr/>
          <p:nvPr/>
        </p:nvSpPr>
        <p:spPr>
          <a:xfrm>
            <a:off x="639204" y="4015718"/>
            <a:ext cx="11163859" cy="1789043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/>
              </a:gs>
            </a:gsLst>
            <a:lin ang="2700000" scaled="0"/>
          </a:gradFill>
          <a:ln w="9525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3D52"/>
              </a:solidFill>
              <a:effectLst/>
              <a:uLnTx/>
              <a:uFillTx/>
              <a:latin typeface="Work Sans" pitchFamily="2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4748117D-86CA-EAC3-AFE4-04B8FB2445E6}"/>
              </a:ext>
            </a:extLst>
          </p:cNvPr>
          <p:cNvCxnSpPr>
            <a:cxnSpLocks/>
          </p:cNvCxnSpPr>
          <p:nvPr/>
        </p:nvCxnSpPr>
        <p:spPr>
          <a:xfrm>
            <a:off x="639204" y="4588171"/>
            <a:ext cx="936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19E58E54-6E5E-CD9F-5B98-840512BEC729}"/>
              </a:ext>
            </a:extLst>
          </p:cNvPr>
          <p:cNvCxnSpPr>
            <a:cxnSpLocks/>
          </p:cNvCxnSpPr>
          <p:nvPr/>
        </p:nvCxnSpPr>
        <p:spPr>
          <a:xfrm>
            <a:off x="639204" y="5205466"/>
            <a:ext cx="9360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F774D61B-9725-1A5B-7C66-5306EA3A678A}"/>
              </a:ext>
            </a:extLst>
          </p:cNvPr>
          <p:cNvCxnSpPr>
            <a:cxnSpLocks/>
          </p:cNvCxnSpPr>
          <p:nvPr/>
        </p:nvCxnSpPr>
        <p:spPr>
          <a:xfrm>
            <a:off x="9899624" y="4015718"/>
            <a:ext cx="0" cy="178904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B6B2C30B-8D47-6212-A8B9-FBCC3581B645}"/>
              </a:ext>
            </a:extLst>
          </p:cNvPr>
          <p:cNvCxnSpPr>
            <a:cxnSpLocks/>
          </p:cNvCxnSpPr>
          <p:nvPr/>
        </p:nvCxnSpPr>
        <p:spPr>
          <a:xfrm>
            <a:off x="9988524" y="4015718"/>
            <a:ext cx="0" cy="178904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CBE99827-AF70-8AA8-A850-60C875570703}"/>
              </a:ext>
            </a:extLst>
          </p:cNvPr>
          <p:cNvCxnSpPr>
            <a:cxnSpLocks/>
          </p:cNvCxnSpPr>
          <p:nvPr/>
        </p:nvCxnSpPr>
        <p:spPr>
          <a:xfrm>
            <a:off x="2645576" y="4015718"/>
            <a:ext cx="0" cy="178904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StickerType1">
            <a:extLst>
              <a:ext uri="{FF2B5EF4-FFF2-40B4-BE49-F238E27FC236}">
                <a16:creationId xmlns:a16="http://schemas.microsoft.com/office/drawing/2014/main" id="{23645965-40B5-7A11-D8FB-C7918F6BD4ED}"/>
              </a:ext>
            </a:extLst>
          </p:cNvPr>
          <p:cNvSpPr/>
          <p:nvPr/>
        </p:nvSpPr>
        <p:spPr>
          <a:xfrm rot="5400000">
            <a:off x="856070" y="4096931"/>
            <a:ext cx="439740" cy="4011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275" name="StickerType1">
            <a:extLst>
              <a:ext uri="{FF2B5EF4-FFF2-40B4-BE49-F238E27FC236}">
                <a16:creationId xmlns:a16="http://schemas.microsoft.com/office/drawing/2014/main" id="{EC2509D8-B0D8-D88F-89B3-7DE94A74A8C1}"/>
              </a:ext>
            </a:extLst>
          </p:cNvPr>
          <p:cNvSpPr/>
          <p:nvPr/>
        </p:nvSpPr>
        <p:spPr>
          <a:xfrm rot="5400000">
            <a:off x="856070" y="4696225"/>
            <a:ext cx="439740" cy="4011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sp>
        <p:nvSpPr>
          <p:cNvPr id="276" name="StickerType1">
            <a:extLst>
              <a:ext uri="{FF2B5EF4-FFF2-40B4-BE49-F238E27FC236}">
                <a16:creationId xmlns:a16="http://schemas.microsoft.com/office/drawing/2014/main" id="{7BDC788D-12CE-471D-0949-93FC890338F7}"/>
              </a:ext>
            </a:extLst>
          </p:cNvPr>
          <p:cNvSpPr/>
          <p:nvPr/>
        </p:nvSpPr>
        <p:spPr>
          <a:xfrm rot="5400000">
            <a:off x="856070" y="5349973"/>
            <a:ext cx="439740" cy="4011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66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Work Sans" pitchFamily="2" charset="0"/>
                <a:ea typeface="Verdana" pitchFamily="34" charset="0"/>
                <a:cs typeface="Verdana" pitchFamily="34" charset="0"/>
              </a:rPr>
              <a:t>3</a:t>
            </a:r>
          </a:p>
        </p:txBody>
      </p:sp>
      <p:sp>
        <p:nvSpPr>
          <p:cNvPr id="277" name="Vector">
            <a:extLst>
              <a:ext uri="{FF2B5EF4-FFF2-40B4-BE49-F238E27FC236}">
                <a16:creationId xmlns:a16="http://schemas.microsoft.com/office/drawing/2014/main" id="{46A6E1C5-B8E2-EFD7-DC47-4880B942AFB1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gray">
          <a:xfrm>
            <a:off x="8248642" y="3758312"/>
            <a:ext cx="604595" cy="792272"/>
          </a:xfrm>
          <a:custGeom>
            <a:avLst/>
            <a:gdLst>
              <a:gd name="connsiteX0" fmla="*/ 235715 w 367748"/>
              <a:gd name="connsiteY0" fmla="*/ 294141 h 481904"/>
              <a:gd name="connsiteX1" fmla="*/ 255375 w 367748"/>
              <a:gd name="connsiteY1" fmla="*/ 294141 h 481904"/>
              <a:gd name="connsiteX2" fmla="*/ 261472 w 367748"/>
              <a:gd name="connsiteY2" fmla="*/ 300237 h 481904"/>
              <a:gd name="connsiteX3" fmla="*/ 261472 w 367748"/>
              <a:gd name="connsiteY3" fmla="*/ 416217 h 481904"/>
              <a:gd name="connsiteX4" fmla="*/ 283570 w 367748"/>
              <a:gd name="connsiteY4" fmla="*/ 416217 h 481904"/>
              <a:gd name="connsiteX5" fmla="*/ 289209 w 367748"/>
              <a:gd name="connsiteY5" fmla="*/ 421704 h 481904"/>
              <a:gd name="connsiteX6" fmla="*/ 289209 w 367748"/>
              <a:gd name="connsiteY6" fmla="*/ 447765 h 481904"/>
              <a:gd name="connsiteX7" fmla="*/ 229771 w 367748"/>
              <a:gd name="connsiteY7" fmla="*/ 447765 h 481904"/>
              <a:gd name="connsiteX8" fmla="*/ 229771 w 367748"/>
              <a:gd name="connsiteY8" fmla="*/ 447917 h 481904"/>
              <a:gd name="connsiteX9" fmla="*/ 229619 w 367748"/>
              <a:gd name="connsiteY9" fmla="*/ 447917 h 481904"/>
              <a:gd name="connsiteX10" fmla="*/ 229619 w 367748"/>
              <a:gd name="connsiteY10" fmla="*/ 416217 h 481904"/>
              <a:gd name="connsiteX11" fmla="*/ 229771 w 367748"/>
              <a:gd name="connsiteY11" fmla="*/ 416217 h 481904"/>
              <a:gd name="connsiteX12" fmla="*/ 229771 w 367748"/>
              <a:gd name="connsiteY12" fmla="*/ 365771 h 481904"/>
              <a:gd name="connsiteX13" fmla="*/ 78586 w 367748"/>
              <a:gd name="connsiteY13" fmla="*/ 395338 h 481904"/>
              <a:gd name="connsiteX14" fmla="*/ 78586 w 367748"/>
              <a:gd name="connsiteY14" fmla="*/ 450203 h 481904"/>
              <a:gd name="connsiteX15" fmla="*/ 100837 w 367748"/>
              <a:gd name="connsiteY15" fmla="*/ 450203 h 481904"/>
              <a:gd name="connsiteX16" fmla="*/ 106476 w 367748"/>
              <a:gd name="connsiteY16" fmla="*/ 455842 h 481904"/>
              <a:gd name="connsiteX17" fmla="*/ 106476 w 367748"/>
              <a:gd name="connsiteY17" fmla="*/ 481904 h 481904"/>
              <a:gd name="connsiteX18" fmla="*/ 46733 w 367748"/>
              <a:gd name="connsiteY18" fmla="*/ 481904 h 481904"/>
              <a:gd name="connsiteX19" fmla="*/ 46733 w 367748"/>
              <a:gd name="connsiteY19" fmla="*/ 334223 h 481904"/>
              <a:gd name="connsiteX20" fmla="*/ 51305 w 367748"/>
              <a:gd name="connsiteY20" fmla="*/ 328432 h 481904"/>
              <a:gd name="connsiteX21" fmla="*/ 52220 w 367748"/>
              <a:gd name="connsiteY21" fmla="*/ 328280 h 481904"/>
              <a:gd name="connsiteX22" fmla="*/ 234344 w 367748"/>
              <a:gd name="connsiteY22" fmla="*/ 294293 h 481904"/>
              <a:gd name="connsiteX23" fmla="*/ 234496 w 367748"/>
              <a:gd name="connsiteY23" fmla="*/ 294293 h 481904"/>
              <a:gd name="connsiteX24" fmla="*/ 235715 w 367748"/>
              <a:gd name="connsiteY24" fmla="*/ 294141 h 481904"/>
              <a:gd name="connsiteX25" fmla="*/ 150673 w 367748"/>
              <a:gd name="connsiteY25" fmla="*/ 212299 h 481904"/>
              <a:gd name="connsiteX26" fmla="*/ 150540 w 367748"/>
              <a:gd name="connsiteY26" fmla="*/ 212416 h 481904"/>
              <a:gd name="connsiteX27" fmla="*/ 150548 w 367748"/>
              <a:gd name="connsiteY27" fmla="*/ 212418 h 481904"/>
              <a:gd name="connsiteX28" fmla="*/ 150656 w 367748"/>
              <a:gd name="connsiteY28" fmla="*/ 212448 h 481904"/>
              <a:gd name="connsiteX29" fmla="*/ 150826 w 367748"/>
              <a:gd name="connsiteY29" fmla="*/ 212299 h 481904"/>
              <a:gd name="connsiteX30" fmla="*/ 218341 w 367748"/>
              <a:gd name="connsiteY30" fmla="*/ 58371 h 481904"/>
              <a:gd name="connsiteX31" fmla="*/ 218646 w 367748"/>
              <a:gd name="connsiteY31" fmla="*/ 58676 h 481904"/>
              <a:gd name="connsiteX32" fmla="*/ 218036 w 367748"/>
              <a:gd name="connsiteY32" fmla="*/ 58676 h 481904"/>
              <a:gd name="connsiteX33" fmla="*/ 129184 w 367748"/>
              <a:gd name="connsiteY33" fmla="*/ 56542 h 481904"/>
              <a:gd name="connsiteX34" fmla="*/ 218036 w 367748"/>
              <a:gd name="connsiteY34" fmla="*/ 58828 h 481904"/>
              <a:gd name="connsiteX35" fmla="*/ 218493 w 367748"/>
              <a:gd name="connsiteY35" fmla="*/ 58828 h 481904"/>
              <a:gd name="connsiteX36" fmla="*/ 295001 w 367748"/>
              <a:gd name="connsiteY36" fmla="*/ 139450 h 481904"/>
              <a:gd name="connsiteX37" fmla="*/ 349867 w 367748"/>
              <a:gd name="connsiteY37" fmla="*/ 143260 h 481904"/>
              <a:gd name="connsiteX38" fmla="*/ 367698 w 367748"/>
              <a:gd name="connsiteY38" fmla="*/ 163377 h 481904"/>
              <a:gd name="connsiteX39" fmla="*/ 348800 w 367748"/>
              <a:gd name="connsiteY39" fmla="*/ 181056 h 481904"/>
              <a:gd name="connsiteX40" fmla="*/ 347428 w 367748"/>
              <a:gd name="connsiteY40" fmla="*/ 181056 h 481904"/>
              <a:gd name="connsiteX41" fmla="*/ 285094 w 367748"/>
              <a:gd name="connsiteY41" fmla="*/ 176789 h 481904"/>
              <a:gd name="connsiteX42" fmla="*/ 278998 w 367748"/>
              <a:gd name="connsiteY42" fmla="*/ 175417 h 481904"/>
              <a:gd name="connsiteX43" fmla="*/ 278846 w 367748"/>
              <a:gd name="connsiteY43" fmla="*/ 175417 h 481904"/>
              <a:gd name="connsiteX44" fmla="*/ 273054 w 367748"/>
              <a:gd name="connsiteY44" fmla="*/ 171607 h 481904"/>
              <a:gd name="connsiteX45" fmla="*/ 272292 w 367748"/>
              <a:gd name="connsiteY45" fmla="*/ 170845 h 481904"/>
              <a:gd name="connsiteX46" fmla="*/ 239373 w 367748"/>
              <a:gd name="connsiteY46" fmla="*/ 135640 h 481904"/>
              <a:gd name="connsiteX47" fmla="*/ 209349 w 367748"/>
              <a:gd name="connsiteY47" fmla="*/ 161549 h 481904"/>
              <a:gd name="connsiteX48" fmla="*/ 252175 w 367748"/>
              <a:gd name="connsiteY48" fmla="*/ 201479 h 481904"/>
              <a:gd name="connsiteX49" fmla="*/ 253699 w 367748"/>
              <a:gd name="connsiteY49" fmla="*/ 202393 h 481904"/>
              <a:gd name="connsiteX50" fmla="*/ 259033 w 367748"/>
              <a:gd name="connsiteY50" fmla="*/ 206660 h 481904"/>
              <a:gd name="connsiteX51" fmla="*/ 300030 w 367748"/>
              <a:gd name="connsiteY51" fmla="*/ 253754 h 481904"/>
              <a:gd name="connsiteX52" fmla="*/ 298201 w 367748"/>
              <a:gd name="connsiteY52" fmla="*/ 280577 h 481904"/>
              <a:gd name="connsiteX53" fmla="*/ 285704 w 367748"/>
              <a:gd name="connsiteY53" fmla="*/ 285149 h 481904"/>
              <a:gd name="connsiteX54" fmla="*/ 271378 w 367748"/>
              <a:gd name="connsiteY54" fmla="*/ 278748 h 481904"/>
              <a:gd name="connsiteX55" fmla="*/ 233277 w 367748"/>
              <a:gd name="connsiteY55" fmla="*/ 235160 h 481904"/>
              <a:gd name="connsiteX56" fmla="*/ 150826 w 367748"/>
              <a:gd name="connsiteY56" fmla="*/ 212452 h 481904"/>
              <a:gd name="connsiteX57" fmla="*/ 157227 w 367748"/>
              <a:gd name="connsiteY57" fmla="*/ 206813 h 481904"/>
              <a:gd name="connsiteX58" fmla="*/ 157184 w 367748"/>
              <a:gd name="connsiteY58" fmla="*/ 206850 h 481904"/>
              <a:gd name="connsiteX59" fmla="*/ 150825 w 367748"/>
              <a:gd name="connsiteY59" fmla="*/ 212452 h 481904"/>
              <a:gd name="connsiteX60" fmla="*/ 150673 w 367748"/>
              <a:gd name="connsiteY60" fmla="*/ 212452 h 481904"/>
              <a:gd name="connsiteX61" fmla="*/ 150518 w 367748"/>
              <a:gd name="connsiteY61" fmla="*/ 212569 h 481904"/>
              <a:gd name="connsiteX62" fmla="*/ 93826 w 367748"/>
              <a:gd name="connsiteY62" fmla="*/ 262136 h 481904"/>
              <a:gd name="connsiteX63" fmla="*/ 80110 w 367748"/>
              <a:gd name="connsiteY63" fmla="*/ 268080 h 481904"/>
              <a:gd name="connsiteX64" fmla="*/ 76147 w 367748"/>
              <a:gd name="connsiteY64" fmla="*/ 267622 h 481904"/>
              <a:gd name="connsiteX65" fmla="*/ 15033 w 367748"/>
              <a:gd name="connsiteY65" fmla="*/ 254668 h 481904"/>
              <a:gd name="connsiteX66" fmla="*/ 402 w 367748"/>
              <a:gd name="connsiteY66" fmla="*/ 232112 h 481904"/>
              <a:gd name="connsiteX67" fmla="*/ 18995 w 367748"/>
              <a:gd name="connsiteY67" fmla="*/ 217024 h 481904"/>
              <a:gd name="connsiteX68" fmla="*/ 22958 w 367748"/>
              <a:gd name="connsiteY68" fmla="*/ 217481 h 481904"/>
              <a:gd name="connsiteX69" fmla="*/ 71575 w 367748"/>
              <a:gd name="connsiteY69" fmla="*/ 227692 h 481904"/>
              <a:gd name="connsiteX70" fmla="*/ 109829 w 367748"/>
              <a:gd name="connsiteY70" fmla="*/ 194316 h 481904"/>
              <a:gd name="connsiteX71" fmla="*/ 168047 w 367748"/>
              <a:gd name="connsiteY71" fmla="*/ 95100 h 481904"/>
              <a:gd name="connsiteX72" fmla="*/ 141224 w 367748"/>
              <a:gd name="connsiteY72" fmla="*/ 94338 h 481904"/>
              <a:gd name="connsiteX73" fmla="*/ 100227 w 367748"/>
              <a:gd name="connsiteY73" fmla="*/ 146003 h 481904"/>
              <a:gd name="connsiteX74" fmla="*/ 75842 w 367748"/>
              <a:gd name="connsiteY74" fmla="*/ 148747 h 481904"/>
              <a:gd name="connsiteX75" fmla="*/ 68070 w 367748"/>
              <a:gd name="connsiteY75" fmla="*/ 132592 h 481904"/>
              <a:gd name="connsiteX76" fmla="*/ 72489 w 367748"/>
              <a:gd name="connsiteY76" fmla="*/ 119790 h 481904"/>
              <a:gd name="connsiteX77" fmla="*/ 118363 w 367748"/>
              <a:gd name="connsiteY77" fmla="*/ 62486 h 481904"/>
              <a:gd name="connsiteX78" fmla="*/ 129184 w 367748"/>
              <a:gd name="connsiteY78" fmla="*/ 56542 h 481904"/>
              <a:gd name="connsiteX79" fmla="*/ 281894 w 367748"/>
              <a:gd name="connsiteY79" fmla="*/ 0 h 481904"/>
              <a:gd name="connsiteX80" fmla="*/ 327006 w 367748"/>
              <a:gd name="connsiteY80" fmla="*/ 45112 h 481904"/>
              <a:gd name="connsiteX81" fmla="*/ 281894 w 367748"/>
              <a:gd name="connsiteY81" fmla="*/ 90224 h 481904"/>
              <a:gd name="connsiteX82" fmla="*/ 236782 w 367748"/>
              <a:gd name="connsiteY82" fmla="*/ 45112 h 481904"/>
              <a:gd name="connsiteX83" fmla="*/ 281894 w 367748"/>
              <a:gd name="connsiteY83" fmla="*/ 0 h 48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67748" h="481904">
                <a:moveTo>
                  <a:pt x="235715" y="294141"/>
                </a:moveTo>
                <a:lnTo>
                  <a:pt x="255375" y="294141"/>
                </a:lnTo>
                <a:cubicBezTo>
                  <a:pt x="258728" y="294141"/>
                  <a:pt x="261472" y="296884"/>
                  <a:pt x="261472" y="300237"/>
                </a:cubicBezTo>
                <a:lnTo>
                  <a:pt x="261472" y="416217"/>
                </a:lnTo>
                <a:lnTo>
                  <a:pt x="283570" y="416217"/>
                </a:lnTo>
                <a:cubicBezTo>
                  <a:pt x="286618" y="416217"/>
                  <a:pt x="289209" y="418656"/>
                  <a:pt x="289209" y="421704"/>
                </a:cubicBezTo>
                <a:lnTo>
                  <a:pt x="289209" y="447765"/>
                </a:lnTo>
                <a:lnTo>
                  <a:pt x="229771" y="447765"/>
                </a:lnTo>
                <a:lnTo>
                  <a:pt x="229771" y="447917"/>
                </a:lnTo>
                <a:lnTo>
                  <a:pt x="229619" y="447917"/>
                </a:lnTo>
                <a:lnTo>
                  <a:pt x="229619" y="416217"/>
                </a:lnTo>
                <a:lnTo>
                  <a:pt x="229771" y="416217"/>
                </a:lnTo>
                <a:lnTo>
                  <a:pt x="229771" y="365771"/>
                </a:lnTo>
                <a:lnTo>
                  <a:pt x="78586" y="395338"/>
                </a:lnTo>
                <a:lnTo>
                  <a:pt x="78586" y="450203"/>
                </a:lnTo>
                <a:lnTo>
                  <a:pt x="100837" y="450203"/>
                </a:lnTo>
                <a:cubicBezTo>
                  <a:pt x="103885" y="450203"/>
                  <a:pt x="106476" y="452642"/>
                  <a:pt x="106476" y="455842"/>
                </a:cubicBezTo>
                <a:lnTo>
                  <a:pt x="106476" y="481904"/>
                </a:lnTo>
                <a:lnTo>
                  <a:pt x="46733" y="481904"/>
                </a:lnTo>
                <a:lnTo>
                  <a:pt x="46733" y="334223"/>
                </a:lnTo>
                <a:cubicBezTo>
                  <a:pt x="46733" y="331480"/>
                  <a:pt x="48714" y="329042"/>
                  <a:pt x="51305" y="328432"/>
                </a:cubicBezTo>
                <a:lnTo>
                  <a:pt x="52220" y="328280"/>
                </a:lnTo>
                <a:lnTo>
                  <a:pt x="234344" y="294293"/>
                </a:lnTo>
                <a:cubicBezTo>
                  <a:pt x="234344" y="294293"/>
                  <a:pt x="234496" y="294293"/>
                  <a:pt x="234496" y="294293"/>
                </a:cubicBezTo>
                <a:cubicBezTo>
                  <a:pt x="234953" y="294141"/>
                  <a:pt x="235258" y="294141"/>
                  <a:pt x="235715" y="294141"/>
                </a:cubicBezTo>
                <a:close/>
                <a:moveTo>
                  <a:pt x="150673" y="212299"/>
                </a:moveTo>
                <a:lnTo>
                  <a:pt x="150540" y="212416"/>
                </a:lnTo>
                <a:lnTo>
                  <a:pt x="150548" y="212418"/>
                </a:lnTo>
                <a:lnTo>
                  <a:pt x="150656" y="212448"/>
                </a:lnTo>
                <a:lnTo>
                  <a:pt x="150826" y="212299"/>
                </a:lnTo>
                <a:close/>
                <a:moveTo>
                  <a:pt x="218341" y="58371"/>
                </a:moveTo>
                <a:lnTo>
                  <a:pt x="218646" y="58676"/>
                </a:lnTo>
                <a:lnTo>
                  <a:pt x="218036" y="58676"/>
                </a:lnTo>
                <a:close/>
                <a:moveTo>
                  <a:pt x="129184" y="56542"/>
                </a:moveTo>
                <a:lnTo>
                  <a:pt x="218036" y="58828"/>
                </a:lnTo>
                <a:lnTo>
                  <a:pt x="218493" y="58828"/>
                </a:lnTo>
                <a:lnTo>
                  <a:pt x="295001" y="139450"/>
                </a:lnTo>
                <a:lnTo>
                  <a:pt x="349867" y="143260"/>
                </a:lnTo>
                <a:cubicBezTo>
                  <a:pt x="360535" y="143870"/>
                  <a:pt x="368460" y="153014"/>
                  <a:pt x="367698" y="163377"/>
                </a:cubicBezTo>
                <a:cubicBezTo>
                  <a:pt x="367088" y="173284"/>
                  <a:pt x="358554" y="181056"/>
                  <a:pt x="348800" y="181056"/>
                </a:cubicBezTo>
                <a:cubicBezTo>
                  <a:pt x="348342" y="181056"/>
                  <a:pt x="347885" y="181056"/>
                  <a:pt x="347428" y="181056"/>
                </a:cubicBezTo>
                <a:lnTo>
                  <a:pt x="285094" y="176789"/>
                </a:lnTo>
                <a:cubicBezTo>
                  <a:pt x="282961" y="176637"/>
                  <a:pt x="280979" y="176179"/>
                  <a:pt x="278998" y="175417"/>
                </a:cubicBezTo>
                <a:cubicBezTo>
                  <a:pt x="278998" y="175417"/>
                  <a:pt x="278846" y="175417"/>
                  <a:pt x="278846" y="175417"/>
                </a:cubicBezTo>
                <a:cubicBezTo>
                  <a:pt x="276712" y="174503"/>
                  <a:pt x="274731" y="173131"/>
                  <a:pt x="273054" y="171607"/>
                </a:cubicBezTo>
                <a:lnTo>
                  <a:pt x="272292" y="170845"/>
                </a:lnTo>
                <a:lnTo>
                  <a:pt x="239373" y="135640"/>
                </a:lnTo>
                <a:lnTo>
                  <a:pt x="209349" y="161549"/>
                </a:lnTo>
                <a:lnTo>
                  <a:pt x="252175" y="201479"/>
                </a:lnTo>
                <a:cubicBezTo>
                  <a:pt x="252785" y="201783"/>
                  <a:pt x="253242" y="202088"/>
                  <a:pt x="253699" y="202393"/>
                </a:cubicBezTo>
                <a:cubicBezTo>
                  <a:pt x="255680" y="203460"/>
                  <a:pt x="257509" y="204832"/>
                  <a:pt x="259033" y="206660"/>
                </a:cubicBezTo>
                <a:lnTo>
                  <a:pt x="300030" y="253754"/>
                </a:lnTo>
                <a:cubicBezTo>
                  <a:pt x="306888" y="261679"/>
                  <a:pt x="306126" y="273719"/>
                  <a:pt x="298201" y="280577"/>
                </a:cubicBezTo>
                <a:cubicBezTo>
                  <a:pt x="294696" y="283777"/>
                  <a:pt x="290124" y="285149"/>
                  <a:pt x="285704" y="285149"/>
                </a:cubicBezTo>
                <a:cubicBezTo>
                  <a:pt x="280370" y="285149"/>
                  <a:pt x="275188" y="283015"/>
                  <a:pt x="271378" y="278748"/>
                </a:cubicBezTo>
                <a:lnTo>
                  <a:pt x="233277" y="235160"/>
                </a:lnTo>
                <a:lnTo>
                  <a:pt x="150826" y="212452"/>
                </a:lnTo>
                <a:lnTo>
                  <a:pt x="157227" y="206813"/>
                </a:lnTo>
                <a:lnTo>
                  <a:pt x="157184" y="206850"/>
                </a:lnTo>
                <a:lnTo>
                  <a:pt x="150825" y="212452"/>
                </a:lnTo>
                <a:lnTo>
                  <a:pt x="150673" y="212452"/>
                </a:lnTo>
                <a:lnTo>
                  <a:pt x="150518" y="212569"/>
                </a:lnTo>
                <a:lnTo>
                  <a:pt x="93826" y="262136"/>
                </a:lnTo>
                <a:cubicBezTo>
                  <a:pt x="90321" y="265793"/>
                  <a:pt x="85291" y="268080"/>
                  <a:pt x="80110" y="268080"/>
                </a:cubicBezTo>
                <a:cubicBezTo>
                  <a:pt x="78738" y="268080"/>
                  <a:pt x="77519" y="267927"/>
                  <a:pt x="76147" y="267622"/>
                </a:cubicBezTo>
                <a:lnTo>
                  <a:pt x="15033" y="254668"/>
                </a:lnTo>
                <a:cubicBezTo>
                  <a:pt x="4822" y="252534"/>
                  <a:pt x="-1732" y="242323"/>
                  <a:pt x="402" y="232112"/>
                </a:cubicBezTo>
                <a:cubicBezTo>
                  <a:pt x="2231" y="223273"/>
                  <a:pt x="10156" y="217024"/>
                  <a:pt x="18995" y="217024"/>
                </a:cubicBezTo>
                <a:cubicBezTo>
                  <a:pt x="20367" y="217024"/>
                  <a:pt x="21586" y="217176"/>
                  <a:pt x="22958" y="217481"/>
                </a:cubicBezTo>
                <a:lnTo>
                  <a:pt x="71575" y="227692"/>
                </a:lnTo>
                <a:lnTo>
                  <a:pt x="109829" y="194316"/>
                </a:lnTo>
                <a:lnTo>
                  <a:pt x="168047" y="95100"/>
                </a:lnTo>
                <a:lnTo>
                  <a:pt x="141224" y="94338"/>
                </a:lnTo>
                <a:lnTo>
                  <a:pt x="100227" y="146003"/>
                </a:lnTo>
                <a:cubicBezTo>
                  <a:pt x="94283" y="153471"/>
                  <a:pt x="83310" y="154690"/>
                  <a:pt x="75842" y="148747"/>
                </a:cubicBezTo>
                <a:cubicBezTo>
                  <a:pt x="70813" y="144632"/>
                  <a:pt x="68070" y="138688"/>
                  <a:pt x="68070" y="132592"/>
                </a:cubicBezTo>
                <a:cubicBezTo>
                  <a:pt x="68070" y="128172"/>
                  <a:pt x="69594" y="123600"/>
                  <a:pt x="72489" y="119790"/>
                </a:cubicBezTo>
                <a:lnTo>
                  <a:pt x="118363" y="62486"/>
                </a:lnTo>
                <a:cubicBezTo>
                  <a:pt x="120497" y="58828"/>
                  <a:pt x="124612" y="56389"/>
                  <a:pt x="129184" y="56542"/>
                </a:cubicBezTo>
                <a:close/>
                <a:moveTo>
                  <a:pt x="281894" y="0"/>
                </a:moveTo>
                <a:cubicBezTo>
                  <a:pt x="306808" y="0"/>
                  <a:pt x="327006" y="20197"/>
                  <a:pt x="327006" y="45112"/>
                </a:cubicBezTo>
                <a:cubicBezTo>
                  <a:pt x="327006" y="70026"/>
                  <a:pt x="306808" y="90224"/>
                  <a:pt x="281894" y="90224"/>
                </a:cubicBezTo>
                <a:cubicBezTo>
                  <a:pt x="256979" y="90224"/>
                  <a:pt x="236782" y="70026"/>
                  <a:pt x="236782" y="45112"/>
                </a:cubicBezTo>
                <a:cubicBezTo>
                  <a:pt x="236782" y="20197"/>
                  <a:pt x="256979" y="0"/>
                  <a:pt x="281894" y="0"/>
                </a:cubicBezTo>
                <a:close/>
              </a:path>
            </a:pathLst>
          </a:custGeom>
          <a:solidFill>
            <a:srgbClr val="3C00FF"/>
          </a:solidFill>
          <a:ln w="150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ork Sans" pitchFamily="2" charset="0"/>
            </a:endParaRPr>
          </a:p>
        </p:txBody>
      </p:sp>
      <p:sp>
        <p:nvSpPr>
          <p:cNvPr id="278" name="Vector">
            <a:extLst>
              <a:ext uri="{FF2B5EF4-FFF2-40B4-BE49-F238E27FC236}">
                <a16:creationId xmlns:a16="http://schemas.microsoft.com/office/drawing/2014/main" id="{519C388D-A842-7592-8EBC-375DC9414ECE}"/>
              </a:ext>
            </a:extLst>
          </p:cNvPr>
          <p:cNvSpPr>
            <a:spLocks noChangeAspect="1"/>
          </p:cNvSpPr>
          <p:nvPr>
            <p:custDataLst>
              <p:tags r:id="rId7"/>
            </p:custDataLst>
          </p:nvPr>
        </p:nvSpPr>
        <p:spPr bwMode="gray">
          <a:xfrm>
            <a:off x="3763688" y="4375972"/>
            <a:ext cx="604595" cy="792272"/>
          </a:xfrm>
          <a:custGeom>
            <a:avLst/>
            <a:gdLst>
              <a:gd name="connsiteX0" fmla="*/ 235715 w 367748"/>
              <a:gd name="connsiteY0" fmla="*/ 294141 h 481904"/>
              <a:gd name="connsiteX1" fmla="*/ 255375 w 367748"/>
              <a:gd name="connsiteY1" fmla="*/ 294141 h 481904"/>
              <a:gd name="connsiteX2" fmla="*/ 261472 w 367748"/>
              <a:gd name="connsiteY2" fmla="*/ 300237 h 481904"/>
              <a:gd name="connsiteX3" fmla="*/ 261472 w 367748"/>
              <a:gd name="connsiteY3" fmla="*/ 416217 h 481904"/>
              <a:gd name="connsiteX4" fmla="*/ 283570 w 367748"/>
              <a:gd name="connsiteY4" fmla="*/ 416217 h 481904"/>
              <a:gd name="connsiteX5" fmla="*/ 289209 w 367748"/>
              <a:gd name="connsiteY5" fmla="*/ 421704 h 481904"/>
              <a:gd name="connsiteX6" fmla="*/ 289209 w 367748"/>
              <a:gd name="connsiteY6" fmla="*/ 447765 h 481904"/>
              <a:gd name="connsiteX7" fmla="*/ 229771 w 367748"/>
              <a:gd name="connsiteY7" fmla="*/ 447765 h 481904"/>
              <a:gd name="connsiteX8" fmla="*/ 229771 w 367748"/>
              <a:gd name="connsiteY8" fmla="*/ 447917 h 481904"/>
              <a:gd name="connsiteX9" fmla="*/ 229619 w 367748"/>
              <a:gd name="connsiteY9" fmla="*/ 447917 h 481904"/>
              <a:gd name="connsiteX10" fmla="*/ 229619 w 367748"/>
              <a:gd name="connsiteY10" fmla="*/ 416217 h 481904"/>
              <a:gd name="connsiteX11" fmla="*/ 229771 w 367748"/>
              <a:gd name="connsiteY11" fmla="*/ 416217 h 481904"/>
              <a:gd name="connsiteX12" fmla="*/ 229771 w 367748"/>
              <a:gd name="connsiteY12" fmla="*/ 365771 h 481904"/>
              <a:gd name="connsiteX13" fmla="*/ 78586 w 367748"/>
              <a:gd name="connsiteY13" fmla="*/ 395338 h 481904"/>
              <a:gd name="connsiteX14" fmla="*/ 78586 w 367748"/>
              <a:gd name="connsiteY14" fmla="*/ 450203 h 481904"/>
              <a:gd name="connsiteX15" fmla="*/ 100837 w 367748"/>
              <a:gd name="connsiteY15" fmla="*/ 450203 h 481904"/>
              <a:gd name="connsiteX16" fmla="*/ 106476 w 367748"/>
              <a:gd name="connsiteY16" fmla="*/ 455842 h 481904"/>
              <a:gd name="connsiteX17" fmla="*/ 106476 w 367748"/>
              <a:gd name="connsiteY17" fmla="*/ 481904 h 481904"/>
              <a:gd name="connsiteX18" fmla="*/ 46733 w 367748"/>
              <a:gd name="connsiteY18" fmla="*/ 481904 h 481904"/>
              <a:gd name="connsiteX19" fmla="*/ 46733 w 367748"/>
              <a:gd name="connsiteY19" fmla="*/ 334223 h 481904"/>
              <a:gd name="connsiteX20" fmla="*/ 51305 w 367748"/>
              <a:gd name="connsiteY20" fmla="*/ 328432 h 481904"/>
              <a:gd name="connsiteX21" fmla="*/ 52220 w 367748"/>
              <a:gd name="connsiteY21" fmla="*/ 328280 h 481904"/>
              <a:gd name="connsiteX22" fmla="*/ 234344 w 367748"/>
              <a:gd name="connsiteY22" fmla="*/ 294293 h 481904"/>
              <a:gd name="connsiteX23" fmla="*/ 234496 w 367748"/>
              <a:gd name="connsiteY23" fmla="*/ 294293 h 481904"/>
              <a:gd name="connsiteX24" fmla="*/ 235715 w 367748"/>
              <a:gd name="connsiteY24" fmla="*/ 294141 h 481904"/>
              <a:gd name="connsiteX25" fmla="*/ 150673 w 367748"/>
              <a:gd name="connsiteY25" fmla="*/ 212299 h 481904"/>
              <a:gd name="connsiteX26" fmla="*/ 150540 w 367748"/>
              <a:gd name="connsiteY26" fmla="*/ 212416 h 481904"/>
              <a:gd name="connsiteX27" fmla="*/ 150548 w 367748"/>
              <a:gd name="connsiteY27" fmla="*/ 212418 h 481904"/>
              <a:gd name="connsiteX28" fmla="*/ 150656 w 367748"/>
              <a:gd name="connsiteY28" fmla="*/ 212448 h 481904"/>
              <a:gd name="connsiteX29" fmla="*/ 150826 w 367748"/>
              <a:gd name="connsiteY29" fmla="*/ 212299 h 481904"/>
              <a:gd name="connsiteX30" fmla="*/ 218341 w 367748"/>
              <a:gd name="connsiteY30" fmla="*/ 58371 h 481904"/>
              <a:gd name="connsiteX31" fmla="*/ 218646 w 367748"/>
              <a:gd name="connsiteY31" fmla="*/ 58676 h 481904"/>
              <a:gd name="connsiteX32" fmla="*/ 218036 w 367748"/>
              <a:gd name="connsiteY32" fmla="*/ 58676 h 481904"/>
              <a:gd name="connsiteX33" fmla="*/ 129184 w 367748"/>
              <a:gd name="connsiteY33" fmla="*/ 56542 h 481904"/>
              <a:gd name="connsiteX34" fmla="*/ 218036 w 367748"/>
              <a:gd name="connsiteY34" fmla="*/ 58828 h 481904"/>
              <a:gd name="connsiteX35" fmla="*/ 218493 w 367748"/>
              <a:gd name="connsiteY35" fmla="*/ 58828 h 481904"/>
              <a:gd name="connsiteX36" fmla="*/ 295001 w 367748"/>
              <a:gd name="connsiteY36" fmla="*/ 139450 h 481904"/>
              <a:gd name="connsiteX37" fmla="*/ 349867 w 367748"/>
              <a:gd name="connsiteY37" fmla="*/ 143260 h 481904"/>
              <a:gd name="connsiteX38" fmla="*/ 367698 w 367748"/>
              <a:gd name="connsiteY38" fmla="*/ 163377 h 481904"/>
              <a:gd name="connsiteX39" fmla="*/ 348800 w 367748"/>
              <a:gd name="connsiteY39" fmla="*/ 181056 h 481904"/>
              <a:gd name="connsiteX40" fmla="*/ 347428 w 367748"/>
              <a:gd name="connsiteY40" fmla="*/ 181056 h 481904"/>
              <a:gd name="connsiteX41" fmla="*/ 285094 w 367748"/>
              <a:gd name="connsiteY41" fmla="*/ 176789 h 481904"/>
              <a:gd name="connsiteX42" fmla="*/ 278998 w 367748"/>
              <a:gd name="connsiteY42" fmla="*/ 175417 h 481904"/>
              <a:gd name="connsiteX43" fmla="*/ 278846 w 367748"/>
              <a:gd name="connsiteY43" fmla="*/ 175417 h 481904"/>
              <a:gd name="connsiteX44" fmla="*/ 273054 w 367748"/>
              <a:gd name="connsiteY44" fmla="*/ 171607 h 481904"/>
              <a:gd name="connsiteX45" fmla="*/ 272292 w 367748"/>
              <a:gd name="connsiteY45" fmla="*/ 170845 h 481904"/>
              <a:gd name="connsiteX46" fmla="*/ 239373 w 367748"/>
              <a:gd name="connsiteY46" fmla="*/ 135640 h 481904"/>
              <a:gd name="connsiteX47" fmla="*/ 209349 w 367748"/>
              <a:gd name="connsiteY47" fmla="*/ 161549 h 481904"/>
              <a:gd name="connsiteX48" fmla="*/ 252175 w 367748"/>
              <a:gd name="connsiteY48" fmla="*/ 201479 h 481904"/>
              <a:gd name="connsiteX49" fmla="*/ 253699 w 367748"/>
              <a:gd name="connsiteY49" fmla="*/ 202393 h 481904"/>
              <a:gd name="connsiteX50" fmla="*/ 259033 w 367748"/>
              <a:gd name="connsiteY50" fmla="*/ 206660 h 481904"/>
              <a:gd name="connsiteX51" fmla="*/ 300030 w 367748"/>
              <a:gd name="connsiteY51" fmla="*/ 253754 h 481904"/>
              <a:gd name="connsiteX52" fmla="*/ 298201 w 367748"/>
              <a:gd name="connsiteY52" fmla="*/ 280577 h 481904"/>
              <a:gd name="connsiteX53" fmla="*/ 285704 w 367748"/>
              <a:gd name="connsiteY53" fmla="*/ 285149 h 481904"/>
              <a:gd name="connsiteX54" fmla="*/ 271378 w 367748"/>
              <a:gd name="connsiteY54" fmla="*/ 278748 h 481904"/>
              <a:gd name="connsiteX55" fmla="*/ 233277 w 367748"/>
              <a:gd name="connsiteY55" fmla="*/ 235160 h 481904"/>
              <a:gd name="connsiteX56" fmla="*/ 150826 w 367748"/>
              <a:gd name="connsiteY56" fmla="*/ 212452 h 481904"/>
              <a:gd name="connsiteX57" fmla="*/ 157227 w 367748"/>
              <a:gd name="connsiteY57" fmla="*/ 206813 h 481904"/>
              <a:gd name="connsiteX58" fmla="*/ 157184 w 367748"/>
              <a:gd name="connsiteY58" fmla="*/ 206850 h 481904"/>
              <a:gd name="connsiteX59" fmla="*/ 150825 w 367748"/>
              <a:gd name="connsiteY59" fmla="*/ 212452 h 481904"/>
              <a:gd name="connsiteX60" fmla="*/ 150673 w 367748"/>
              <a:gd name="connsiteY60" fmla="*/ 212452 h 481904"/>
              <a:gd name="connsiteX61" fmla="*/ 150518 w 367748"/>
              <a:gd name="connsiteY61" fmla="*/ 212569 h 481904"/>
              <a:gd name="connsiteX62" fmla="*/ 93826 w 367748"/>
              <a:gd name="connsiteY62" fmla="*/ 262136 h 481904"/>
              <a:gd name="connsiteX63" fmla="*/ 80110 w 367748"/>
              <a:gd name="connsiteY63" fmla="*/ 268080 h 481904"/>
              <a:gd name="connsiteX64" fmla="*/ 76147 w 367748"/>
              <a:gd name="connsiteY64" fmla="*/ 267622 h 481904"/>
              <a:gd name="connsiteX65" fmla="*/ 15033 w 367748"/>
              <a:gd name="connsiteY65" fmla="*/ 254668 h 481904"/>
              <a:gd name="connsiteX66" fmla="*/ 402 w 367748"/>
              <a:gd name="connsiteY66" fmla="*/ 232112 h 481904"/>
              <a:gd name="connsiteX67" fmla="*/ 18995 w 367748"/>
              <a:gd name="connsiteY67" fmla="*/ 217024 h 481904"/>
              <a:gd name="connsiteX68" fmla="*/ 22958 w 367748"/>
              <a:gd name="connsiteY68" fmla="*/ 217481 h 481904"/>
              <a:gd name="connsiteX69" fmla="*/ 71575 w 367748"/>
              <a:gd name="connsiteY69" fmla="*/ 227692 h 481904"/>
              <a:gd name="connsiteX70" fmla="*/ 109829 w 367748"/>
              <a:gd name="connsiteY70" fmla="*/ 194316 h 481904"/>
              <a:gd name="connsiteX71" fmla="*/ 168047 w 367748"/>
              <a:gd name="connsiteY71" fmla="*/ 95100 h 481904"/>
              <a:gd name="connsiteX72" fmla="*/ 141224 w 367748"/>
              <a:gd name="connsiteY72" fmla="*/ 94338 h 481904"/>
              <a:gd name="connsiteX73" fmla="*/ 100227 w 367748"/>
              <a:gd name="connsiteY73" fmla="*/ 146003 h 481904"/>
              <a:gd name="connsiteX74" fmla="*/ 75842 w 367748"/>
              <a:gd name="connsiteY74" fmla="*/ 148747 h 481904"/>
              <a:gd name="connsiteX75" fmla="*/ 68070 w 367748"/>
              <a:gd name="connsiteY75" fmla="*/ 132592 h 481904"/>
              <a:gd name="connsiteX76" fmla="*/ 72489 w 367748"/>
              <a:gd name="connsiteY76" fmla="*/ 119790 h 481904"/>
              <a:gd name="connsiteX77" fmla="*/ 118363 w 367748"/>
              <a:gd name="connsiteY77" fmla="*/ 62486 h 481904"/>
              <a:gd name="connsiteX78" fmla="*/ 129184 w 367748"/>
              <a:gd name="connsiteY78" fmla="*/ 56542 h 481904"/>
              <a:gd name="connsiteX79" fmla="*/ 281894 w 367748"/>
              <a:gd name="connsiteY79" fmla="*/ 0 h 481904"/>
              <a:gd name="connsiteX80" fmla="*/ 327006 w 367748"/>
              <a:gd name="connsiteY80" fmla="*/ 45112 h 481904"/>
              <a:gd name="connsiteX81" fmla="*/ 281894 w 367748"/>
              <a:gd name="connsiteY81" fmla="*/ 90224 h 481904"/>
              <a:gd name="connsiteX82" fmla="*/ 236782 w 367748"/>
              <a:gd name="connsiteY82" fmla="*/ 45112 h 481904"/>
              <a:gd name="connsiteX83" fmla="*/ 281894 w 367748"/>
              <a:gd name="connsiteY83" fmla="*/ 0 h 481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67748" h="481904">
                <a:moveTo>
                  <a:pt x="235715" y="294141"/>
                </a:moveTo>
                <a:lnTo>
                  <a:pt x="255375" y="294141"/>
                </a:lnTo>
                <a:cubicBezTo>
                  <a:pt x="258728" y="294141"/>
                  <a:pt x="261472" y="296884"/>
                  <a:pt x="261472" y="300237"/>
                </a:cubicBezTo>
                <a:lnTo>
                  <a:pt x="261472" y="416217"/>
                </a:lnTo>
                <a:lnTo>
                  <a:pt x="283570" y="416217"/>
                </a:lnTo>
                <a:cubicBezTo>
                  <a:pt x="286618" y="416217"/>
                  <a:pt x="289209" y="418656"/>
                  <a:pt x="289209" y="421704"/>
                </a:cubicBezTo>
                <a:lnTo>
                  <a:pt x="289209" y="447765"/>
                </a:lnTo>
                <a:lnTo>
                  <a:pt x="229771" y="447765"/>
                </a:lnTo>
                <a:lnTo>
                  <a:pt x="229771" y="447917"/>
                </a:lnTo>
                <a:lnTo>
                  <a:pt x="229619" y="447917"/>
                </a:lnTo>
                <a:lnTo>
                  <a:pt x="229619" y="416217"/>
                </a:lnTo>
                <a:lnTo>
                  <a:pt x="229771" y="416217"/>
                </a:lnTo>
                <a:lnTo>
                  <a:pt x="229771" y="365771"/>
                </a:lnTo>
                <a:lnTo>
                  <a:pt x="78586" y="395338"/>
                </a:lnTo>
                <a:lnTo>
                  <a:pt x="78586" y="450203"/>
                </a:lnTo>
                <a:lnTo>
                  <a:pt x="100837" y="450203"/>
                </a:lnTo>
                <a:cubicBezTo>
                  <a:pt x="103885" y="450203"/>
                  <a:pt x="106476" y="452642"/>
                  <a:pt x="106476" y="455842"/>
                </a:cubicBezTo>
                <a:lnTo>
                  <a:pt x="106476" y="481904"/>
                </a:lnTo>
                <a:lnTo>
                  <a:pt x="46733" y="481904"/>
                </a:lnTo>
                <a:lnTo>
                  <a:pt x="46733" y="334223"/>
                </a:lnTo>
                <a:cubicBezTo>
                  <a:pt x="46733" y="331480"/>
                  <a:pt x="48714" y="329042"/>
                  <a:pt x="51305" y="328432"/>
                </a:cubicBezTo>
                <a:lnTo>
                  <a:pt x="52220" y="328280"/>
                </a:lnTo>
                <a:lnTo>
                  <a:pt x="234344" y="294293"/>
                </a:lnTo>
                <a:cubicBezTo>
                  <a:pt x="234344" y="294293"/>
                  <a:pt x="234496" y="294293"/>
                  <a:pt x="234496" y="294293"/>
                </a:cubicBezTo>
                <a:cubicBezTo>
                  <a:pt x="234953" y="294141"/>
                  <a:pt x="235258" y="294141"/>
                  <a:pt x="235715" y="294141"/>
                </a:cubicBezTo>
                <a:close/>
                <a:moveTo>
                  <a:pt x="150673" y="212299"/>
                </a:moveTo>
                <a:lnTo>
                  <a:pt x="150540" y="212416"/>
                </a:lnTo>
                <a:lnTo>
                  <a:pt x="150548" y="212418"/>
                </a:lnTo>
                <a:lnTo>
                  <a:pt x="150656" y="212448"/>
                </a:lnTo>
                <a:lnTo>
                  <a:pt x="150826" y="212299"/>
                </a:lnTo>
                <a:close/>
                <a:moveTo>
                  <a:pt x="218341" y="58371"/>
                </a:moveTo>
                <a:lnTo>
                  <a:pt x="218646" y="58676"/>
                </a:lnTo>
                <a:lnTo>
                  <a:pt x="218036" y="58676"/>
                </a:lnTo>
                <a:close/>
                <a:moveTo>
                  <a:pt x="129184" y="56542"/>
                </a:moveTo>
                <a:lnTo>
                  <a:pt x="218036" y="58828"/>
                </a:lnTo>
                <a:lnTo>
                  <a:pt x="218493" y="58828"/>
                </a:lnTo>
                <a:lnTo>
                  <a:pt x="295001" y="139450"/>
                </a:lnTo>
                <a:lnTo>
                  <a:pt x="349867" y="143260"/>
                </a:lnTo>
                <a:cubicBezTo>
                  <a:pt x="360535" y="143870"/>
                  <a:pt x="368460" y="153014"/>
                  <a:pt x="367698" y="163377"/>
                </a:cubicBezTo>
                <a:cubicBezTo>
                  <a:pt x="367088" y="173284"/>
                  <a:pt x="358554" y="181056"/>
                  <a:pt x="348800" y="181056"/>
                </a:cubicBezTo>
                <a:cubicBezTo>
                  <a:pt x="348342" y="181056"/>
                  <a:pt x="347885" y="181056"/>
                  <a:pt x="347428" y="181056"/>
                </a:cubicBezTo>
                <a:lnTo>
                  <a:pt x="285094" y="176789"/>
                </a:lnTo>
                <a:cubicBezTo>
                  <a:pt x="282961" y="176637"/>
                  <a:pt x="280979" y="176179"/>
                  <a:pt x="278998" y="175417"/>
                </a:cubicBezTo>
                <a:cubicBezTo>
                  <a:pt x="278998" y="175417"/>
                  <a:pt x="278846" y="175417"/>
                  <a:pt x="278846" y="175417"/>
                </a:cubicBezTo>
                <a:cubicBezTo>
                  <a:pt x="276712" y="174503"/>
                  <a:pt x="274731" y="173131"/>
                  <a:pt x="273054" y="171607"/>
                </a:cubicBezTo>
                <a:lnTo>
                  <a:pt x="272292" y="170845"/>
                </a:lnTo>
                <a:lnTo>
                  <a:pt x="239373" y="135640"/>
                </a:lnTo>
                <a:lnTo>
                  <a:pt x="209349" y="161549"/>
                </a:lnTo>
                <a:lnTo>
                  <a:pt x="252175" y="201479"/>
                </a:lnTo>
                <a:cubicBezTo>
                  <a:pt x="252785" y="201783"/>
                  <a:pt x="253242" y="202088"/>
                  <a:pt x="253699" y="202393"/>
                </a:cubicBezTo>
                <a:cubicBezTo>
                  <a:pt x="255680" y="203460"/>
                  <a:pt x="257509" y="204832"/>
                  <a:pt x="259033" y="206660"/>
                </a:cubicBezTo>
                <a:lnTo>
                  <a:pt x="300030" y="253754"/>
                </a:lnTo>
                <a:cubicBezTo>
                  <a:pt x="306888" y="261679"/>
                  <a:pt x="306126" y="273719"/>
                  <a:pt x="298201" y="280577"/>
                </a:cubicBezTo>
                <a:cubicBezTo>
                  <a:pt x="294696" y="283777"/>
                  <a:pt x="290124" y="285149"/>
                  <a:pt x="285704" y="285149"/>
                </a:cubicBezTo>
                <a:cubicBezTo>
                  <a:pt x="280370" y="285149"/>
                  <a:pt x="275188" y="283015"/>
                  <a:pt x="271378" y="278748"/>
                </a:cubicBezTo>
                <a:lnTo>
                  <a:pt x="233277" y="235160"/>
                </a:lnTo>
                <a:lnTo>
                  <a:pt x="150826" y="212452"/>
                </a:lnTo>
                <a:lnTo>
                  <a:pt x="157227" y="206813"/>
                </a:lnTo>
                <a:lnTo>
                  <a:pt x="157184" y="206850"/>
                </a:lnTo>
                <a:lnTo>
                  <a:pt x="150825" y="212452"/>
                </a:lnTo>
                <a:lnTo>
                  <a:pt x="150673" y="212452"/>
                </a:lnTo>
                <a:lnTo>
                  <a:pt x="150518" y="212569"/>
                </a:lnTo>
                <a:lnTo>
                  <a:pt x="93826" y="262136"/>
                </a:lnTo>
                <a:cubicBezTo>
                  <a:pt x="90321" y="265793"/>
                  <a:pt x="85291" y="268080"/>
                  <a:pt x="80110" y="268080"/>
                </a:cubicBezTo>
                <a:cubicBezTo>
                  <a:pt x="78738" y="268080"/>
                  <a:pt x="77519" y="267927"/>
                  <a:pt x="76147" y="267622"/>
                </a:cubicBezTo>
                <a:lnTo>
                  <a:pt x="15033" y="254668"/>
                </a:lnTo>
                <a:cubicBezTo>
                  <a:pt x="4822" y="252534"/>
                  <a:pt x="-1732" y="242323"/>
                  <a:pt x="402" y="232112"/>
                </a:cubicBezTo>
                <a:cubicBezTo>
                  <a:pt x="2231" y="223273"/>
                  <a:pt x="10156" y="217024"/>
                  <a:pt x="18995" y="217024"/>
                </a:cubicBezTo>
                <a:cubicBezTo>
                  <a:pt x="20367" y="217024"/>
                  <a:pt x="21586" y="217176"/>
                  <a:pt x="22958" y="217481"/>
                </a:cubicBezTo>
                <a:lnTo>
                  <a:pt x="71575" y="227692"/>
                </a:lnTo>
                <a:lnTo>
                  <a:pt x="109829" y="194316"/>
                </a:lnTo>
                <a:lnTo>
                  <a:pt x="168047" y="95100"/>
                </a:lnTo>
                <a:lnTo>
                  <a:pt x="141224" y="94338"/>
                </a:lnTo>
                <a:lnTo>
                  <a:pt x="100227" y="146003"/>
                </a:lnTo>
                <a:cubicBezTo>
                  <a:pt x="94283" y="153471"/>
                  <a:pt x="83310" y="154690"/>
                  <a:pt x="75842" y="148747"/>
                </a:cubicBezTo>
                <a:cubicBezTo>
                  <a:pt x="70813" y="144632"/>
                  <a:pt x="68070" y="138688"/>
                  <a:pt x="68070" y="132592"/>
                </a:cubicBezTo>
                <a:cubicBezTo>
                  <a:pt x="68070" y="128172"/>
                  <a:pt x="69594" y="123600"/>
                  <a:pt x="72489" y="119790"/>
                </a:cubicBezTo>
                <a:lnTo>
                  <a:pt x="118363" y="62486"/>
                </a:lnTo>
                <a:cubicBezTo>
                  <a:pt x="120497" y="58828"/>
                  <a:pt x="124612" y="56389"/>
                  <a:pt x="129184" y="56542"/>
                </a:cubicBezTo>
                <a:close/>
                <a:moveTo>
                  <a:pt x="281894" y="0"/>
                </a:moveTo>
                <a:cubicBezTo>
                  <a:pt x="306808" y="0"/>
                  <a:pt x="327006" y="20197"/>
                  <a:pt x="327006" y="45112"/>
                </a:cubicBezTo>
                <a:cubicBezTo>
                  <a:pt x="327006" y="70026"/>
                  <a:pt x="306808" y="90224"/>
                  <a:pt x="281894" y="90224"/>
                </a:cubicBezTo>
                <a:cubicBezTo>
                  <a:pt x="256979" y="90224"/>
                  <a:pt x="236782" y="70026"/>
                  <a:pt x="236782" y="45112"/>
                </a:cubicBezTo>
                <a:cubicBezTo>
                  <a:pt x="236782" y="20197"/>
                  <a:pt x="256979" y="0"/>
                  <a:pt x="281894" y="0"/>
                </a:cubicBezTo>
                <a:close/>
              </a:path>
            </a:pathLst>
          </a:custGeom>
          <a:solidFill>
            <a:srgbClr val="BFBFBF"/>
          </a:solidFill>
          <a:ln w="150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3C00FF"/>
              </a:solidFill>
              <a:effectLst/>
              <a:uLnTx/>
              <a:uFillTx/>
              <a:latin typeface="Work Sans" pitchFamily="2" charset="0"/>
            </a:endParaRPr>
          </a:p>
        </p:txBody>
      </p:sp>
      <p:grpSp>
        <p:nvGrpSpPr>
          <p:cNvPr id="279" name="easyIcon">
            <a:extLst>
              <a:ext uri="{FF2B5EF4-FFF2-40B4-BE49-F238E27FC236}">
                <a16:creationId xmlns:a16="http://schemas.microsoft.com/office/drawing/2014/main" id="{1B73D1D5-732F-E42D-BBAE-36A5562D7C48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1632200" y="5032296"/>
            <a:ext cx="811697" cy="811697"/>
            <a:chOff x="1366285" y="2029261"/>
            <a:chExt cx="714051" cy="714051"/>
          </a:xfrm>
        </p:grpSpPr>
        <p:sp>
          <p:nvSpPr>
            <p:cNvPr id="280" name="Background">
              <a:extLst>
                <a:ext uri="{FF2B5EF4-FFF2-40B4-BE49-F238E27FC236}">
                  <a16:creationId xmlns:a16="http://schemas.microsoft.com/office/drawing/2014/main" id="{8FE2F38F-EEC8-B223-A0A8-4BEF80C355B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1366285" y="2029261"/>
              <a:ext cx="714051" cy="71405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61A2C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C61A2C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+mn-lt" pitchFamily="34" charset="0"/>
                <a:cs typeface="+mn-lt" pitchFamily="34" charset="0"/>
              </a:endParaRPr>
            </a:p>
          </p:txBody>
        </p:sp>
        <p:grpSp>
          <p:nvGrpSpPr>
            <p:cNvPr id="281" name="Gruppieren 3">
              <a:extLst>
                <a:ext uri="{FF2B5EF4-FFF2-40B4-BE49-F238E27FC236}">
                  <a16:creationId xmlns:a16="http://schemas.microsoft.com/office/drawing/2014/main" id="{BD4D321C-300D-729A-0D7E-AB6D14EF9807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617280" y="2098286"/>
              <a:ext cx="212061" cy="576001"/>
              <a:chOff x="4895850" y="4900613"/>
              <a:chExt cx="234950" cy="638175"/>
            </a:xfrm>
            <a:solidFill>
              <a:schemeClr val="tx1"/>
            </a:solidFill>
          </p:grpSpPr>
          <p:sp>
            <p:nvSpPr>
              <p:cNvPr id="282" name="Vector">
                <a:extLst>
                  <a:ext uri="{FF2B5EF4-FFF2-40B4-BE49-F238E27FC236}">
                    <a16:creationId xmlns:a16="http://schemas.microsoft.com/office/drawing/2014/main" id="{D0D8DB81-66B3-E1D9-87EE-C440E775CD1C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954588" y="4900613"/>
                <a:ext cx="112713" cy="114300"/>
              </a:xfrm>
              <a:custGeom>
                <a:avLst/>
                <a:gdLst>
                  <a:gd name="T0" fmla="*/ 582 w 878"/>
                  <a:gd name="T1" fmla="*/ 853 h 886"/>
                  <a:gd name="T2" fmla="*/ 641 w 878"/>
                  <a:gd name="T3" fmla="*/ 828 h 886"/>
                  <a:gd name="T4" fmla="*/ 737 w 878"/>
                  <a:gd name="T5" fmla="*/ 760 h 886"/>
                  <a:gd name="T6" fmla="*/ 878 w 878"/>
                  <a:gd name="T7" fmla="*/ 439 h 886"/>
                  <a:gd name="T8" fmla="*/ 439 w 878"/>
                  <a:gd name="T9" fmla="*/ 0 h 886"/>
                  <a:gd name="T10" fmla="*/ 0 w 878"/>
                  <a:gd name="T11" fmla="*/ 439 h 886"/>
                  <a:gd name="T12" fmla="*/ 140 w 878"/>
                  <a:gd name="T13" fmla="*/ 760 h 886"/>
                  <a:gd name="T14" fmla="*/ 232 w 878"/>
                  <a:gd name="T15" fmla="*/ 826 h 886"/>
                  <a:gd name="T16" fmla="*/ 293 w 878"/>
                  <a:gd name="T17" fmla="*/ 852 h 886"/>
                  <a:gd name="T18" fmla="*/ 582 w 878"/>
                  <a:gd name="T19" fmla="*/ 853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78" h="886">
                    <a:moveTo>
                      <a:pt x="582" y="853"/>
                    </a:moveTo>
                    <a:cubicBezTo>
                      <a:pt x="603" y="846"/>
                      <a:pt x="623" y="837"/>
                      <a:pt x="641" y="828"/>
                    </a:cubicBezTo>
                    <a:cubicBezTo>
                      <a:pt x="676" y="810"/>
                      <a:pt x="708" y="787"/>
                      <a:pt x="737" y="760"/>
                    </a:cubicBezTo>
                    <a:cubicBezTo>
                      <a:pt x="828" y="675"/>
                      <a:pt x="878" y="562"/>
                      <a:pt x="878" y="439"/>
                    </a:cubicBezTo>
                    <a:cubicBezTo>
                      <a:pt x="878" y="197"/>
                      <a:pt x="681" y="0"/>
                      <a:pt x="439" y="0"/>
                    </a:cubicBezTo>
                    <a:cubicBezTo>
                      <a:pt x="197" y="0"/>
                      <a:pt x="0" y="197"/>
                      <a:pt x="0" y="439"/>
                    </a:cubicBezTo>
                    <a:cubicBezTo>
                      <a:pt x="0" y="562"/>
                      <a:pt x="50" y="675"/>
                      <a:pt x="140" y="760"/>
                    </a:cubicBezTo>
                    <a:cubicBezTo>
                      <a:pt x="169" y="786"/>
                      <a:pt x="200" y="808"/>
                      <a:pt x="232" y="826"/>
                    </a:cubicBezTo>
                    <a:cubicBezTo>
                      <a:pt x="250" y="835"/>
                      <a:pt x="270" y="844"/>
                      <a:pt x="293" y="852"/>
                    </a:cubicBezTo>
                    <a:cubicBezTo>
                      <a:pt x="388" y="886"/>
                      <a:pt x="488" y="886"/>
                      <a:pt x="582" y="853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  <p:sp>
            <p:nvSpPr>
              <p:cNvPr id="283" name="Vector">
                <a:extLst>
                  <a:ext uri="{FF2B5EF4-FFF2-40B4-BE49-F238E27FC236}">
                    <a16:creationId xmlns:a16="http://schemas.microsoft.com/office/drawing/2014/main" id="{0ACD12BF-C346-EA2D-B527-E108080A8EF4}"/>
                  </a:ext>
                </a:extLst>
              </p:cNvPr>
              <p:cNvSpPr>
                <a:spLocks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895850" y="5035550"/>
                <a:ext cx="234950" cy="503238"/>
              </a:xfrm>
              <a:custGeom>
                <a:avLst/>
                <a:gdLst>
                  <a:gd name="T0" fmla="*/ 218 w 1842"/>
                  <a:gd name="T1" fmla="*/ 1819 h 3913"/>
                  <a:gd name="T2" fmla="*/ 285 w 1842"/>
                  <a:gd name="T3" fmla="*/ 1819 h 3913"/>
                  <a:gd name="T4" fmla="*/ 285 w 1842"/>
                  <a:gd name="T5" fmla="*/ 3663 h 3913"/>
                  <a:gd name="T6" fmla="*/ 530 w 1842"/>
                  <a:gd name="T7" fmla="*/ 3912 h 3913"/>
                  <a:gd name="T8" fmla="*/ 537 w 1842"/>
                  <a:gd name="T9" fmla="*/ 3911 h 3913"/>
                  <a:gd name="T10" fmla="*/ 540 w 1842"/>
                  <a:gd name="T11" fmla="*/ 3911 h 3913"/>
                  <a:gd name="T12" fmla="*/ 543 w 1842"/>
                  <a:gd name="T13" fmla="*/ 3911 h 3913"/>
                  <a:gd name="T14" fmla="*/ 556 w 1842"/>
                  <a:gd name="T15" fmla="*/ 3913 h 3913"/>
                  <a:gd name="T16" fmla="*/ 561 w 1842"/>
                  <a:gd name="T17" fmla="*/ 3913 h 3913"/>
                  <a:gd name="T18" fmla="*/ 809 w 1842"/>
                  <a:gd name="T19" fmla="*/ 3665 h 3913"/>
                  <a:gd name="T20" fmla="*/ 809 w 1842"/>
                  <a:gd name="T21" fmla="*/ 1819 h 3913"/>
                  <a:gd name="T22" fmla="*/ 1033 w 1842"/>
                  <a:gd name="T23" fmla="*/ 1819 h 3913"/>
                  <a:gd name="T24" fmla="*/ 1033 w 1842"/>
                  <a:gd name="T25" fmla="*/ 3665 h 3913"/>
                  <a:gd name="T26" fmla="*/ 1281 w 1842"/>
                  <a:gd name="T27" fmla="*/ 3913 h 3913"/>
                  <a:gd name="T28" fmla="*/ 1286 w 1842"/>
                  <a:gd name="T29" fmla="*/ 3913 h 3913"/>
                  <a:gd name="T30" fmla="*/ 1299 w 1842"/>
                  <a:gd name="T31" fmla="*/ 3911 h 3913"/>
                  <a:gd name="T32" fmla="*/ 1302 w 1842"/>
                  <a:gd name="T33" fmla="*/ 3911 h 3913"/>
                  <a:gd name="T34" fmla="*/ 1305 w 1842"/>
                  <a:gd name="T35" fmla="*/ 3911 h 3913"/>
                  <a:gd name="T36" fmla="*/ 1312 w 1842"/>
                  <a:gd name="T37" fmla="*/ 3912 h 3913"/>
                  <a:gd name="T38" fmla="*/ 1557 w 1842"/>
                  <a:gd name="T39" fmla="*/ 3663 h 3913"/>
                  <a:gd name="T40" fmla="*/ 1557 w 1842"/>
                  <a:gd name="T41" fmla="*/ 1819 h 3913"/>
                  <a:gd name="T42" fmla="*/ 1624 w 1842"/>
                  <a:gd name="T43" fmla="*/ 1819 h 3913"/>
                  <a:gd name="T44" fmla="*/ 1842 w 1842"/>
                  <a:gd name="T45" fmla="*/ 1602 h 3913"/>
                  <a:gd name="T46" fmla="*/ 1842 w 1842"/>
                  <a:gd name="T47" fmla="*/ 217 h 3913"/>
                  <a:gd name="T48" fmla="*/ 1624 w 1842"/>
                  <a:gd name="T49" fmla="*/ 0 h 3913"/>
                  <a:gd name="T50" fmla="*/ 218 w 1842"/>
                  <a:gd name="T51" fmla="*/ 0 h 3913"/>
                  <a:gd name="T52" fmla="*/ 0 w 1842"/>
                  <a:gd name="T53" fmla="*/ 217 h 3913"/>
                  <a:gd name="T54" fmla="*/ 0 w 1842"/>
                  <a:gd name="T55" fmla="*/ 1602 h 3913"/>
                  <a:gd name="T56" fmla="*/ 218 w 1842"/>
                  <a:gd name="T57" fmla="*/ 1819 h 3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42" h="3913">
                    <a:moveTo>
                      <a:pt x="218" y="1819"/>
                    </a:moveTo>
                    <a:cubicBezTo>
                      <a:pt x="285" y="1819"/>
                      <a:pt x="285" y="1819"/>
                      <a:pt x="285" y="1819"/>
                    </a:cubicBezTo>
                    <a:cubicBezTo>
                      <a:pt x="285" y="3663"/>
                      <a:pt x="285" y="3663"/>
                      <a:pt x="285" y="3663"/>
                    </a:cubicBezTo>
                    <a:cubicBezTo>
                      <a:pt x="285" y="3799"/>
                      <a:pt x="395" y="3910"/>
                      <a:pt x="530" y="3912"/>
                    </a:cubicBezTo>
                    <a:cubicBezTo>
                      <a:pt x="532" y="3911"/>
                      <a:pt x="534" y="3911"/>
                      <a:pt x="537" y="3911"/>
                    </a:cubicBezTo>
                    <a:cubicBezTo>
                      <a:pt x="540" y="3911"/>
                      <a:pt x="540" y="3911"/>
                      <a:pt x="540" y="3911"/>
                    </a:cubicBezTo>
                    <a:cubicBezTo>
                      <a:pt x="543" y="3911"/>
                      <a:pt x="543" y="3911"/>
                      <a:pt x="543" y="3911"/>
                    </a:cubicBezTo>
                    <a:cubicBezTo>
                      <a:pt x="548" y="3912"/>
                      <a:pt x="553" y="3912"/>
                      <a:pt x="556" y="3913"/>
                    </a:cubicBezTo>
                    <a:cubicBezTo>
                      <a:pt x="558" y="3913"/>
                      <a:pt x="560" y="3913"/>
                      <a:pt x="561" y="3913"/>
                    </a:cubicBezTo>
                    <a:cubicBezTo>
                      <a:pt x="697" y="3913"/>
                      <a:pt x="809" y="3802"/>
                      <a:pt x="809" y="3665"/>
                    </a:cubicBezTo>
                    <a:cubicBezTo>
                      <a:pt x="809" y="1819"/>
                      <a:pt x="809" y="1819"/>
                      <a:pt x="809" y="1819"/>
                    </a:cubicBezTo>
                    <a:cubicBezTo>
                      <a:pt x="1033" y="1819"/>
                      <a:pt x="1033" y="1819"/>
                      <a:pt x="1033" y="1819"/>
                    </a:cubicBezTo>
                    <a:cubicBezTo>
                      <a:pt x="1033" y="3665"/>
                      <a:pt x="1033" y="3665"/>
                      <a:pt x="1033" y="3665"/>
                    </a:cubicBezTo>
                    <a:cubicBezTo>
                      <a:pt x="1033" y="3802"/>
                      <a:pt x="1145" y="3913"/>
                      <a:pt x="1281" y="3913"/>
                    </a:cubicBezTo>
                    <a:cubicBezTo>
                      <a:pt x="1282" y="3913"/>
                      <a:pt x="1284" y="3913"/>
                      <a:pt x="1286" y="3913"/>
                    </a:cubicBezTo>
                    <a:cubicBezTo>
                      <a:pt x="1289" y="3912"/>
                      <a:pt x="1294" y="3912"/>
                      <a:pt x="1299" y="3911"/>
                    </a:cubicBezTo>
                    <a:cubicBezTo>
                      <a:pt x="1302" y="3911"/>
                      <a:pt x="1302" y="3911"/>
                      <a:pt x="1302" y="3911"/>
                    </a:cubicBezTo>
                    <a:cubicBezTo>
                      <a:pt x="1305" y="3911"/>
                      <a:pt x="1305" y="3911"/>
                      <a:pt x="1305" y="3911"/>
                    </a:cubicBezTo>
                    <a:cubicBezTo>
                      <a:pt x="1308" y="3911"/>
                      <a:pt x="1310" y="3911"/>
                      <a:pt x="1312" y="3912"/>
                    </a:cubicBezTo>
                    <a:cubicBezTo>
                      <a:pt x="1447" y="3910"/>
                      <a:pt x="1557" y="3799"/>
                      <a:pt x="1557" y="3663"/>
                    </a:cubicBezTo>
                    <a:cubicBezTo>
                      <a:pt x="1557" y="1819"/>
                      <a:pt x="1557" y="1819"/>
                      <a:pt x="1557" y="1819"/>
                    </a:cubicBezTo>
                    <a:cubicBezTo>
                      <a:pt x="1624" y="1819"/>
                      <a:pt x="1624" y="1819"/>
                      <a:pt x="1624" y="1819"/>
                    </a:cubicBezTo>
                    <a:cubicBezTo>
                      <a:pt x="1744" y="1819"/>
                      <a:pt x="1842" y="1722"/>
                      <a:pt x="1842" y="1602"/>
                    </a:cubicBezTo>
                    <a:cubicBezTo>
                      <a:pt x="1842" y="217"/>
                      <a:pt x="1842" y="217"/>
                      <a:pt x="1842" y="217"/>
                    </a:cubicBezTo>
                    <a:cubicBezTo>
                      <a:pt x="1842" y="97"/>
                      <a:pt x="1744" y="0"/>
                      <a:pt x="1624" y="0"/>
                    </a:cubicBezTo>
                    <a:cubicBezTo>
                      <a:pt x="218" y="0"/>
                      <a:pt x="218" y="0"/>
                      <a:pt x="218" y="0"/>
                    </a:cubicBezTo>
                    <a:cubicBezTo>
                      <a:pt x="98" y="0"/>
                      <a:pt x="0" y="97"/>
                      <a:pt x="0" y="217"/>
                    </a:cubicBezTo>
                    <a:cubicBezTo>
                      <a:pt x="0" y="1602"/>
                      <a:pt x="0" y="1602"/>
                      <a:pt x="0" y="1602"/>
                    </a:cubicBezTo>
                    <a:cubicBezTo>
                      <a:pt x="0" y="1722"/>
                      <a:pt x="98" y="1819"/>
                      <a:pt x="218" y="1819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</p:grpSp>
      </p:grpSp>
      <p:pic>
        <p:nvPicPr>
          <p:cNvPr id="284" name="Picture 8">
            <a:extLst>
              <a:ext uri="{FF2B5EF4-FFF2-40B4-BE49-F238E27FC236}">
                <a16:creationId xmlns:a16="http://schemas.microsoft.com/office/drawing/2014/main" id="{6808BC5D-D98E-CD27-CB36-8196EEA2C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5752" y="5418539"/>
            <a:ext cx="340519" cy="3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5" name="Picture 16">
            <a:extLst>
              <a:ext uri="{FF2B5EF4-FFF2-40B4-BE49-F238E27FC236}">
                <a16:creationId xmlns:a16="http://schemas.microsoft.com/office/drawing/2014/main" id="{374B996A-8BA3-AD6D-C964-022D31CE9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60832" y="4514157"/>
            <a:ext cx="993594" cy="21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" name="Picture 22" descr="undefined">
            <a:extLst>
              <a:ext uri="{FF2B5EF4-FFF2-40B4-BE49-F238E27FC236}">
                <a16:creationId xmlns:a16="http://schemas.microsoft.com/office/drawing/2014/main" id="{9513432C-7E66-D2FF-08B7-EAA806229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4099" y="4767633"/>
            <a:ext cx="1184005" cy="30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7" name="Picture 2" descr="Volkswagen Group">
            <a:extLst>
              <a:ext uri="{FF2B5EF4-FFF2-40B4-BE49-F238E27FC236}">
                <a16:creationId xmlns:a16="http://schemas.microsoft.com/office/drawing/2014/main" id="{464682F8-4E87-D91C-BD76-975836154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6644" y="4051913"/>
            <a:ext cx="991872" cy="49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8" name="Picture 22">
            <a:extLst>
              <a:ext uri="{FF2B5EF4-FFF2-40B4-BE49-F238E27FC236}">
                <a16:creationId xmlns:a16="http://schemas.microsoft.com/office/drawing/2014/main" id="{5E05D91B-C189-B22F-7B83-7619EE0C2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6739" y="5161258"/>
            <a:ext cx="1378724" cy="15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" name="Picture 28">
            <a:extLst>
              <a:ext uri="{FF2B5EF4-FFF2-40B4-BE49-F238E27FC236}">
                <a16:creationId xmlns:a16="http://schemas.microsoft.com/office/drawing/2014/main" id="{7FF1B888-C30E-4780-A762-BA7B9BCAC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6577" y="4471599"/>
            <a:ext cx="613411" cy="28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0" name="easyIcon">
            <a:extLst>
              <a:ext uri="{FF2B5EF4-FFF2-40B4-BE49-F238E27FC236}">
                <a16:creationId xmlns:a16="http://schemas.microsoft.com/office/drawing/2014/main" id="{38E209F1-940A-96D4-0279-EE3229D1564C}"/>
              </a:ext>
            </a:extLst>
          </p:cNvPr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>
            <a:off x="1338038" y="4780669"/>
            <a:ext cx="811697" cy="811697"/>
            <a:chOff x="1366285" y="2029261"/>
            <a:chExt cx="714051" cy="714051"/>
          </a:xfrm>
        </p:grpSpPr>
        <p:sp>
          <p:nvSpPr>
            <p:cNvPr id="291" name="Background">
              <a:extLst>
                <a:ext uri="{FF2B5EF4-FFF2-40B4-BE49-F238E27FC236}">
                  <a16:creationId xmlns:a16="http://schemas.microsoft.com/office/drawing/2014/main" id="{FC569E25-48DC-47C6-3D36-970E0A69376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1366285" y="2029261"/>
              <a:ext cx="714051" cy="71405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61A2C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C61A2C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+mn-lt" pitchFamily="34" charset="0"/>
                <a:cs typeface="+mn-lt" pitchFamily="34" charset="0"/>
              </a:endParaRPr>
            </a:p>
          </p:txBody>
        </p:sp>
        <p:grpSp>
          <p:nvGrpSpPr>
            <p:cNvPr id="292" name="Gruppieren 3">
              <a:extLst>
                <a:ext uri="{FF2B5EF4-FFF2-40B4-BE49-F238E27FC236}">
                  <a16:creationId xmlns:a16="http://schemas.microsoft.com/office/drawing/2014/main" id="{7BA1DB28-BE27-7948-5ADE-59200B643AA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617280" y="2098286"/>
              <a:ext cx="212061" cy="576001"/>
              <a:chOff x="4895850" y="4900613"/>
              <a:chExt cx="234950" cy="638175"/>
            </a:xfrm>
            <a:solidFill>
              <a:schemeClr val="tx1"/>
            </a:solidFill>
          </p:grpSpPr>
          <p:sp>
            <p:nvSpPr>
              <p:cNvPr id="293" name="Vector">
                <a:extLst>
                  <a:ext uri="{FF2B5EF4-FFF2-40B4-BE49-F238E27FC236}">
                    <a16:creationId xmlns:a16="http://schemas.microsoft.com/office/drawing/2014/main" id="{0EB3D247-924D-76D7-7DC1-18F9C8464A0B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954588" y="4900613"/>
                <a:ext cx="112713" cy="114300"/>
              </a:xfrm>
              <a:custGeom>
                <a:avLst/>
                <a:gdLst>
                  <a:gd name="T0" fmla="*/ 582 w 878"/>
                  <a:gd name="T1" fmla="*/ 853 h 886"/>
                  <a:gd name="T2" fmla="*/ 641 w 878"/>
                  <a:gd name="T3" fmla="*/ 828 h 886"/>
                  <a:gd name="T4" fmla="*/ 737 w 878"/>
                  <a:gd name="T5" fmla="*/ 760 h 886"/>
                  <a:gd name="T6" fmla="*/ 878 w 878"/>
                  <a:gd name="T7" fmla="*/ 439 h 886"/>
                  <a:gd name="T8" fmla="*/ 439 w 878"/>
                  <a:gd name="T9" fmla="*/ 0 h 886"/>
                  <a:gd name="T10" fmla="*/ 0 w 878"/>
                  <a:gd name="T11" fmla="*/ 439 h 886"/>
                  <a:gd name="T12" fmla="*/ 140 w 878"/>
                  <a:gd name="T13" fmla="*/ 760 h 886"/>
                  <a:gd name="T14" fmla="*/ 232 w 878"/>
                  <a:gd name="T15" fmla="*/ 826 h 886"/>
                  <a:gd name="T16" fmla="*/ 293 w 878"/>
                  <a:gd name="T17" fmla="*/ 852 h 886"/>
                  <a:gd name="T18" fmla="*/ 582 w 878"/>
                  <a:gd name="T19" fmla="*/ 853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78" h="886">
                    <a:moveTo>
                      <a:pt x="582" y="853"/>
                    </a:moveTo>
                    <a:cubicBezTo>
                      <a:pt x="603" y="846"/>
                      <a:pt x="623" y="837"/>
                      <a:pt x="641" y="828"/>
                    </a:cubicBezTo>
                    <a:cubicBezTo>
                      <a:pt x="676" y="810"/>
                      <a:pt x="708" y="787"/>
                      <a:pt x="737" y="760"/>
                    </a:cubicBezTo>
                    <a:cubicBezTo>
                      <a:pt x="828" y="675"/>
                      <a:pt x="878" y="562"/>
                      <a:pt x="878" y="439"/>
                    </a:cubicBezTo>
                    <a:cubicBezTo>
                      <a:pt x="878" y="197"/>
                      <a:pt x="681" y="0"/>
                      <a:pt x="439" y="0"/>
                    </a:cubicBezTo>
                    <a:cubicBezTo>
                      <a:pt x="197" y="0"/>
                      <a:pt x="0" y="197"/>
                      <a:pt x="0" y="439"/>
                    </a:cubicBezTo>
                    <a:cubicBezTo>
                      <a:pt x="0" y="562"/>
                      <a:pt x="50" y="675"/>
                      <a:pt x="140" y="760"/>
                    </a:cubicBezTo>
                    <a:cubicBezTo>
                      <a:pt x="169" y="786"/>
                      <a:pt x="200" y="808"/>
                      <a:pt x="232" y="826"/>
                    </a:cubicBezTo>
                    <a:cubicBezTo>
                      <a:pt x="250" y="835"/>
                      <a:pt x="270" y="844"/>
                      <a:pt x="293" y="852"/>
                    </a:cubicBezTo>
                    <a:cubicBezTo>
                      <a:pt x="388" y="886"/>
                      <a:pt x="488" y="886"/>
                      <a:pt x="582" y="853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  <p:sp>
            <p:nvSpPr>
              <p:cNvPr id="294" name="Vector">
                <a:extLst>
                  <a:ext uri="{FF2B5EF4-FFF2-40B4-BE49-F238E27FC236}">
                    <a16:creationId xmlns:a16="http://schemas.microsoft.com/office/drawing/2014/main" id="{E1360243-BD22-C672-A0F7-0FEE98AE5EC9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895850" y="5035550"/>
                <a:ext cx="234950" cy="503238"/>
              </a:xfrm>
              <a:custGeom>
                <a:avLst/>
                <a:gdLst>
                  <a:gd name="T0" fmla="*/ 218 w 1842"/>
                  <a:gd name="T1" fmla="*/ 1819 h 3913"/>
                  <a:gd name="T2" fmla="*/ 285 w 1842"/>
                  <a:gd name="T3" fmla="*/ 1819 h 3913"/>
                  <a:gd name="T4" fmla="*/ 285 w 1842"/>
                  <a:gd name="T5" fmla="*/ 3663 h 3913"/>
                  <a:gd name="T6" fmla="*/ 530 w 1842"/>
                  <a:gd name="T7" fmla="*/ 3912 h 3913"/>
                  <a:gd name="T8" fmla="*/ 537 w 1842"/>
                  <a:gd name="T9" fmla="*/ 3911 h 3913"/>
                  <a:gd name="T10" fmla="*/ 540 w 1842"/>
                  <a:gd name="T11" fmla="*/ 3911 h 3913"/>
                  <a:gd name="T12" fmla="*/ 543 w 1842"/>
                  <a:gd name="T13" fmla="*/ 3911 h 3913"/>
                  <a:gd name="T14" fmla="*/ 556 w 1842"/>
                  <a:gd name="T15" fmla="*/ 3913 h 3913"/>
                  <a:gd name="T16" fmla="*/ 561 w 1842"/>
                  <a:gd name="T17" fmla="*/ 3913 h 3913"/>
                  <a:gd name="T18" fmla="*/ 809 w 1842"/>
                  <a:gd name="T19" fmla="*/ 3665 h 3913"/>
                  <a:gd name="T20" fmla="*/ 809 w 1842"/>
                  <a:gd name="T21" fmla="*/ 1819 h 3913"/>
                  <a:gd name="T22" fmla="*/ 1033 w 1842"/>
                  <a:gd name="T23" fmla="*/ 1819 h 3913"/>
                  <a:gd name="T24" fmla="*/ 1033 w 1842"/>
                  <a:gd name="T25" fmla="*/ 3665 h 3913"/>
                  <a:gd name="T26" fmla="*/ 1281 w 1842"/>
                  <a:gd name="T27" fmla="*/ 3913 h 3913"/>
                  <a:gd name="T28" fmla="*/ 1286 w 1842"/>
                  <a:gd name="T29" fmla="*/ 3913 h 3913"/>
                  <a:gd name="T30" fmla="*/ 1299 w 1842"/>
                  <a:gd name="T31" fmla="*/ 3911 h 3913"/>
                  <a:gd name="T32" fmla="*/ 1302 w 1842"/>
                  <a:gd name="T33" fmla="*/ 3911 h 3913"/>
                  <a:gd name="T34" fmla="*/ 1305 w 1842"/>
                  <a:gd name="T35" fmla="*/ 3911 h 3913"/>
                  <a:gd name="T36" fmla="*/ 1312 w 1842"/>
                  <a:gd name="T37" fmla="*/ 3912 h 3913"/>
                  <a:gd name="T38" fmla="*/ 1557 w 1842"/>
                  <a:gd name="T39" fmla="*/ 3663 h 3913"/>
                  <a:gd name="T40" fmla="*/ 1557 w 1842"/>
                  <a:gd name="T41" fmla="*/ 1819 h 3913"/>
                  <a:gd name="T42" fmla="*/ 1624 w 1842"/>
                  <a:gd name="T43" fmla="*/ 1819 h 3913"/>
                  <a:gd name="T44" fmla="*/ 1842 w 1842"/>
                  <a:gd name="T45" fmla="*/ 1602 h 3913"/>
                  <a:gd name="T46" fmla="*/ 1842 w 1842"/>
                  <a:gd name="T47" fmla="*/ 217 h 3913"/>
                  <a:gd name="T48" fmla="*/ 1624 w 1842"/>
                  <a:gd name="T49" fmla="*/ 0 h 3913"/>
                  <a:gd name="T50" fmla="*/ 218 w 1842"/>
                  <a:gd name="T51" fmla="*/ 0 h 3913"/>
                  <a:gd name="T52" fmla="*/ 0 w 1842"/>
                  <a:gd name="T53" fmla="*/ 217 h 3913"/>
                  <a:gd name="T54" fmla="*/ 0 w 1842"/>
                  <a:gd name="T55" fmla="*/ 1602 h 3913"/>
                  <a:gd name="T56" fmla="*/ 218 w 1842"/>
                  <a:gd name="T57" fmla="*/ 1819 h 3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42" h="3913">
                    <a:moveTo>
                      <a:pt x="218" y="1819"/>
                    </a:moveTo>
                    <a:cubicBezTo>
                      <a:pt x="285" y="1819"/>
                      <a:pt x="285" y="1819"/>
                      <a:pt x="285" y="1819"/>
                    </a:cubicBezTo>
                    <a:cubicBezTo>
                      <a:pt x="285" y="3663"/>
                      <a:pt x="285" y="3663"/>
                      <a:pt x="285" y="3663"/>
                    </a:cubicBezTo>
                    <a:cubicBezTo>
                      <a:pt x="285" y="3799"/>
                      <a:pt x="395" y="3910"/>
                      <a:pt x="530" y="3912"/>
                    </a:cubicBezTo>
                    <a:cubicBezTo>
                      <a:pt x="532" y="3911"/>
                      <a:pt x="534" y="3911"/>
                      <a:pt x="537" y="3911"/>
                    </a:cubicBezTo>
                    <a:cubicBezTo>
                      <a:pt x="540" y="3911"/>
                      <a:pt x="540" y="3911"/>
                      <a:pt x="540" y="3911"/>
                    </a:cubicBezTo>
                    <a:cubicBezTo>
                      <a:pt x="543" y="3911"/>
                      <a:pt x="543" y="3911"/>
                      <a:pt x="543" y="3911"/>
                    </a:cubicBezTo>
                    <a:cubicBezTo>
                      <a:pt x="548" y="3912"/>
                      <a:pt x="553" y="3912"/>
                      <a:pt x="556" y="3913"/>
                    </a:cubicBezTo>
                    <a:cubicBezTo>
                      <a:pt x="558" y="3913"/>
                      <a:pt x="560" y="3913"/>
                      <a:pt x="561" y="3913"/>
                    </a:cubicBezTo>
                    <a:cubicBezTo>
                      <a:pt x="697" y="3913"/>
                      <a:pt x="809" y="3802"/>
                      <a:pt x="809" y="3665"/>
                    </a:cubicBezTo>
                    <a:cubicBezTo>
                      <a:pt x="809" y="1819"/>
                      <a:pt x="809" y="1819"/>
                      <a:pt x="809" y="1819"/>
                    </a:cubicBezTo>
                    <a:cubicBezTo>
                      <a:pt x="1033" y="1819"/>
                      <a:pt x="1033" y="1819"/>
                      <a:pt x="1033" y="1819"/>
                    </a:cubicBezTo>
                    <a:cubicBezTo>
                      <a:pt x="1033" y="3665"/>
                      <a:pt x="1033" y="3665"/>
                      <a:pt x="1033" y="3665"/>
                    </a:cubicBezTo>
                    <a:cubicBezTo>
                      <a:pt x="1033" y="3802"/>
                      <a:pt x="1145" y="3913"/>
                      <a:pt x="1281" y="3913"/>
                    </a:cubicBezTo>
                    <a:cubicBezTo>
                      <a:pt x="1282" y="3913"/>
                      <a:pt x="1284" y="3913"/>
                      <a:pt x="1286" y="3913"/>
                    </a:cubicBezTo>
                    <a:cubicBezTo>
                      <a:pt x="1289" y="3912"/>
                      <a:pt x="1294" y="3912"/>
                      <a:pt x="1299" y="3911"/>
                    </a:cubicBezTo>
                    <a:cubicBezTo>
                      <a:pt x="1302" y="3911"/>
                      <a:pt x="1302" y="3911"/>
                      <a:pt x="1302" y="3911"/>
                    </a:cubicBezTo>
                    <a:cubicBezTo>
                      <a:pt x="1305" y="3911"/>
                      <a:pt x="1305" y="3911"/>
                      <a:pt x="1305" y="3911"/>
                    </a:cubicBezTo>
                    <a:cubicBezTo>
                      <a:pt x="1308" y="3911"/>
                      <a:pt x="1310" y="3911"/>
                      <a:pt x="1312" y="3912"/>
                    </a:cubicBezTo>
                    <a:cubicBezTo>
                      <a:pt x="1447" y="3910"/>
                      <a:pt x="1557" y="3799"/>
                      <a:pt x="1557" y="3663"/>
                    </a:cubicBezTo>
                    <a:cubicBezTo>
                      <a:pt x="1557" y="1819"/>
                      <a:pt x="1557" y="1819"/>
                      <a:pt x="1557" y="1819"/>
                    </a:cubicBezTo>
                    <a:cubicBezTo>
                      <a:pt x="1624" y="1819"/>
                      <a:pt x="1624" y="1819"/>
                      <a:pt x="1624" y="1819"/>
                    </a:cubicBezTo>
                    <a:cubicBezTo>
                      <a:pt x="1744" y="1819"/>
                      <a:pt x="1842" y="1722"/>
                      <a:pt x="1842" y="1602"/>
                    </a:cubicBezTo>
                    <a:cubicBezTo>
                      <a:pt x="1842" y="217"/>
                      <a:pt x="1842" y="217"/>
                      <a:pt x="1842" y="217"/>
                    </a:cubicBezTo>
                    <a:cubicBezTo>
                      <a:pt x="1842" y="97"/>
                      <a:pt x="1744" y="0"/>
                      <a:pt x="1624" y="0"/>
                    </a:cubicBezTo>
                    <a:cubicBezTo>
                      <a:pt x="218" y="0"/>
                      <a:pt x="218" y="0"/>
                      <a:pt x="218" y="0"/>
                    </a:cubicBezTo>
                    <a:cubicBezTo>
                      <a:pt x="98" y="0"/>
                      <a:pt x="0" y="97"/>
                      <a:pt x="0" y="217"/>
                    </a:cubicBezTo>
                    <a:cubicBezTo>
                      <a:pt x="0" y="1602"/>
                      <a:pt x="0" y="1602"/>
                      <a:pt x="0" y="1602"/>
                    </a:cubicBezTo>
                    <a:cubicBezTo>
                      <a:pt x="0" y="1722"/>
                      <a:pt x="98" y="1819"/>
                      <a:pt x="218" y="1819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</p:grpSp>
      </p:grpSp>
      <p:grpSp>
        <p:nvGrpSpPr>
          <p:cNvPr id="295" name="easyIcon">
            <a:extLst>
              <a:ext uri="{FF2B5EF4-FFF2-40B4-BE49-F238E27FC236}">
                <a16:creationId xmlns:a16="http://schemas.microsoft.com/office/drawing/2014/main" id="{322EBDE3-56A8-5787-E804-F332D8919E97}"/>
              </a:ext>
            </a:extLst>
          </p:cNvPr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1912809" y="4769801"/>
            <a:ext cx="811697" cy="811697"/>
            <a:chOff x="1366285" y="2029261"/>
            <a:chExt cx="714051" cy="714051"/>
          </a:xfrm>
        </p:grpSpPr>
        <p:sp>
          <p:nvSpPr>
            <p:cNvPr id="296" name="Background">
              <a:extLst>
                <a:ext uri="{FF2B5EF4-FFF2-40B4-BE49-F238E27FC236}">
                  <a16:creationId xmlns:a16="http://schemas.microsoft.com/office/drawing/2014/main" id="{EF37A071-535E-6F98-B4ED-DB457740521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366285" y="2029261"/>
              <a:ext cx="714051" cy="71405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61A2C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C61A2C"/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ork Sans" pitchFamily="2" charset="0"/>
                <a:ea typeface="+mn-lt" pitchFamily="34" charset="0"/>
                <a:cs typeface="+mn-lt" pitchFamily="34" charset="0"/>
              </a:endParaRPr>
            </a:p>
          </p:txBody>
        </p:sp>
        <p:grpSp>
          <p:nvGrpSpPr>
            <p:cNvPr id="297" name="Gruppieren 3">
              <a:extLst>
                <a:ext uri="{FF2B5EF4-FFF2-40B4-BE49-F238E27FC236}">
                  <a16:creationId xmlns:a16="http://schemas.microsoft.com/office/drawing/2014/main" id="{DBEFB0AF-9CDE-C0D0-E8C6-D89C098B6C5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617280" y="2098286"/>
              <a:ext cx="212061" cy="576001"/>
              <a:chOff x="4895850" y="4900613"/>
              <a:chExt cx="234950" cy="638175"/>
            </a:xfrm>
            <a:solidFill>
              <a:schemeClr val="tx1"/>
            </a:solidFill>
          </p:grpSpPr>
          <p:sp>
            <p:nvSpPr>
              <p:cNvPr id="298" name="Vector">
                <a:extLst>
                  <a:ext uri="{FF2B5EF4-FFF2-40B4-BE49-F238E27FC236}">
                    <a16:creationId xmlns:a16="http://schemas.microsoft.com/office/drawing/2014/main" id="{D6A09ED4-0B73-499C-51E9-D60CA5E782F8}"/>
                  </a:ext>
                </a:extLst>
              </p:cNvPr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954588" y="4900613"/>
                <a:ext cx="112713" cy="114300"/>
              </a:xfrm>
              <a:custGeom>
                <a:avLst/>
                <a:gdLst>
                  <a:gd name="T0" fmla="*/ 582 w 878"/>
                  <a:gd name="T1" fmla="*/ 853 h 886"/>
                  <a:gd name="T2" fmla="*/ 641 w 878"/>
                  <a:gd name="T3" fmla="*/ 828 h 886"/>
                  <a:gd name="T4" fmla="*/ 737 w 878"/>
                  <a:gd name="T5" fmla="*/ 760 h 886"/>
                  <a:gd name="T6" fmla="*/ 878 w 878"/>
                  <a:gd name="T7" fmla="*/ 439 h 886"/>
                  <a:gd name="T8" fmla="*/ 439 w 878"/>
                  <a:gd name="T9" fmla="*/ 0 h 886"/>
                  <a:gd name="T10" fmla="*/ 0 w 878"/>
                  <a:gd name="T11" fmla="*/ 439 h 886"/>
                  <a:gd name="T12" fmla="*/ 140 w 878"/>
                  <a:gd name="T13" fmla="*/ 760 h 886"/>
                  <a:gd name="T14" fmla="*/ 232 w 878"/>
                  <a:gd name="T15" fmla="*/ 826 h 886"/>
                  <a:gd name="T16" fmla="*/ 293 w 878"/>
                  <a:gd name="T17" fmla="*/ 852 h 886"/>
                  <a:gd name="T18" fmla="*/ 582 w 878"/>
                  <a:gd name="T19" fmla="*/ 853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78" h="886">
                    <a:moveTo>
                      <a:pt x="582" y="853"/>
                    </a:moveTo>
                    <a:cubicBezTo>
                      <a:pt x="603" y="846"/>
                      <a:pt x="623" y="837"/>
                      <a:pt x="641" y="828"/>
                    </a:cubicBezTo>
                    <a:cubicBezTo>
                      <a:pt x="676" y="810"/>
                      <a:pt x="708" y="787"/>
                      <a:pt x="737" y="760"/>
                    </a:cubicBezTo>
                    <a:cubicBezTo>
                      <a:pt x="828" y="675"/>
                      <a:pt x="878" y="562"/>
                      <a:pt x="878" y="439"/>
                    </a:cubicBezTo>
                    <a:cubicBezTo>
                      <a:pt x="878" y="197"/>
                      <a:pt x="681" y="0"/>
                      <a:pt x="439" y="0"/>
                    </a:cubicBezTo>
                    <a:cubicBezTo>
                      <a:pt x="197" y="0"/>
                      <a:pt x="0" y="197"/>
                      <a:pt x="0" y="439"/>
                    </a:cubicBezTo>
                    <a:cubicBezTo>
                      <a:pt x="0" y="562"/>
                      <a:pt x="50" y="675"/>
                      <a:pt x="140" y="760"/>
                    </a:cubicBezTo>
                    <a:cubicBezTo>
                      <a:pt x="169" y="786"/>
                      <a:pt x="200" y="808"/>
                      <a:pt x="232" y="826"/>
                    </a:cubicBezTo>
                    <a:cubicBezTo>
                      <a:pt x="250" y="835"/>
                      <a:pt x="270" y="844"/>
                      <a:pt x="293" y="852"/>
                    </a:cubicBezTo>
                    <a:cubicBezTo>
                      <a:pt x="388" y="886"/>
                      <a:pt x="488" y="886"/>
                      <a:pt x="582" y="853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  <p:sp>
            <p:nvSpPr>
              <p:cNvPr id="299" name="Vector">
                <a:extLst>
                  <a:ext uri="{FF2B5EF4-FFF2-40B4-BE49-F238E27FC236}">
                    <a16:creationId xmlns:a16="http://schemas.microsoft.com/office/drawing/2014/main" id="{37F166E5-0EFE-940F-9DE2-18757A1FA630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895850" y="5035550"/>
                <a:ext cx="234950" cy="503238"/>
              </a:xfrm>
              <a:custGeom>
                <a:avLst/>
                <a:gdLst>
                  <a:gd name="T0" fmla="*/ 218 w 1842"/>
                  <a:gd name="T1" fmla="*/ 1819 h 3913"/>
                  <a:gd name="T2" fmla="*/ 285 w 1842"/>
                  <a:gd name="T3" fmla="*/ 1819 h 3913"/>
                  <a:gd name="T4" fmla="*/ 285 w 1842"/>
                  <a:gd name="T5" fmla="*/ 3663 h 3913"/>
                  <a:gd name="T6" fmla="*/ 530 w 1842"/>
                  <a:gd name="T7" fmla="*/ 3912 h 3913"/>
                  <a:gd name="T8" fmla="*/ 537 w 1842"/>
                  <a:gd name="T9" fmla="*/ 3911 h 3913"/>
                  <a:gd name="T10" fmla="*/ 540 w 1842"/>
                  <a:gd name="T11" fmla="*/ 3911 h 3913"/>
                  <a:gd name="T12" fmla="*/ 543 w 1842"/>
                  <a:gd name="T13" fmla="*/ 3911 h 3913"/>
                  <a:gd name="T14" fmla="*/ 556 w 1842"/>
                  <a:gd name="T15" fmla="*/ 3913 h 3913"/>
                  <a:gd name="T16" fmla="*/ 561 w 1842"/>
                  <a:gd name="T17" fmla="*/ 3913 h 3913"/>
                  <a:gd name="T18" fmla="*/ 809 w 1842"/>
                  <a:gd name="T19" fmla="*/ 3665 h 3913"/>
                  <a:gd name="T20" fmla="*/ 809 w 1842"/>
                  <a:gd name="T21" fmla="*/ 1819 h 3913"/>
                  <a:gd name="T22" fmla="*/ 1033 w 1842"/>
                  <a:gd name="T23" fmla="*/ 1819 h 3913"/>
                  <a:gd name="T24" fmla="*/ 1033 w 1842"/>
                  <a:gd name="T25" fmla="*/ 3665 h 3913"/>
                  <a:gd name="T26" fmla="*/ 1281 w 1842"/>
                  <a:gd name="T27" fmla="*/ 3913 h 3913"/>
                  <a:gd name="T28" fmla="*/ 1286 w 1842"/>
                  <a:gd name="T29" fmla="*/ 3913 h 3913"/>
                  <a:gd name="T30" fmla="*/ 1299 w 1842"/>
                  <a:gd name="T31" fmla="*/ 3911 h 3913"/>
                  <a:gd name="T32" fmla="*/ 1302 w 1842"/>
                  <a:gd name="T33" fmla="*/ 3911 h 3913"/>
                  <a:gd name="T34" fmla="*/ 1305 w 1842"/>
                  <a:gd name="T35" fmla="*/ 3911 h 3913"/>
                  <a:gd name="T36" fmla="*/ 1312 w 1842"/>
                  <a:gd name="T37" fmla="*/ 3912 h 3913"/>
                  <a:gd name="T38" fmla="*/ 1557 w 1842"/>
                  <a:gd name="T39" fmla="*/ 3663 h 3913"/>
                  <a:gd name="T40" fmla="*/ 1557 w 1842"/>
                  <a:gd name="T41" fmla="*/ 1819 h 3913"/>
                  <a:gd name="T42" fmla="*/ 1624 w 1842"/>
                  <a:gd name="T43" fmla="*/ 1819 h 3913"/>
                  <a:gd name="T44" fmla="*/ 1842 w 1842"/>
                  <a:gd name="T45" fmla="*/ 1602 h 3913"/>
                  <a:gd name="T46" fmla="*/ 1842 w 1842"/>
                  <a:gd name="T47" fmla="*/ 217 h 3913"/>
                  <a:gd name="T48" fmla="*/ 1624 w 1842"/>
                  <a:gd name="T49" fmla="*/ 0 h 3913"/>
                  <a:gd name="T50" fmla="*/ 218 w 1842"/>
                  <a:gd name="T51" fmla="*/ 0 h 3913"/>
                  <a:gd name="T52" fmla="*/ 0 w 1842"/>
                  <a:gd name="T53" fmla="*/ 217 h 3913"/>
                  <a:gd name="T54" fmla="*/ 0 w 1842"/>
                  <a:gd name="T55" fmla="*/ 1602 h 3913"/>
                  <a:gd name="T56" fmla="*/ 218 w 1842"/>
                  <a:gd name="T57" fmla="*/ 1819 h 3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42" h="3913">
                    <a:moveTo>
                      <a:pt x="218" y="1819"/>
                    </a:moveTo>
                    <a:cubicBezTo>
                      <a:pt x="285" y="1819"/>
                      <a:pt x="285" y="1819"/>
                      <a:pt x="285" y="1819"/>
                    </a:cubicBezTo>
                    <a:cubicBezTo>
                      <a:pt x="285" y="3663"/>
                      <a:pt x="285" y="3663"/>
                      <a:pt x="285" y="3663"/>
                    </a:cubicBezTo>
                    <a:cubicBezTo>
                      <a:pt x="285" y="3799"/>
                      <a:pt x="395" y="3910"/>
                      <a:pt x="530" y="3912"/>
                    </a:cubicBezTo>
                    <a:cubicBezTo>
                      <a:pt x="532" y="3911"/>
                      <a:pt x="534" y="3911"/>
                      <a:pt x="537" y="3911"/>
                    </a:cubicBezTo>
                    <a:cubicBezTo>
                      <a:pt x="540" y="3911"/>
                      <a:pt x="540" y="3911"/>
                      <a:pt x="540" y="3911"/>
                    </a:cubicBezTo>
                    <a:cubicBezTo>
                      <a:pt x="543" y="3911"/>
                      <a:pt x="543" y="3911"/>
                      <a:pt x="543" y="3911"/>
                    </a:cubicBezTo>
                    <a:cubicBezTo>
                      <a:pt x="548" y="3912"/>
                      <a:pt x="553" y="3912"/>
                      <a:pt x="556" y="3913"/>
                    </a:cubicBezTo>
                    <a:cubicBezTo>
                      <a:pt x="558" y="3913"/>
                      <a:pt x="560" y="3913"/>
                      <a:pt x="561" y="3913"/>
                    </a:cubicBezTo>
                    <a:cubicBezTo>
                      <a:pt x="697" y="3913"/>
                      <a:pt x="809" y="3802"/>
                      <a:pt x="809" y="3665"/>
                    </a:cubicBezTo>
                    <a:cubicBezTo>
                      <a:pt x="809" y="1819"/>
                      <a:pt x="809" y="1819"/>
                      <a:pt x="809" y="1819"/>
                    </a:cubicBezTo>
                    <a:cubicBezTo>
                      <a:pt x="1033" y="1819"/>
                      <a:pt x="1033" y="1819"/>
                      <a:pt x="1033" y="1819"/>
                    </a:cubicBezTo>
                    <a:cubicBezTo>
                      <a:pt x="1033" y="3665"/>
                      <a:pt x="1033" y="3665"/>
                      <a:pt x="1033" y="3665"/>
                    </a:cubicBezTo>
                    <a:cubicBezTo>
                      <a:pt x="1033" y="3802"/>
                      <a:pt x="1145" y="3913"/>
                      <a:pt x="1281" y="3913"/>
                    </a:cubicBezTo>
                    <a:cubicBezTo>
                      <a:pt x="1282" y="3913"/>
                      <a:pt x="1284" y="3913"/>
                      <a:pt x="1286" y="3913"/>
                    </a:cubicBezTo>
                    <a:cubicBezTo>
                      <a:pt x="1289" y="3912"/>
                      <a:pt x="1294" y="3912"/>
                      <a:pt x="1299" y="3911"/>
                    </a:cubicBezTo>
                    <a:cubicBezTo>
                      <a:pt x="1302" y="3911"/>
                      <a:pt x="1302" y="3911"/>
                      <a:pt x="1302" y="3911"/>
                    </a:cubicBezTo>
                    <a:cubicBezTo>
                      <a:pt x="1305" y="3911"/>
                      <a:pt x="1305" y="3911"/>
                      <a:pt x="1305" y="3911"/>
                    </a:cubicBezTo>
                    <a:cubicBezTo>
                      <a:pt x="1308" y="3911"/>
                      <a:pt x="1310" y="3911"/>
                      <a:pt x="1312" y="3912"/>
                    </a:cubicBezTo>
                    <a:cubicBezTo>
                      <a:pt x="1447" y="3910"/>
                      <a:pt x="1557" y="3799"/>
                      <a:pt x="1557" y="3663"/>
                    </a:cubicBezTo>
                    <a:cubicBezTo>
                      <a:pt x="1557" y="1819"/>
                      <a:pt x="1557" y="1819"/>
                      <a:pt x="1557" y="1819"/>
                    </a:cubicBezTo>
                    <a:cubicBezTo>
                      <a:pt x="1624" y="1819"/>
                      <a:pt x="1624" y="1819"/>
                      <a:pt x="1624" y="1819"/>
                    </a:cubicBezTo>
                    <a:cubicBezTo>
                      <a:pt x="1744" y="1819"/>
                      <a:pt x="1842" y="1722"/>
                      <a:pt x="1842" y="1602"/>
                    </a:cubicBezTo>
                    <a:cubicBezTo>
                      <a:pt x="1842" y="217"/>
                      <a:pt x="1842" y="217"/>
                      <a:pt x="1842" y="217"/>
                    </a:cubicBezTo>
                    <a:cubicBezTo>
                      <a:pt x="1842" y="97"/>
                      <a:pt x="1744" y="0"/>
                      <a:pt x="1624" y="0"/>
                    </a:cubicBezTo>
                    <a:cubicBezTo>
                      <a:pt x="218" y="0"/>
                      <a:pt x="218" y="0"/>
                      <a:pt x="218" y="0"/>
                    </a:cubicBezTo>
                    <a:cubicBezTo>
                      <a:pt x="98" y="0"/>
                      <a:pt x="0" y="97"/>
                      <a:pt x="0" y="217"/>
                    </a:cubicBezTo>
                    <a:cubicBezTo>
                      <a:pt x="0" y="1602"/>
                      <a:pt x="0" y="1602"/>
                      <a:pt x="0" y="1602"/>
                    </a:cubicBezTo>
                    <a:cubicBezTo>
                      <a:pt x="0" y="1722"/>
                      <a:pt x="98" y="1819"/>
                      <a:pt x="218" y="1819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Work Sans" pitchFamily="2" charset="0"/>
                </a:endParaRPr>
              </a:p>
            </p:txBody>
          </p:sp>
        </p:grpSp>
      </p:grp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90934AE-938A-E80A-A8FD-AD006FA8489B}"/>
              </a:ext>
            </a:extLst>
          </p:cNvPr>
          <p:cNvSpPr/>
          <p:nvPr/>
        </p:nvSpPr>
        <p:spPr>
          <a:xfrm rot="5400000">
            <a:off x="9271148" y="2823728"/>
            <a:ext cx="681993" cy="254177"/>
          </a:xfrm>
          <a:prstGeom prst="triangle">
            <a:avLst/>
          </a:prstGeom>
          <a:gradFill flip="none" rotWithShape="1">
            <a:gsLst>
              <a:gs pos="0">
                <a:srgbClr val="D7FF3C"/>
              </a:gs>
              <a:gs pos="100000">
                <a:srgbClr val="00FFFF"/>
              </a:gs>
            </a:gsLst>
            <a:lin ang="2700000" scaled="1"/>
            <a:tileRect/>
          </a:gra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ork Sans" pitchFamily="2" charset="0"/>
            </a:endParaRPr>
          </a:p>
        </p:txBody>
      </p:sp>
      <p:pic>
        <p:nvPicPr>
          <p:cNvPr id="7" name="Grafik 27">
            <a:extLst>
              <a:ext uri="{FF2B5EF4-FFF2-40B4-BE49-F238E27FC236}">
                <a16:creationId xmlns:a16="http://schemas.microsoft.com/office/drawing/2014/main" id="{5744B8E6-BCF6-473B-3167-6FF9A65C67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511326" y="1775134"/>
            <a:ext cx="447745" cy="447745"/>
          </a:xfrm>
          <a:prstGeom prst="rect">
            <a:avLst/>
          </a:prstGeom>
        </p:spPr>
      </p:pic>
      <p:cxnSp>
        <p:nvCxnSpPr>
          <p:cNvPr id="10" name="Gerade Verbindung 14">
            <a:extLst>
              <a:ext uri="{FF2B5EF4-FFF2-40B4-BE49-F238E27FC236}">
                <a16:creationId xmlns:a16="http://schemas.microsoft.com/office/drawing/2014/main" id="{0BE462D6-046C-8330-22CC-846D26ECD41C}"/>
              </a:ext>
            </a:extLst>
          </p:cNvPr>
          <p:cNvCxnSpPr>
            <a:cxnSpLocks/>
          </p:cNvCxnSpPr>
          <p:nvPr/>
        </p:nvCxnSpPr>
        <p:spPr bwMode="gray">
          <a:xfrm>
            <a:off x="623888" y="1416228"/>
            <a:ext cx="1119662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3E03B4AC-5A2B-8D0B-CEC9-354AD67E4076}"/>
              </a:ext>
            </a:extLst>
          </p:cNvPr>
          <p:cNvSpPr txBox="1"/>
          <p:nvPr/>
        </p:nvSpPr>
        <p:spPr>
          <a:xfrm>
            <a:off x="11384816" y="4015717"/>
            <a:ext cx="29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3C00FF"/>
                </a:solidFill>
                <a:latin typeface="Work Sans" pitchFamily="2" charset="0"/>
              </a:rPr>
              <a:t>*</a:t>
            </a:r>
            <a:endParaRPr lang="en-US" dirty="0"/>
          </a:p>
        </p:txBody>
      </p:sp>
      <p:sp>
        <p:nvSpPr>
          <p:cNvPr id="6" name="Text 11">
            <a:extLst>
              <a:ext uri="{FF2B5EF4-FFF2-40B4-BE49-F238E27FC236}">
                <a16:creationId xmlns:a16="http://schemas.microsoft.com/office/drawing/2014/main" id="{D19A56C5-CD3F-0810-B9D0-F4243BEC4F71}"/>
              </a:ext>
            </a:extLst>
          </p:cNvPr>
          <p:cNvSpPr/>
          <p:nvPr/>
        </p:nvSpPr>
        <p:spPr>
          <a:xfrm>
            <a:off x="8357026" y="5816854"/>
            <a:ext cx="3567242" cy="202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00FF"/>
                </a:solidFill>
                <a:latin typeface="Work Sans" pitchFamily="2" charset="0"/>
              </a:rPr>
              <a:t>* </a:t>
            </a:r>
            <a:r>
              <a:rPr lang="en-US" sz="800" dirty="0"/>
              <a:t>Exemplary selection — the S-CORE community continues to grow.</a:t>
            </a:r>
            <a:endParaRPr lang="en-US" sz="800" dirty="0">
              <a:solidFill>
                <a:srgbClr val="3C00FF"/>
              </a:solidFill>
              <a:latin typeface="Work Sans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E0E650-30D9-3023-C7B6-AE97E011534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133371" y="1914393"/>
            <a:ext cx="1366625" cy="4047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7">
            <a:extLst>
              <a:ext uri="{FF2B5EF4-FFF2-40B4-BE49-F238E27FC236}">
                <a16:creationId xmlns:a16="http://schemas.microsoft.com/office/drawing/2014/main" id="{C35BF88D-1A08-C1C8-F8B3-389DE886A084}"/>
              </a:ext>
            </a:extLst>
          </p:cNvPr>
          <p:cNvSpPr txBox="1"/>
          <p:nvPr/>
        </p:nvSpPr>
        <p:spPr>
          <a:xfrm>
            <a:off x="0" y="6649625"/>
            <a:ext cx="121919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© 2026 </a:t>
            </a:r>
            <a:r>
              <a:rPr kumimoji="0" 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Qorix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GmbH. All rights reserved.</a:t>
            </a:r>
            <a:endParaRPr kumimoji="0" lang="de-DE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2250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0D4C7-A5B8-2058-CD79-8C8BFDE72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F425A98-DA23-A42C-6872-8FA12A22729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8" imgH="408" progId="TCLayout.ActiveDocument.1">
                  <p:embed/>
                </p:oleObj>
              </mc:Choice>
              <mc:Fallback>
                <p:oleObj name="think-cell Slide" r:id="rId4" imgW="408" imgH="40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425A98-DA23-A42C-6872-8FA12A2272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6F43026-FB1C-1CDB-94E9-DF7BA3101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>
            <a:normAutofit/>
          </a:bodyPr>
          <a:lstStyle/>
          <a:p>
            <a:r>
              <a:rPr lang="de-DE" sz="2400" dirty="0"/>
              <a:t>4 Partners. 4 </a:t>
            </a:r>
            <a:r>
              <a:rPr lang="de-DE" sz="2400" dirty="0" err="1"/>
              <a:t>Platforms</a:t>
            </a:r>
            <a:r>
              <a:rPr lang="de-DE" sz="2400" dirty="0"/>
              <a:t>. 4 Use Cases.</a:t>
            </a:r>
            <a:endParaRPr lang="en-GB" sz="2400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E25BFA0-CB8D-EFB8-7969-30C01194941F}"/>
              </a:ext>
            </a:extLst>
          </p:cNvPr>
          <p:cNvSpPr txBox="1">
            <a:spLocks/>
          </p:cNvSpPr>
          <p:nvPr/>
        </p:nvSpPr>
        <p:spPr>
          <a:xfrm>
            <a:off x="558285" y="335611"/>
            <a:ext cx="4222749" cy="14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100" spc="250">
              <a:solidFill>
                <a:srgbClr val="3C00FF"/>
              </a:solidFill>
              <a:latin typeface="Work Sans" pitchFamily="2" charset="77"/>
            </a:endParaRP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AE8FA886-CB5D-7EA9-0CFF-D672FF91291B}"/>
              </a:ext>
            </a:extLst>
          </p:cNvPr>
          <p:cNvSpPr txBox="1">
            <a:spLocks/>
          </p:cNvSpPr>
          <p:nvPr/>
        </p:nvSpPr>
        <p:spPr>
          <a:xfrm>
            <a:off x="556698" y="569859"/>
            <a:ext cx="8707952" cy="466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None/>
              <a:defRPr lang="de-DE" sz="1100" kern="1200" spc="250" dirty="0">
                <a:solidFill>
                  <a:srgbClr val="3C00FF"/>
                </a:solidFill>
                <a:latin typeface="Work Sans" pitchFamily="2" charset="77"/>
                <a:ea typeface="+mn-ea"/>
                <a:cs typeface="+mn-cs"/>
              </a:defRPr>
            </a:lvl1pPr>
          </a:lstStyle>
          <a:p>
            <a:endParaRPr lang="de-DE" sz="700"/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AEAA4970-964F-BFA7-1E12-E42E32124CC5}"/>
              </a:ext>
            </a:extLst>
          </p:cNvPr>
          <p:cNvGrpSpPr/>
          <p:nvPr/>
        </p:nvGrpSpPr>
        <p:grpSpPr>
          <a:xfrm>
            <a:off x="658813" y="968088"/>
            <a:ext cx="11161712" cy="4731782"/>
            <a:chOff x="658813" y="968088"/>
            <a:chExt cx="11161712" cy="4731782"/>
          </a:xfrm>
        </p:grpSpPr>
        <p:pic>
          <p:nvPicPr>
            <p:cNvPr id="35" name="Grafik 34" descr="Ein Bild, das Text, Computer, Screenshot, Im Haus enthält.&#10;&#10;KI-generierte Inhalte können fehlerhaft sein.">
              <a:extLst>
                <a:ext uri="{FF2B5EF4-FFF2-40B4-BE49-F238E27FC236}">
                  <a16:creationId xmlns:a16="http://schemas.microsoft.com/office/drawing/2014/main" id="{5DCB1B33-2D7C-1735-E643-561CFBE04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05484" y="3926570"/>
              <a:ext cx="2026629" cy="1519972"/>
            </a:xfrm>
            <a:prstGeom prst="rect">
              <a:avLst/>
            </a:prstGeom>
          </p:spPr>
        </p:pic>
        <p:pic>
          <p:nvPicPr>
            <p:cNvPr id="28" name="Grafik 27" descr="Ein Bild, das Kleidung, Person, Mann, Text enthält.&#10;&#10;KI-generierte Inhalte können fehlerhaft sein.">
              <a:extLst>
                <a:ext uri="{FF2B5EF4-FFF2-40B4-BE49-F238E27FC236}">
                  <a16:creationId xmlns:a16="http://schemas.microsoft.com/office/drawing/2014/main" id="{F3FFD024-30C6-532C-64BB-5A34E12C3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223143" y="1305761"/>
              <a:ext cx="2045292" cy="1518528"/>
            </a:xfrm>
            <a:prstGeom prst="rect">
              <a:avLst/>
            </a:prstGeom>
          </p:spPr>
        </p:pic>
        <p:pic>
          <p:nvPicPr>
            <p:cNvPr id="26" name="Grafik 25" descr="Ein Bild, das Text, Im Haus, Wand, Computer enthält.&#10;&#10;KI-generierte Inhalte können fehlerhaft sein.">
              <a:extLst>
                <a:ext uri="{FF2B5EF4-FFF2-40B4-BE49-F238E27FC236}">
                  <a16:creationId xmlns:a16="http://schemas.microsoft.com/office/drawing/2014/main" id="{59C8911E-B6F8-0DDB-081D-55414A7D4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814" y="1042377"/>
              <a:ext cx="1533966" cy="2045289"/>
            </a:xfrm>
            <a:prstGeom prst="rect">
              <a:avLst/>
            </a:prstGeom>
          </p:spPr>
        </p:pic>
        <p:pic>
          <p:nvPicPr>
            <p:cNvPr id="20" name="Picture 2" descr="ECARX - Mobex">
              <a:extLst>
                <a:ext uri="{FF2B5EF4-FFF2-40B4-BE49-F238E27FC236}">
                  <a16:creationId xmlns:a16="http://schemas.microsoft.com/office/drawing/2014/main" id="{6E6920C7-4EDF-4ED6-D71F-C835E5646F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079" t="37588" b="32854"/>
            <a:stretch/>
          </p:blipFill>
          <p:spPr bwMode="auto">
            <a:xfrm>
              <a:off x="2239461" y="968088"/>
              <a:ext cx="1511988" cy="437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Callout: Bent Line 19">
              <a:extLst>
                <a:ext uri="{FF2B5EF4-FFF2-40B4-BE49-F238E27FC236}">
                  <a16:creationId xmlns:a16="http://schemas.microsoft.com/office/drawing/2014/main" id="{5E7DB670-FF3D-7F05-00D3-868815140FC3}"/>
                </a:ext>
              </a:extLst>
            </p:cNvPr>
            <p:cNvSpPr/>
            <p:nvPr/>
          </p:nvSpPr>
          <p:spPr>
            <a:xfrm flipH="1">
              <a:off x="2192780" y="1273094"/>
              <a:ext cx="4199394" cy="9680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285750" indent="-285750">
                <a:buBlip>
                  <a:blip r:embed="rId10"/>
                </a:buBlip>
              </a:pPr>
              <a:r>
                <a:rPr lang="en-US" sz="1100" b="1" dirty="0">
                  <a:solidFill>
                    <a:schemeClr val="tx1"/>
                  </a:solidFill>
                  <a:latin typeface="Work Sans" pitchFamily="2" charset="77"/>
                </a:rPr>
                <a:t>Technical Set-Up of Demonstrator</a:t>
              </a:r>
              <a:endParaRPr lang="en-US" sz="1100" dirty="0">
                <a:solidFill>
                  <a:schemeClr val="tx1"/>
                </a:solidFill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 dirty="0">
                  <a:solidFill>
                    <a:schemeClr val="tx1"/>
                  </a:solidFill>
                  <a:latin typeface="Work Sans" pitchFamily="2" charset="77"/>
                </a:rPr>
                <a:t>SoC: </a:t>
              </a:r>
              <a:r>
                <a:rPr lang="en-US" sz="1000" dirty="0">
                  <a:solidFill>
                    <a:schemeClr val="tx1"/>
                  </a:solidFill>
                  <a:latin typeface="Work Sans" pitchFamily="2" charset="77"/>
                </a:rPr>
                <a:t>Qualcomm Snapdragon SA8797P</a:t>
              </a:r>
              <a:r>
                <a:rPr lang="en-US" sz="1200" dirty="0">
                  <a:solidFill>
                    <a:schemeClr val="tx1"/>
                  </a:solidFill>
                  <a:latin typeface="Work Sans" pitchFamily="2" charset="77"/>
                </a:rPr>
                <a:t>​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 dirty="0">
                  <a:solidFill>
                    <a:schemeClr val="tx1"/>
                  </a:solidFill>
                  <a:latin typeface="Work Sans" pitchFamily="2" charset="77"/>
                </a:rPr>
                <a:t>ECU: </a:t>
              </a:r>
              <a:r>
                <a:rPr lang="en-US" sz="1000" dirty="0">
                  <a:solidFill>
                    <a:schemeClr val="tx1"/>
                  </a:solidFill>
                  <a:latin typeface="Work Sans" pitchFamily="2" charset="77"/>
                </a:rPr>
                <a:t>ECARX ref. platform (dual-domain set-up)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 dirty="0">
                  <a:solidFill>
                    <a:schemeClr val="tx1"/>
                  </a:solidFill>
                  <a:latin typeface="Work Sans" pitchFamily="2" charset="77"/>
                </a:rPr>
                <a:t>OS: </a:t>
              </a:r>
              <a:r>
                <a:rPr lang="en-US" sz="1000" dirty="0">
                  <a:solidFill>
                    <a:schemeClr val="tx1"/>
                  </a:solidFill>
                  <a:latin typeface="Work Sans" pitchFamily="2" charset="77"/>
                </a:rPr>
                <a:t>Android + QNX 8.0 (Dual-OS scenario)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 dirty="0">
                  <a:solidFill>
                    <a:schemeClr val="tx1"/>
                  </a:solidFill>
                  <a:latin typeface="Work Sans"/>
                </a:rPr>
                <a:t>Middleware: </a:t>
              </a:r>
              <a:r>
                <a:rPr lang="en-US" sz="1000" dirty="0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00" dirty="0">
                  <a:solidFill>
                    <a:schemeClr val="tx1"/>
                  </a:solidFill>
                  <a:latin typeface="Work Sans"/>
                </a:rPr>
                <a:t> Performance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 dirty="0">
                  <a:solidFill>
                    <a:schemeClr val="tx1"/>
                  </a:solidFill>
                  <a:latin typeface="Work Sans" pitchFamily="2" charset="77"/>
                </a:rPr>
                <a:t>Applications:	</a:t>
              </a:r>
              <a:br>
                <a:rPr lang="en-US" sz="1000" b="1" dirty="0">
                  <a:solidFill>
                    <a:schemeClr val="tx1"/>
                  </a:solidFill>
                  <a:latin typeface="Work Sans" pitchFamily="2" charset="77"/>
                </a:rPr>
              </a:br>
              <a:r>
                <a:rPr lang="en-US" sz="1000" dirty="0">
                  <a:solidFill>
                    <a:schemeClr val="tx1"/>
                  </a:solidFill>
                  <a:latin typeface="Work Sans"/>
                </a:rPr>
                <a:t>Cockpit domain: Android-based UI and </a:t>
              </a:r>
              <a:br>
                <a:rPr lang="en-US" sz="1000" dirty="0">
                  <a:solidFill>
                    <a:schemeClr val="tx1"/>
                  </a:solidFill>
                  <a:latin typeface="Work Sans"/>
                </a:rPr>
              </a:br>
              <a:r>
                <a:rPr lang="en-US" sz="1000" dirty="0">
                  <a:solidFill>
                    <a:schemeClr val="tx1"/>
                  </a:solidFill>
                  <a:latin typeface="Work Sans"/>
                </a:rPr>
                <a:t>ADAS domain: Real-time driving function</a:t>
              </a:r>
              <a:br>
                <a:rPr lang="en-US" sz="1000" dirty="0">
                  <a:solidFill>
                    <a:schemeClr val="tx1"/>
                  </a:solidFill>
                  <a:latin typeface="Work Sans"/>
                </a:rPr>
              </a:br>
              <a:endParaRPr lang="en-US" sz="1050" dirty="0">
                <a:solidFill>
                  <a:schemeClr val="tx1"/>
                </a:solidFill>
                <a:latin typeface="Work Sans"/>
              </a:endParaRPr>
            </a:p>
            <a:p>
              <a:pPr marL="285750" indent="-285750">
                <a:buFont typeface="Arial"/>
                <a:buBlip>
                  <a:blip r:embed="rId10"/>
                </a:buBlip>
              </a:pPr>
              <a:r>
                <a:rPr lang="en-US" sz="1050" b="1" dirty="0">
                  <a:solidFill>
                    <a:schemeClr val="tx1"/>
                  </a:solidFill>
                  <a:latin typeface="Work Sans"/>
                </a:rPr>
                <a:t>Cockpit and ADAS, united on one ECU.</a:t>
              </a:r>
              <a:br>
                <a:rPr lang="en-US" sz="1000" b="1" dirty="0">
                  <a:latin typeface="Work Sans" pitchFamily="2" charset="77"/>
                </a:rPr>
              </a:br>
              <a:r>
                <a:rPr lang="en-US" sz="1000" dirty="0">
                  <a:solidFill>
                    <a:schemeClr val="tx1"/>
                  </a:solidFill>
                  <a:latin typeface="Work Sans"/>
                </a:rPr>
                <a:t>With</a:t>
              </a:r>
              <a:r>
                <a:rPr lang="en-US" sz="1000" b="1" dirty="0">
                  <a:solidFill>
                    <a:schemeClr val="tx1"/>
                  </a:solidFill>
                  <a:latin typeface="Work Sans"/>
                </a:rPr>
                <a:t> </a:t>
              </a:r>
              <a:r>
                <a:rPr lang="en-US" sz="1000" dirty="0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00" dirty="0">
                  <a:solidFill>
                    <a:schemeClr val="tx1"/>
                  </a:solidFill>
                  <a:latin typeface="Work Sans"/>
                </a:rPr>
                <a:t> Performance, real-time driving functions and infotainment run smoothly together on Qualcomm’s next-generation platform – showing how future SDV architectures will operate. </a:t>
              </a:r>
              <a:br>
                <a:rPr lang="en-US" sz="1000" dirty="0">
                  <a:latin typeface="Work Sans" pitchFamily="2" charset="77"/>
                </a:rPr>
              </a:br>
              <a:endParaRPr lang="de-DE" sz="1400" dirty="0">
                <a:solidFill>
                  <a:schemeClr val="tx1"/>
                </a:solidFill>
                <a:latin typeface="Work Sans" pitchFamily="2" charset="77"/>
              </a:endParaRPr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B611A14-AFCE-486C-96B1-0DAD440E4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6390" y="1025127"/>
              <a:ext cx="863218" cy="277072"/>
            </a:xfrm>
            <a:prstGeom prst="rect">
              <a:avLst/>
            </a:prstGeom>
          </p:spPr>
        </p:pic>
        <p:sp>
          <p:nvSpPr>
            <p:cNvPr id="13" name="Callout: Bent Line 19">
              <a:extLst>
                <a:ext uri="{FF2B5EF4-FFF2-40B4-BE49-F238E27FC236}">
                  <a16:creationId xmlns:a16="http://schemas.microsoft.com/office/drawing/2014/main" id="{F81C4723-D8F1-4875-B5CE-A28962CCA6EA}"/>
                </a:ext>
              </a:extLst>
            </p:cNvPr>
            <p:cNvSpPr/>
            <p:nvPr/>
          </p:nvSpPr>
          <p:spPr>
            <a:xfrm flipH="1">
              <a:off x="8005053" y="1273094"/>
              <a:ext cx="3815472" cy="9680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285750" indent="-285750">
                <a:buBlip>
                  <a:blip r:embed="rId10"/>
                </a:buBlip>
              </a:pPr>
              <a:r>
                <a:rPr lang="en-US" sz="1100" b="1">
                  <a:solidFill>
                    <a:schemeClr val="tx1"/>
                  </a:solidFill>
                  <a:latin typeface="Work Sans" pitchFamily="2" charset="77"/>
                </a:rPr>
                <a:t>Technical Set-Up of Demonstrator</a:t>
              </a:r>
              <a:endParaRPr lang="en-US" sz="1100">
                <a:solidFill>
                  <a:schemeClr val="tx1"/>
                </a:solidFill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SoC: </a:t>
              </a: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Qualcomm Snapdragon SA8775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OS: </a:t>
              </a: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Red Hat In-Vehicle OS (RHIVOS)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/>
                </a:rPr>
                <a:t>Middleware: </a:t>
              </a:r>
              <a:r>
                <a:rPr lang="en-US" sz="1000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00">
                  <a:solidFill>
                    <a:schemeClr val="tx1"/>
                  </a:solidFill>
                  <a:latin typeface="Work Sans"/>
                </a:rPr>
                <a:t> Performance </a:t>
              </a:r>
              <a:br>
                <a:rPr lang="en-US" sz="1000">
                  <a:solidFill>
                    <a:schemeClr val="tx1"/>
                  </a:solidFill>
                  <a:latin typeface="Work Sans"/>
                </a:rPr>
              </a:b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Applications: </a:t>
              </a:r>
              <a:r>
                <a:rPr lang="en-US" sz="1000">
                  <a:solidFill>
                    <a:schemeClr val="tx1"/>
                  </a:solidFill>
                  <a:latin typeface="Work Sans"/>
                </a:rPr>
                <a:t>Adaptive Cruise Control</a:t>
              </a:r>
            </a:p>
            <a:p>
              <a:pPr lvl="1"/>
              <a:endParaRPr lang="en-US" sz="1050">
                <a:solidFill>
                  <a:schemeClr val="tx1"/>
                </a:solidFill>
                <a:latin typeface="Work Sans"/>
              </a:endParaRPr>
            </a:p>
            <a:p>
              <a:pPr marL="285750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Mixed-criticality on Linux — enabled by </a:t>
              </a:r>
              <a:r>
                <a:rPr lang="en-US" sz="1050" b="1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 Performance + Red Hat RHIVOS.</a:t>
              </a:r>
              <a:br>
                <a:rPr lang="en-US" sz="1050" b="1">
                  <a:latin typeface="Work Sans" pitchFamily="2" charset="77"/>
                </a:rPr>
              </a:br>
              <a:r>
                <a:rPr lang="en-US" sz="1000">
                  <a:solidFill>
                    <a:schemeClr val="tx1"/>
                  </a:solidFill>
                  <a:latin typeface="Work Sans"/>
                </a:rPr>
                <a:t>A fully open-source-based SDV platform that demonstrates deterministic orchestration, functional separation and a developer-friendly Linux workflow for OEM SDV programs.</a:t>
              </a:r>
              <a:br>
                <a:rPr lang="en-US" sz="1000">
                  <a:latin typeface="Work Sans" pitchFamily="2" charset="77"/>
                </a:rPr>
              </a:br>
              <a:endParaRPr lang="de-DE" sz="1600">
                <a:solidFill>
                  <a:schemeClr val="tx1"/>
                </a:solidFill>
                <a:latin typeface="Work Sans" pitchFamily="2" charset="77"/>
              </a:endParaRPr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557746CA-076F-4CB8-B99F-043A7AADF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279650" y="3673241"/>
              <a:ext cx="826837" cy="242883"/>
            </a:xfrm>
            <a:prstGeom prst="rect">
              <a:avLst/>
            </a:prstGeom>
          </p:spPr>
        </p:pic>
        <p:sp>
          <p:nvSpPr>
            <p:cNvPr id="21" name="Callout: Bent Line 19">
              <a:extLst>
                <a:ext uri="{FF2B5EF4-FFF2-40B4-BE49-F238E27FC236}">
                  <a16:creationId xmlns:a16="http://schemas.microsoft.com/office/drawing/2014/main" id="{FCC03A3A-0379-4B64-AD9B-04FF1E7E33A9}"/>
                </a:ext>
              </a:extLst>
            </p:cNvPr>
            <p:cNvSpPr/>
            <p:nvPr/>
          </p:nvSpPr>
          <p:spPr>
            <a:xfrm flipH="1">
              <a:off x="2192780" y="3995718"/>
              <a:ext cx="4293744" cy="9680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285750" indent="-285750">
                <a:buBlip>
                  <a:blip r:embed="rId10"/>
                </a:buBlip>
              </a:pPr>
              <a:r>
                <a:rPr lang="en-US" sz="1100" b="1">
                  <a:solidFill>
                    <a:schemeClr val="tx1"/>
                  </a:solidFill>
                  <a:latin typeface="Work Sans" pitchFamily="2" charset="77"/>
                </a:rPr>
                <a:t>Technical Set-Up of Demonstrator</a:t>
              </a:r>
              <a:endParaRPr lang="en-US" sz="1100">
                <a:solidFill>
                  <a:schemeClr val="tx1"/>
                </a:solidFill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 pitchFamily="2" charset="77"/>
                </a:rPr>
                <a:t>SoC:</a:t>
              </a:r>
              <a:r>
                <a:rPr lang="en-US" sz="1050">
                  <a:solidFill>
                    <a:schemeClr val="tx1"/>
                  </a:solidFill>
                  <a:latin typeface="Work Sans" pitchFamily="2" charset="77"/>
                </a:rPr>
                <a:t> Qualcomm Snapdragon Ride™ SA8775</a:t>
              </a:r>
              <a:endParaRPr lang="en-US" sz="1050">
                <a:solidFill>
                  <a:schemeClr val="tx1"/>
                </a:solidFill>
                <a:highlight>
                  <a:srgbClr val="FFFF00"/>
                </a:highlight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OS: </a:t>
              </a:r>
              <a:r>
                <a:rPr lang="en-US" sz="1050">
                  <a:solidFill>
                    <a:schemeClr val="tx1"/>
                  </a:solidFill>
                  <a:latin typeface="Work Sans"/>
                </a:rPr>
                <a:t>Red Hat </a:t>
              </a:r>
              <a:r>
                <a:rPr lang="en-US" sz="1050" err="1">
                  <a:solidFill>
                    <a:schemeClr val="tx1"/>
                  </a:solidFill>
                  <a:latin typeface="Work Sans"/>
                </a:rPr>
                <a:t>AutoSD</a:t>
              </a:r>
              <a:endParaRPr lang="en-US" sz="1050">
                <a:solidFill>
                  <a:schemeClr val="tx1"/>
                </a:solidFill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Middleware: </a:t>
              </a:r>
              <a:r>
                <a:rPr lang="en-US" sz="1050">
                  <a:solidFill>
                    <a:schemeClr val="tx1"/>
                  </a:solidFill>
                  <a:latin typeface="Work Sans"/>
                </a:rPr>
                <a:t>Qorix Performance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 pitchFamily="2" charset="77"/>
                </a:rPr>
                <a:t>Application: </a:t>
              </a:r>
              <a:r>
                <a:rPr lang="en-US" sz="1050">
                  <a:solidFill>
                    <a:schemeClr val="tx1"/>
                  </a:solidFill>
                  <a:latin typeface="Work Sans" pitchFamily="2" charset="77"/>
                </a:rPr>
                <a:t>KPIT Adaptive Cruise Control ​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 pitchFamily="2" charset="77"/>
                </a:rPr>
                <a:t>Switch: </a:t>
              </a:r>
              <a:r>
                <a:rPr lang="en-US" sz="1050">
                  <a:solidFill>
                    <a:schemeClr val="tx1"/>
                  </a:solidFill>
                  <a:latin typeface="Work Sans" pitchFamily="2" charset="77"/>
                </a:rPr>
                <a:t>Technica’s FLYNC configuration tool (2 HPCs, 1 board)</a:t>
              </a:r>
            </a:p>
            <a:p>
              <a:pPr lvl="1"/>
              <a:r>
                <a:rPr lang="en-US" sz="1400">
                  <a:solidFill>
                    <a:schemeClr val="tx1"/>
                  </a:solidFill>
                  <a:latin typeface="Work Sans" pitchFamily="2" charset="77"/>
                </a:rPr>
                <a:t>​</a:t>
              </a:r>
              <a:endParaRPr lang="en-US" sz="1050">
                <a:solidFill>
                  <a:schemeClr val="tx1"/>
                </a:solidFill>
                <a:latin typeface="Work Sans"/>
              </a:endParaRPr>
            </a:p>
            <a:p>
              <a:pPr marL="285750" indent="-285750">
                <a:buFont typeface="Arial"/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Two hardware platforms, one consistent middleware. </a:t>
              </a:r>
              <a:br>
                <a:rPr lang="en-US" sz="1050" b="1">
                  <a:solidFill>
                    <a:schemeClr val="tx1"/>
                  </a:solidFill>
                  <a:latin typeface="Work Sans"/>
                </a:rPr>
              </a:br>
              <a:r>
                <a:rPr lang="en-US" sz="1000">
                  <a:solidFill>
                    <a:schemeClr val="tx1"/>
                  </a:solidFill>
                  <a:latin typeface="Work Sans"/>
                </a:rPr>
                <a:t>KPIT’s ACC orchestrated by Qorix Performance –predictable, portable, and ready for real ADAS workloads.</a:t>
              </a:r>
              <a:br>
                <a:rPr lang="en-US" sz="1000">
                  <a:solidFill>
                    <a:schemeClr val="tx1"/>
                  </a:solidFill>
                  <a:latin typeface="Work Sans"/>
                </a:rPr>
              </a:br>
              <a:endParaRPr lang="de-DE" sz="1600">
                <a:solidFill>
                  <a:schemeClr val="tx1"/>
                </a:solidFill>
                <a:latin typeface="Work Sans" pitchFamily="2" charset="77"/>
              </a:endParaRPr>
            </a:p>
          </p:txBody>
        </p: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B061F095-003B-4653-AF7B-459F5C64704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096390" y="3663950"/>
              <a:ext cx="339259" cy="339259"/>
            </a:xfrm>
            <a:prstGeom prst="rect">
              <a:avLst/>
            </a:prstGeom>
          </p:spPr>
        </p:pic>
        <p:sp>
          <p:nvSpPr>
            <p:cNvPr id="29" name="Callout: Bent Line 19">
              <a:extLst>
                <a:ext uri="{FF2B5EF4-FFF2-40B4-BE49-F238E27FC236}">
                  <a16:creationId xmlns:a16="http://schemas.microsoft.com/office/drawing/2014/main" id="{AB729A19-BD82-4648-94F1-F05229B9DC07}"/>
                </a:ext>
              </a:extLst>
            </p:cNvPr>
            <p:cNvSpPr/>
            <p:nvPr/>
          </p:nvSpPr>
          <p:spPr>
            <a:xfrm flipH="1">
              <a:off x="8098608" y="3995718"/>
              <a:ext cx="3721917" cy="9680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marL="285750" indent="-285750">
                <a:buBlip>
                  <a:blip r:embed="rId10"/>
                </a:buBlip>
              </a:pPr>
              <a:r>
                <a:rPr lang="en-US" sz="1100" b="1">
                  <a:solidFill>
                    <a:schemeClr val="tx1"/>
                  </a:solidFill>
                  <a:latin typeface="Work Sans" pitchFamily="2" charset="77"/>
                </a:rPr>
                <a:t>Technical Set-Up of Demonstrator</a:t>
              </a:r>
              <a:endParaRPr lang="en-US" sz="1100">
                <a:solidFill>
                  <a:schemeClr val="tx1"/>
                </a:solidFill>
                <a:latin typeface="Work Sans" pitchFamily="2" charset="77"/>
              </a:endParaRP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Hardware: </a:t>
              </a: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ZF Parking ECU with </a:t>
              </a:r>
              <a:br>
                <a:rPr lang="en-US" sz="1000">
                  <a:solidFill>
                    <a:schemeClr val="tx1"/>
                  </a:solidFill>
                  <a:latin typeface="Work Sans" pitchFamily="2" charset="77"/>
                </a:rPr>
              </a:b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TI TDA4 SoC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OS: </a:t>
              </a: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Red Hat In-Vehicle OS (RHIVOS)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/>
                </a:rPr>
                <a:t>Middleware: </a:t>
              </a:r>
              <a:r>
                <a:rPr lang="en-US" sz="1000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00">
                  <a:solidFill>
                    <a:schemeClr val="tx1"/>
                  </a:solidFill>
                  <a:latin typeface="Work Sans"/>
                </a:rPr>
                <a:t> Adaptive </a:t>
              </a:r>
              <a:r>
                <a:rPr lang="de-DE" altLang="de-DE" sz="1000">
                  <a:solidFill>
                    <a:schemeClr val="tx1"/>
                  </a:solidFill>
                  <a:latin typeface="Work Sans" pitchFamily="2" charset="77"/>
                </a:rPr>
                <a:t>+ </a:t>
              </a:r>
              <a:r>
                <a:rPr lang="en-US" sz="1000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00">
                  <a:solidFill>
                    <a:schemeClr val="tx1"/>
                  </a:solidFill>
                  <a:latin typeface="Work Sans"/>
                </a:rPr>
                <a:t> Performance Orchestrator</a:t>
              </a:r>
            </a:p>
            <a:p>
              <a:pPr marL="742950" lvl="1" indent="-285750">
                <a:buBlip>
                  <a:blip r:embed="rId10"/>
                </a:buBlip>
              </a:pPr>
              <a:r>
                <a:rPr lang="en-US" sz="1000" b="1">
                  <a:solidFill>
                    <a:schemeClr val="tx1"/>
                  </a:solidFill>
                  <a:latin typeface="Work Sans" pitchFamily="2" charset="77"/>
                </a:rPr>
                <a:t>Applications: </a:t>
              </a:r>
              <a:r>
                <a:rPr lang="en-US" sz="1000">
                  <a:solidFill>
                    <a:schemeClr val="tx1"/>
                  </a:solidFill>
                  <a:latin typeface="Work Sans" pitchFamily="2" charset="77"/>
                </a:rPr>
                <a:t>ZF </a:t>
              </a:r>
              <a:r>
                <a:rPr lang="en-US" sz="1000">
                  <a:solidFill>
                    <a:schemeClr val="tx1"/>
                  </a:solidFill>
                  <a:latin typeface="Work Sans"/>
                </a:rPr>
                <a:t>Adaptive Cruise Control</a:t>
              </a:r>
            </a:p>
            <a:p>
              <a:pPr lvl="2"/>
              <a:endParaRPr lang="en-US" sz="1050">
                <a:solidFill>
                  <a:schemeClr val="tx1"/>
                </a:solidFill>
                <a:latin typeface="Work Sans"/>
              </a:endParaRPr>
            </a:p>
            <a:p>
              <a:pPr marL="285750" indent="-285750">
                <a:buBlip>
                  <a:blip r:embed="rId10"/>
                </a:buBlip>
              </a:pP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Mixed-criticality on a safety-informed SDV platform – orchestrated by </a:t>
              </a:r>
              <a:r>
                <a:rPr lang="en-US" sz="1050" b="1" err="1">
                  <a:solidFill>
                    <a:schemeClr val="tx1"/>
                  </a:solidFill>
                  <a:latin typeface="Work Sans"/>
                </a:rPr>
                <a:t>Qorix</a:t>
              </a:r>
              <a:r>
                <a:rPr lang="en-US" sz="1050" b="1">
                  <a:solidFill>
                    <a:schemeClr val="tx1"/>
                  </a:solidFill>
                  <a:latin typeface="Work Sans"/>
                </a:rPr>
                <a:t> Performance.</a:t>
              </a:r>
              <a:br>
                <a:rPr lang="en-US" sz="1050" b="1">
                  <a:latin typeface="Work Sans" pitchFamily="2" charset="77"/>
                </a:rPr>
              </a:br>
              <a:r>
                <a:rPr lang="en-US" sz="1000">
                  <a:solidFill>
                    <a:schemeClr val="tx1"/>
                  </a:solidFill>
                  <a:latin typeface="Work Sans"/>
                </a:rPr>
                <a:t>Predictable, safety-aligned runtime execution on automotive-grade hardware. </a:t>
              </a:r>
              <a:br>
                <a:rPr lang="en-US" sz="1000">
                  <a:latin typeface="Work Sans" pitchFamily="2" charset="77"/>
                </a:rPr>
              </a:br>
              <a:endParaRPr lang="de-DE" sz="1600">
                <a:solidFill>
                  <a:schemeClr val="tx1"/>
                </a:solidFill>
                <a:latin typeface="Work Sans" pitchFamily="2" charset="77"/>
              </a:endParaRPr>
            </a:p>
          </p:txBody>
        </p:sp>
        <p:pic>
          <p:nvPicPr>
            <p:cNvPr id="40" name="Grafik 39" descr="Ein Bild, das Im Haus, Wand, Computer, Text enthält.&#10;&#10;KI-generierte Inhalte können fehlerhaft sein.">
              <a:extLst>
                <a:ext uri="{FF2B5EF4-FFF2-40B4-BE49-F238E27FC236}">
                  <a16:creationId xmlns:a16="http://schemas.microsoft.com/office/drawing/2014/main" id="{46477963-D5F6-54CC-86E6-760A3D08A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6125" y="3670436"/>
              <a:ext cx="1515920" cy="2013330"/>
            </a:xfrm>
            <a:prstGeom prst="rect">
              <a:avLst/>
            </a:prstGeom>
          </p:spPr>
        </p:pic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2920A2A4-D6E4-F3D9-2DA4-7B15C8D82E85}"/>
              </a:ext>
            </a:extLst>
          </p:cNvPr>
          <p:cNvGrpSpPr/>
          <p:nvPr/>
        </p:nvGrpSpPr>
        <p:grpSpPr>
          <a:xfrm>
            <a:off x="0" y="6031639"/>
            <a:ext cx="12192000" cy="826360"/>
            <a:chOff x="0" y="6083519"/>
            <a:chExt cx="12192000" cy="826360"/>
          </a:xfrm>
        </p:grpSpPr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C305D63C-B459-0082-D01E-102DB5AB3DE7}"/>
                </a:ext>
              </a:extLst>
            </p:cNvPr>
            <p:cNvSpPr/>
            <p:nvPr/>
          </p:nvSpPr>
          <p:spPr>
            <a:xfrm>
              <a:off x="0" y="6083519"/>
              <a:ext cx="12192000" cy="826360"/>
            </a:xfrm>
            <a:prstGeom prst="rect">
              <a:avLst/>
            </a:prstGeom>
            <a:solidFill>
              <a:srgbClr val="3C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>
                <a:solidFill>
                  <a:schemeClr val="bg1"/>
                </a:solidFill>
              </a:endParaRP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8AF8EC99-B3B0-9625-EF1C-E02BCB3369A5}"/>
                </a:ext>
              </a:extLst>
            </p:cNvPr>
            <p:cNvSpPr txBox="1"/>
            <p:nvPr/>
          </p:nvSpPr>
          <p:spPr>
            <a:xfrm>
              <a:off x="515144" y="6173534"/>
              <a:ext cx="11161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latin typeface="Work Sans" pitchFamily="2" charset="77"/>
                </a:rPr>
                <a:t>Qorix</a:t>
              </a:r>
              <a:r>
                <a:rPr lang="en-US" b="1" dirty="0">
                  <a:solidFill>
                    <a:schemeClr val="bg1"/>
                  </a:solidFill>
                  <a:latin typeface="Work Sans" pitchFamily="2" charset="77"/>
                </a:rPr>
                <a:t> Performance turns Eclipse S‑CORE concepts into real, automotive‑grade middleware – ready for OEM programs with full lifecycle support. 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86A84-952B-01F0-F941-ED39F804CF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kern="0" spc="300" dirty="0">
                <a:latin typeface="Work Sans" pitchFamily="34" charset="0"/>
                <a:ea typeface="Work Sans" pitchFamily="34" charset="-122"/>
                <a:cs typeface="Work Sans" pitchFamily="34" charset="-120"/>
              </a:rPr>
              <a:t>ECLIPSE S-CORE &amp; QORIX’S ROLE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905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;329.;330.;331.;332."/>
  <p:tag name="ICONSECONDCOLOR" val="167772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;329.;330.;331.;332."/>
  <p:tag name="ICONSECONDCOLOR" val="167772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;329.;330.;331.;332."/>
  <p:tag name="ICONSECONDCOLOR" val="167772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9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0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1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2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9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0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1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2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9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0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1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2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9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0.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1.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32.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ASPAGEREFERENC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HECK" val=";OOW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HXaTxCDsk5pblcvaQCL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799.;4800.;4801.;4802.;4803.;4804.;4805.;4806.;4807.;4808.;4809.;4810.;4811.;4812.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764.;4765.;4766.;4767.;4768.;4769.;4770.;4771.;4772.;4773.;4774.;4775.;4776.;4777.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241.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241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;4.;5."/>
  <p:tag name="ICONSECONDCOLOR" val="1671174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;4.;5."/>
  <p:tag name="ICONSECONDCOLOR" val="1671174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;4.;5."/>
  <p:tag name="ICONSECONDCOLOR" val="1671174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.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5.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.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5.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4.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5.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HANCEDSLIDEID" val="3175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HANCEDSLIDEID" val="3175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1211.;1212."/>
  <p:tag name="ICONSECONDCOLOR" val="167772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1211.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1212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COUNT" val=";328.;329.;330.;331.;332."/>
  <p:tag name="ICONSECONDCOLOR" val="16777215"/>
</p:tagLst>
</file>

<file path=ppt/theme/theme1.xml><?xml version="1.0" encoding="utf-8"?>
<a:theme xmlns:a="http://schemas.openxmlformats.org/drawingml/2006/main" name="Qorix Offic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D7FF3C"/>
            </a:gs>
            <a:gs pos="100000">
              <a:srgbClr val="00FFFF"/>
            </a:gs>
          </a:gsLst>
          <a:lin ang="2700000" scaled="1"/>
          <a:tileRect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Qorix Presentation Master  -  Read-Only" id="{8B4608BA-797D-468B-8D24-1E926DE89851}" vid="{4137AF11-5207-4B87-B9B5-899EA3835FEA}"/>
    </a:ext>
  </a:extLst>
</a:theme>
</file>

<file path=ppt/theme/theme2.xml><?xml version="1.0" encoding="utf-8"?>
<a:theme xmlns:a="http://schemas.openxmlformats.org/drawingml/2006/main" name="1_Qorix Official">
  <a:themeElements>
    <a:clrScheme name="Qorix">
      <a:dk1>
        <a:srgbClr val="3C00FF"/>
      </a:dk1>
      <a:lt1>
        <a:sysClr val="window" lastClr="FFFFFF"/>
      </a:lt1>
      <a:dk2>
        <a:srgbClr val="000000"/>
      </a:dk2>
      <a:lt2>
        <a:srgbClr val="E7E6E6"/>
      </a:lt2>
      <a:accent1>
        <a:srgbClr val="BFBFBF"/>
      </a:accent1>
      <a:accent2>
        <a:srgbClr val="00FFFF"/>
      </a:accent2>
      <a:accent3>
        <a:srgbClr val="BDFFE4"/>
      </a:accent3>
      <a:accent4>
        <a:srgbClr val="51FFBA"/>
      </a:accent4>
      <a:accent5>
        <a:srgbClr val="D7FF3C"/>
      </a:accent5>
      <a:accent6>
        <a:srgbClr val="FF40FF"/>
      </a:accent6>
      <a:hlink>
        <a:srgbClr val="0563C1"/>
      </a:hlink>
      <a:folHlink>
        <a:srgbClr val="954F72"/>
      </a:folHlink>
    </a:clrScheme>
    <a:fontScheme name="Qorix">
      <a:majorFont>
        <a:latin typeface="Work Sans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D7FF3C"/>
            </a:gs>
            <a:gs pos="100000">
              <a:srgbClr val="00FFFF"/>
            </a:gs>
          </a:gsLst>
          <a:lin ang="2700000" scaled="1"/>
          <a:tileRect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Qorix Presentation Template.potx" id="{2F777923-EA49-4B98-AF2E-0063693320AE}" vid="{5D0FC7BE-8ECD-405B-BB4F-6560C050ED00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C2B7C31AE8A1489ED394BE8CC2CAE4" ma:contentTypeVersion="12" ma:contentTypeDescription="Create a new document." ma:contentTypeScope="" ma:versionID="fe1b9850c16506a9a2e58cb60237a8d3">
  <xsd:schema xmlns:xsd="http://www.w3.org/2001/XMLSchema" xmlns:xs="http://www.w3.org/2001/XMLSchema" xmlns:p="http://schemas.microsoft.com/office/2006/metadata/properties" xmlns:ns2="771c9e97-848a-4eff-864a-c9d267589161" targetNamespace="http://schemas.microsoft.com/office/2006/metadata/properties" ma:root="true" ma:fieldsID="664ccc86560ef3c1699a0646b85d96b6" ns2:_="">
    <xsd:import namespace="771c9e97-848a-4eff-864a-c9d2675891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1c9e97-848a-4eff-864a-c9d2675891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2346e63-d5b0-410c-a27c-ff472acec3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1c9e97-848a-4eff-864a-c9d26758916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BD4937F-2680-4CA3-81A1-7AFB5D588D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1c9e97-848a-4eff-864a-c9d2675891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CECC4E-63A9-4B50-89ED-54F57CC2A0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A8F3DC-3DD3-4AEC-9F18-54873C9872BF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771c9e97-848a-4eff-864a-c9d267589161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ab1be58c-0a5a-47f0-8b55-1c095dbd46f5}" enabled="0" method="" siteId="{ab1be58c-0a5a-47f0-8b55-1c095dbd46f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Qorix Presentation Master</Template>
  <TotalTime>0</TotalTime>
  <Words>5097</Words>
  <Application>Microsoft Office PowerPoint</Application>
  <PresentationFormat>Widescreen</PresentationFormat>
  <Paragraphs>741</Paragraphs>
  <Slides>24</Slides>
  <Notes>18</Notes>
  <HiddenSlides>2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Calibri</vt:lpstr>
      <vt:lpstr>Arial</vt:lpstr>
      <vt:lpstr>BMWGroupTN</vt:lpstr>
      <vt:lpstr>BMWGroupTN Condensed</vt:lpstr>
      <vt:lpstr>Work Sans</vt:lpstr>
      <vt:lpstr>Area Normal</vt:lpstr>
      <vt:lpstr>Wingdings</vt:lpstr>
      <vt:lpstr>Qorix Official</vt:lpstr>
      <vt:lpstr>1_Qorix Official</vt:lpstr>
      <vt:lpstr>think-cell Slide</vt:lpstr>
      <vt:lpstr>From Open Source to Market – Commercializing Eclipse S-CORE  Markus Schupfner Qorix GmbH</vt:lpstr>
      <vt:lpstr>01 The Industry Shift 02 Eclipse S-CORE &amp; Qorix‘s Role 03 The Commercial Model 04 The Road Ahead</vt:lpstr>
      <vt:lpstr>The Industry Shift</vt:lpstr>
      <vt:lpstr>The Vehicle is Getting More Complex. Fast.</vt:lpstr>
      <vt:lpstr>Own the Platform. Not the Risk. </vt:lpstr>
      <vt:lpstr>Eclipse S-CORE &amp; Qorix’s Role</vt:lpstr>
      <vt:lpstr>Specifications Define Goals. S-CORE Delivers Working Code. </vt:lpstr>
      <vt:lpstr>Contributing to  S-CORE Opens Doors</vt:lpstr>
      <vt:lpstr>4 Partners. 4 Platforms. 4 Use Cases.</vt:lpstr>
      <vt:lpstr>Open Source Does Not Ship Cars</vt:lpstr>
      <vt:lpstr>PowerPoint Presentation</vt:lpstr>
      <vt:lpstr>The Commercial Model</vt:lpstr>
      <vt:lpstr>Addressable Market of Automotive Middleware</vt:lpstr>
      <vt:lpstr>How Open Source Creates Commercial Value</vt:lpstr>
      <vt:lpstr>The Open Source Flywheel</vt:lpstr>
      <vt:lpstr>From Engineering Company to Platform Company</vt:lpstr>
      <vt:lpstr>The Road Ahead</vt:lpstr>
      <vt:lpstr>Eclipse S-CORE Project Roadmap with Qorix Focus</vt:lpstr>
      <vt:lpstr>What Qorix Has Driven in Eclipse S-CORE.  </vt:lpstr>
      <vt:lpstr>Eclipse S-CORE 1.0 Is Not the Finish Line </vt:lpstr>
      <vt:lpstr>Eclipse S-CORE provides the open foundation.  Qorix Performance makes it production-ready. </vt:lpstr>
      <vt:lpstr>Our Partner Landscape: Stronger Together</vt:lpstr>
      <vt:lpstr>Key Take-Aways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Pastjan</dc:creator>
  <cp:lastModifiedBy>Martijn Verbeij</cp:lastModifiedBy>
  <cp:revision>30</cp:revision>
  <cp:lastPrinted>2026-06-08T14:47:13Z</cp:lastPrinted>
  <dcterms:created xsi:type="dcterms:W3CDTF">2025-12-10T08:08:32Z</dcterms:created>
  <dcterms:modified xsi:type="dcterms:W3CDTF">2026-06-29T15:06:04Z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0x01010055C2B7C31AE8A1489ED394BE8CC2CAE4</vt:lpwstr>
  </property>
  <property fmtid="{D5CDD505-2E9C-101B-9397-08002B2CF9AE}" pid="3" name="MediaServiceImageTags">
    <vt:lpwstr/>
  </property>
</Properties>
</file>