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4"/>
    <p:sldMasterId id="2147483661" r:id="rId5"/>
  </p:sldMasterIdLst>
  <p:notesMasterIdLst>
    <p:notesMasterId r:id="rId24"/>
  </p:notesMasterIdLst>
  <p:handoutMasterIdLst>
    <p:handoutMasterId r:id="rId25"/>
  </p:handoutMasterIdLst>
  <p:sldIdLst>
    <p:sldId id="2147477443" r:id="rId6"/>
    <p:sldId id="2147477461" r:id="rId7"/>
    <p:sldId id="2147477446" r:id="rId8"/>
    <p:sldId id="2147477447" r:id="rId9"/>
    <p:sldId id="2147477448" r:id="rId10"/>
    <p:sldId id="2147477449" r:id="rId11"/>
    <p:sldId id="2147477450" r:id="rId12"/>
    <p:sldId id="2147477451" r:id="rId13"/>
    <p:sldId id="2147477452" r:id="rId14"/>
    <p:sldId id="2147477453" r:id="rId15"/>
    <p:sldId id="324" r:id="rId16"/>
    <p:sldId id="2147477454" r:id="rId17"/>
    <p:sldId id="2147477455" r:id="rId18"/>
    <p:sldId id="2147477459" r:id="rId19"/>
    <p:sldId id="2147477456" r:id="rId20"/>
    <p:sldId id="2147477457" r:id="rId21"/>
    <p:sldId id="2147477458" r:id="rId22"/>
    <p:sldId id="2147477460" r:id="rId23"/>
  </p:sldIdLst>
  <p:sldSz cx="9144000" cy="5143500" type="screen16x9"/>
  <p:notesSz cx="6858000" cy="9144000"/>
  <p:embeddedFontLst>
    <p:embeddedFont>
      <p:font typeface="굴림" panose="020B0600000101010101" pitchFamily="34" charset="-127"/>
      <p:regular r:id="rId26"/>
    </p:embeddedFont>
    <p:embeddedFont>
      <p:font typeface="LG EI Text TTF Bold" panose="020B0604020202020204" charset="-127"/>
      <p:bold r:id="rId27"/>
    </p:embeddedFont>
    <p:embeddedFont>
      <p:font typeface="LG EI Text TTF Light" panose="020B0604020202020204" charset="-127"/>
      <p:regular r:id="rId28"/>
    </p:embeddedFont>
    <p:embeddedFont>
      <p:font typeface="LG EI Text TTF Regular" panose="020B0604020202020204" charset="-127"/>
      <p:regular r:id="rId29"/>
    </p:embeddedFont>
    <p:embeddedFont>
      <p:font typeface="LG EI Text TTF SemiBold" panose="020B0604020202020204" charset="-127"/>
      <p:bold r:id="rId30"/>
    </p:embeddedFont>
    <p:embeddedFont>
      <p:font typeface="LG Smart UI Bold" panose="020B0604020202020204" charset="-127"/>
      <p:bold r:id="rId31"/>
    </p:embeddedFont>
    <p:embeddedFont>
      <p:font typeface="LG스마트체 Regular" panose="020B0604020202020204" charset="-127"/>
      <p:regular r:id="rId32"/>
    </p:embeddedFont>
    <p:embeddedFont>
      <p:font typeface="맑은 고딕" panose="020B0503020000020004" pitchFamily="34" charset="-127"/>
      <p:regular r:id="rId33"/>
      <p:bold r:id="rId34"/>
    </p:embeddedFont>
    <p:embeddedFont>
      <p:font typeface="Arial Narrow" panose="020B06060202020A0204" pitchFamily="34" charset="0"/>
      <p:regular r:id="rId35"/>
      <p:bold r:id="rId36"/>
      <p:italic r:id="rId37"/>
      <p:boldItalic r:id="rId38"/>
    </p:embeddedFont>
    <p:embeddedFont>
      <p:font typeface="Audiowide" panose="020B0604020202020204" charset="0"/>
      <p:regular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Segoe UI" panose="020B0502040204020203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기본 구역" id="{832BB95D-A79A-4DF7-92E1-4EF29D5EA61E}">
          <p14:sldIdLst>
            <p14:sldId id="2147477443"/>
            <p14:sldId id="2147477461"/>
            <p14:sldId id="2147477446"/>
            <p14:sldId id="2147477447"/>
            <p14:sldId id="2147477448"/>
            <p14:sldId id="2147477449"/>
            <p14:sldId id="2147477450"/>
            <p14:sldId id="2147477451"/>
            <p14:sldId id="2147477452"/>
            <p14:sldId id="2147477453"/>
            <p14:sldId id="324"/>
            <p14:sldId id="2147477454"/>
            <p14:sldId id="2147477455"/>
            <p14:sldId id="2147477459"/>
            <p14:sldId id="2147477456"/>
            <p14:sldId id="2147477457"/>
            <p14:sldId id="2147477458"/>
            <p14:sldId id="21474774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8E8"/>
    <a:srgbClr val="2F0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74F62-3957-4294-8D17-D71007C0796F}" v="10" dt="2026-02-21T15:30:07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458" autoAdjust="0"/>
  </p:normalViewPr>
  <p:slideViewPr>
    <p:cSldViewPr snapToGrid="0">
      <p:cViewPr varScale="1">
        <p:scale>
          <a:sx n="108" d="100"/>
          <a:sy n="108" d="100"/>
        </p:scale>
        <p:origin x="1704" y="126"/>
      </p:cViewPr>
      <p:guideLst>
        <p:guide orient="horz" pos="162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5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59B99-AA4E-4022-95C6-A42318597BD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960B1-8D6A-45A9-ACE6-1ABA58C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51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6503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228;p:notes">
            <a:extLst>
              <a:ext uri="{FF2B5EF4-FFF2-40B4-BE49-F238E27FC236}">
                <a16:creationId xmlns:a16="http://schemas.microsoft.com/office/drawing/2014/main" id="{2872A525-8F87-4221-954E-7AF5C569C2F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Google Shape;229;p:notes">
            <a:extLst>
              <a:ext uri="{FF2B5EF4-FFF2-40B4-BE49-F238E27FC236}">
                <a16:creationId xmlns:a16="http://schemas.microsoft.com/office/drawing/2014/main" id="{65961A1B-C783-6370-5BE1-1DF342147E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ko-KR" sz="1100" b="0" i="0" dirty="0">
                <a:effectLst/>
                <a:latin typeface="Segoe UI" panose="020B0502040204020203" pitchFamily="34" charset="0"/>
              </a:rPr>
              <a:t>Thank you for joining today.</a:t>
            </a:r>
            <a:br>
              <a:rPr lang="en-US" altLang="ko-KR" sz="1100" b="0" i="0" dirty="0">
                <a:effectLst/>
                <a:latin typeface="Segoe UI" panose="020B0502040204020203" pitchFamily="34" charset="0"/>
              </a:rPr>
            </a:br>
            <a:r>
              <a:rPr lang="en-US" altLang="ko-KR" sz="1100" b="0" i="0" dirty="0">
                <a:effectLst/>
                <a:latin typeface="Segoe UI" panose="020B0502040204020203" pitchFamily="34" charset="0"/>
              </a:rPr>
              <a:t>Before we start the main topic, I want to share a brief reflection on the recent Eclipse SDV Korea event.</a:t>
            </a:r>
            <a:br>
              <a:rPr lang="en-US" altLang="ko-KR" sz="1100" b="0" i="0" dirty="0">
                <a:effectLst/>
                <a:latin typeface="Segoe UI" panose="020B0502040204020203" pitchFamily="34" charset="0"/>
              </a:rPr>
            </a:br>
            <a:r>
              <a:rPr lang="en-US" altLang="ko-KR" sz="1100" b="0" i="0" dirty="0">
                <a:effectLst/>
                <a:latin typeface="Segoe UI" panose="020B0502040204020203" pitchFamily="34" charset="0"/>
              </a:rPr>
              <a:t>With strong support from the Eclipse SDV team, LG Electronics successfully hosted the meetup, and it became a clear signal of how fast the SDV ecosystem is growing in Korea.</a:t>
            </a:r>
          </a:p>
          <a:p>
            <a:pPr marL="158750" indent="0" eaLnBrk="1" hangingPunct="1">
              <a:spcBef>
                <a:spcPct val="0"/>
              </a:spcBef>
              <a:buNone/>
            </a:pPr>
            <a:endParaRPr lang="ko-KR" altLang="ko-K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ko-KR" b="0" i="1" dirty="0">
                <a:effectLst/>
              </a:rPr>
              <a:t>Traditional vehicle systems relied on single‑node, locally deterministic scheduling.</a:t>
            </a:r>
            <a:endParaRPr lang="en-US" altLang="ko-KR" dirty="0"/>
          </a:p>
          <a:p>
            <a:pPr marL="158750" indent="0">
              <a:buNone/>
            </a:pPr>
            <a:endParaRPr lang="en-US" altLang="ko-KR" b="0" i="1" dirty="0">
              <a:effectLst/>
            </a:endParaRPr>
          </a:p>
          <a:p>
            <a:pPr marL="158750" indent="0">
              <a:buNone/>
            </a:pPr>
            <a:r>
              <a:rPr lang="en-US" altLang="ko-KR" b="0" i="1" dirty="0">
                <a:effectLst/>
              </a:rPr>
              <a:t>But SDV platforms now operate across multiple nodes, requiring global time alignment to maintain consistent and predictable behavior.</a:t>
            </a:r>
            <a:endParaRPr lang="en-US" altLang="ko-KR" dirty="0"/>
          </a:p>
          <a:p>
            <a:pPr marL="158750" indent="0">
              <a:buNone/>
            </a:pPr>
            <a:endParaRPr lang="en-US" altLang="ko-KR" b="0" i="1" dirty="0">
              <a:effectLst/>
            </a:endParaRPr>
          </a:p>
          <a:p>
            <a:pPr marL="158750" indent="0">
              <a:buNone/>
            </a:pPr>
            <a:r>
              <a:rPr lang="en-US" altLang="ko-KR" b="0" i="1" dirty="0">
                <a:effectLst/>
              </a:rPr>
              <a:t>To address this need, we propose Timpani - a new open‑source project that provides global‑time‑based deterministic scheduling across distributed nodes.</a:t>
            </a:r>
            <a:endParaRPr lang="en-US" altLang="ko-KR" dirty="0"/>
          </a:p>
          <a:p>
            <a:pPr marL="15875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4710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F2DC582B-62FA-5B7A-F2D2-21D567774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b5cf2a804f_0_27:notes">
            <a:extLst>
              <a:ext uri="{FF2B5EF4-FFF2-40B4-BE49-F238E27FC236}">
                <a16:creationId xmlns:a16="http://schemas.microsoft.com/office/drawing/2014/main" id="{39FB9B4D-9A3B-4E2B-125D-819A7DB538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b5cf2a804f_0_27:notes">
            <a:extLst>
              <a:ext uri="{FF2B5EF4-FFF2-40B4-BE49-F238E27FC236}">
                <a16:creationId xmlns:a16="http://schemas.microsoft.com/office/drawing/2014/main" id="{1BD8C000-0482-40BE-624E-8C9F06087B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altLang="ko-KR" dirty="0"/>
              <a:t>Hello, my name is </a:t>
            </a:r>
            <a:r>
              <a:rPr lang="en-US" altLang="ko-KR" dirty="0" err="1"/>
              <a:t>Chulhee</a:t>
            </a:r>
            <a:r>
              <a:rPr lang="en-US" altLang="ko-KR" dirty="0"/>
              <a:t> Lee.</a:t>
            </a:r>
            <a:br>
              <a:rPr lang="en-US" altLang="ko-KR" dirty="0"/>
            </a:br>
            <a:r>
              <a:rPr lang="en-US" altLang="ko-KR" dirty="0"/>
              <a:t>I am a Principal Research Engineer in the CTO Division at LG Electronics.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Within LG, I lead the development of the in-vehicle orchestration layer for next-generation SDV platforms.</a:t>
            </a:r>
            <a:br>
              <a:rPr lang="en-US" altLang="ko-KR" dirty="0"/>
            </a:br>
            <a:r>
              <a:rPr lang="en-US" altLang="ko-KR" dirty="0"/>
              <a:t>Our focus is building a runtime architecture that combines real-time scheduling, mixed-criticality control, and distributed workload orchestration across vehicle ECUs.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Two core projects form the foundation of this work — </a:t>
            </a:r>
            <a:r>
              <a:rPr lang="en-US" altLang="ko-KR" dirty="0" err="1"/>
              <a:t>Pullpiri</a:t>
            </a:r>
            <a:r>
              <a:rPr lang="en-US" altLang="ko-KR" dirty="0"/>
              <a:t> and Timpani. 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And we are contributing both of these projects to the Eclipse community as open collaboration initiatives.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Today, I will introduce the new proposal for the Timpani project</a:t>
            </a:r>
          </a:p>
          <a:p>
            <a:pPr marL="158750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853970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Now let me briefly explain how the Timpani architecture actually delivers global‑time‑based scheduling across multiple ECUs.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In this model, each ECU runs a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Timpani‑N node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, which includes a local scheduler and an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eBPF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‑based monitoring layer on top of Linux.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These nodes execute workloads according to a shared global timeline and report execution status back to the orchestrator.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At the top of the system, we have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Timpani‑O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, the orchestration layer that distributes the global execution order and collects timing information from all nodes.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This allows the entire vehicle to follow a coherent and deterministic execution rhythm, even when workloads span multiple ECUs.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All nodes communicate over Ethernet or TSN, ensuring low‑latency synchronization and enabling scalable multi‑node integration.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And because Timpani manages timing at the container level, it becomes much easier to introduce new workloads or update existing ones without breaking deterministic behavior.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The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eBPF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‑based monitoring built into each node gives us continuous visibility into timing constraints, execution delays, and potential violations — providing the information needed for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Pullpiri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to react or trigger fallback when required.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In short, this architecture provides a scalable multi‑node foundation for deterministic scheduling in next‑generation SDV systems.</a:t>
            </a:r>
          </a:p>
          <a:p>
            <a:pPr marL="15875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6494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ko-KR" dirty="0"/>
              <a:t>Next I’m going to speak how </a:t>
            </a:r>
            <a:r>
              <a:rPr lang="en-US" altLang="ko-KR" dirty="0" err="1"/>
              <a:t>Pullpiri</a:t>
            </a:r>
            <a:r>
              <a:rPr lang="en-US" altLang="ko-KR" dirty="0"/>
              <a:t> and Timpani operate together as a coordinated orchestration layer for SDV platforms.</a:t>
            </a:r>
          </a:p>
          <a:p>
            <a:endParaRPr lang="en-US" altLang="ko-KR" dirty="0"/>
          </a:p>
          <a:p>
            <a:pPr marL="158750" indent="0">
              <a:buNone/>
            </a:pPr>
            <a:r>
              <a:rPr lang="en-US" altLang="ko-KR" dirty="0" err="1"/>
              <a:t>Pullpiri</a:t>
            </a:r>
            <a:r>
              <a:rPr lang="en-US" altLang="ko-KR" dirty="0"/>
              <a:t> handles spatial orchestration — deciding where container workloads run across ECUs.</a:t>
            </a:r>
            <a:br>
              <a:rPr lang="en-US" altLang="ko-KR" dirty="0"/>
            </a:br>
            <a:r>
              <a:rPr lang="en-US" altLang="ko-KR" dirty="0"/>
              <a:t>Timpani handles temporal orchestration — determining when they execute and ensuring deterministic timing behavior.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Each ECU runs a Timpani-N node with an </a:t>
            </a:r>
            <a:r>
              <a:rPr lang="en-US" altLang="ko-KR" dirty="0" err="1"/>
              <a:t>eBPF</a:t>
            </a:r>
            <a:r>
              <a:rPr lang="en-US" altLang="ko-KR" dirty="0"/>
              <a:t>-based monitoring layer.</a:t>
            </a:r>
            <a:br>
              <a:rPr lang="en-US" altLang="ko-KR" dirty="0"/>
            </a:br>
            <a:r>
              <a:rPr lang="en-US" altLang="ko-KR" dirty="0"/>
              <a:t>It continuously observes execution timing and reports deadline violations or abnormal patterns to Timpani-O.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When a timing violation is detected, Timpani immediately notifies </a:t>
            </a:r>
            <a:r>
              <a:rPr lang="en-US" altLang="ko-KR" dirty="0" err="1"/>
              <a:t>Pullpiri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 err="1"/>
              <a:t>Pullpiri</a:t>
            </a:r>
            <a:r>
              <a:rPr lang="en-US" altLang="ko-KR" dirty="0"/>
              <a:t> then performs system-level corrective action — reallocating resources, migrating workloads, or activating a fallback scenario.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This enables </a:t>
            </a:r>
            <a:r>
              <a:rPr lang="en-US" altLang="ko-KR" b="1" dirty="0"/>
              <a:t>deadline-aware scheduling with system-level fallback</a:t>
            </a:r>
            <a:r>
              <a:rPr lang="en-US" altLang="ko-KR" dirty="0"/>
              <a:t> — combining temporal enforcement with distributed recovery.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Beyond fault handling, </a:t>
            </a:r>
            <a:r>
              <a:rPr lang="en-US" altLang="ko-KR" dirty="0" err="1"/>
              <a:t>Pullpiri</a:t>
            </a:r>
            <a:r>
              <a:rPr lang="en-US" altLang="ko-KR" dirty="0"/>
              <a:t> also adapts to operational scenarios.</a:t>
            </a:r>
            <a:br>
              <a:rPr lang="en-US" altLang="ko-KR" dirty="0"/>
            </a:br>
            <a:r>
              <a:rPr lang="en-US" altLang="ko-KR" dirty="0"/>
              <a:t>When driving context or workload pressure changes, it adjusts workload placement and priorities across ECUs, while Timpani enforces the updated timing model.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This provides </a:t>
            </a:r>
            <a:r>
              <a:rPr lang="en-US" altLang="ko-KR" b="1" dirty="0"/>
              <a:t>scenario-based orchestration</a:t>
            </a:r>
            <a:r>
              <a:rPr lang="en-US" altLang="ko-KR" dirty="0"/>
              <a:t> across the vehicle.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At the highest level, the system is policy-driven.</a:t>
            </a:r>
            <a:br>
              <a:rPr lang="en-US" altLang="ko-KR" dirty="0"/>
            </a:br>
            <a:r>
              <a:rPr lang="en-US" altLang="ko-KR" dirty="0" err="1"/>
              <a:t>Pullpiri</a:t>
            </a:r>
            <a:r>
              <a:rPr lang="en-US" altLang="ko-KR" dirty="0"/>
              <a:t> defines runtime policies — such as target FPS or latency bounds — and dynamically adjusts criticality levels.</a:t>
            </a:r>
            <a:br>
              <a:rPr lang="en-US" altLang="ko-KR" dirty="0"/>
            </a:br>
            <a:r>
              <a:rPr lang="en-US" altLang="ko-KR" dirty="0"/>
              <a:t>Timpani translates those policy decisions into deterministic scheduling behavior.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This creates </a:t>
            </a:r>
            <a:r>
              <a:rPr lang="en-US" altLang="ko-KR" b="1" dirty="0"/>
              <a:t>policy-driven mixed-criticality runtime control</a:t>
            </a:r>
            <a:r>
              <a:rPr lang="en-US" altLang="ko-KR" dirty="0"/>
              <a:t>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Together, </a:t>
            </a:r>
            <a:r>
              <a:rPr lang="en-US" altLang="ko-KR" dirty="0" err="1"/>
              <a:t>Pullpiri</a:t>
            </a:r>
            <a:r>
              <a:rPr lang="en-US" altLang="ko-KR" dirty="0"/>
              <a:t> and Timpani combine spatial control, temporal determinism, and policy-based criticality management into a unified orchestration loop for distributed SDV systems.</a:t>
            </a:r>
          </a:p>
        </p:txBody>
      </p:sp>
    </p:spTree>
    <p:extLst>
      <p:ext uri="{BB962C8B-B14F-4D97-AF65-F5344CB8AC3E}">
        <p14:creationId xmlns:p14="http://schemas.microsoft.com/office/powerpoint/2010/main" val="471779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On this slide, I’d like to explain how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Pullpiri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and Timpani actually communicate with each other inside the system.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Timpani continuously monitors execution timing on each ECU.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When it detects a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deadline miss or an unexpected timing deviation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, it sends a notification to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Pullpiri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This is the temporal monitoring information flowing upward.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Once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Pullpiri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receives this timing signal, it evaluates the system state and decides how to maintain stability.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Depending on the situation,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Pullpiri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may adjust the container lifecycle — for example, restarting a workload, isolating it, throttling it, or even migrating it to another ECU if necessary.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This creates a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tight feedback loop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: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Timpani provides precise timing feedback, and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Pullpiri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responds by applying spatial control.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In other words, timing issues are not just detected — they directly drive orchestration decisions at the system level.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This mechanism is what ensures the platform can maintain deterministic behavior while still reacting dynamically to runtime conditions.</a:t>
            </a:r>
          </a:p>
          <a:p>
            <a:pPr marL="15875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7413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I’d like to show simple demo about collaboration of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Pullpiri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&amp; Timpani.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Before we move on to the demo video, let me briefly explain what you’re about to see.</a:t>
            </a:r>
          </a:p>
          <a:p>
            <a:pPr fontAlgn="t">
              <a:lnSpc>
                <a:spcPts val="1500"/>
              </a:lnSpc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For this demo, we implemented a perception algorithm using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Execution Order Framework 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and packaged it as a containerized application.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This container is then scheduled and monitored by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Timpani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, which provides deterministic, container‑level execution timing.</a:t>
            </a:r>
          </a:p>
          <a:p>
            <a:pPr fontAlgn="t">
              <a:lnSpc>
                <a:spcPts val="1500"/>
              </a:lnSpc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To demonstrate how the system reacts under timing pressure, we intentionally push the perception workload into a state where it begins to miss its deadlines.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Timpani checks the execution timing of every frame, and whenever a frame exceeds its defined limit, the deadline‑miss counter increments.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For this demo, the threshold is set to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15 deadline misses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We originally tried much lower values—like five—but the reaction happened too fast for anyone to visually notice the transition.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So 15 gives us a clear, observable behavior.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And importantly, this threshold is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fully declarative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, meaning it can be adjusted to any value depending on the workload characteristics or safety strategy.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Now, let me explain the graphs:</a:t>
            </a:r>
          </a:p>
          <a:p>
            <a:pPr marL="158750" indent="0" fontAlgn="t">
              <a:lnSpc>
                <a:spcPts val="1500"/>
              </a:lnSpc>
              <a:buFont typeface="Arial" panose="020B0604020202020204" pitchFamily="34" charset="0"/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Font typeface="Arial" panose="020B0604020202020204" pitchFamily="34" charset="0"/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At the top, the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pink bars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represent the CPU cores running the perception algorithm,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while the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blue bars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show other workloads sharing the CPUs.</a:t>
            </a:r>
          </a:p>
          <a:p>
            <a:pPr marL="158750" indent="0" fontAlgn="t">
              <a:lnSpc>
                <a:spcPts val="1500"/>
              </a:lnSpc>
              <a:buFont typeface="Arial" panose="020B0604020202020204" pitchFamily="34" charset="0"/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Font typeface="Arial" panose="020B0604020202020204" pitchFamily="34" charset="0"/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The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middle graph displays FPS changes.</a:t>
            </a:r>
          </a:p>
          <a:p>
            <a:pPr marL="158750" indent="0" fontAlgn="t">
              <a:lnSpc>
                <a:spcPts val="1500"/>
              </a:lnSpc>
              <a:buFont typeface="Arial" panose="020B0604020202020204" pitchFamily="34" charset="0"/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Font typeface="Arial" panose="020B0604020202020204" pitchFamily="34" charset="0"/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And at the bottom, the graph shows the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deadline‑miss counter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, which fills one block at a time every time a deadline miss occurs.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As the workload becomes more stressed, FPS becomes unstable, latency increases, and the bottom counter gradually fills up.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When it finally reaches 15, Timpani sends a timing‑violation signal to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Pullpiri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, and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Pullpiri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responds by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reassigning CPU cores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to stabilize the perception algorithm.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This is the adaptive fallback scenario you will see in the demo video on the next slide.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7986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Now let me show you the demo video.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On the left, you’ll see the perception output running inside the container,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and there are the dashboard showing FPS, latency, CPU allocation, and the deadline‑miss counter.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As the stress is applied, the perception workload begins missing its deadlines,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and the counter at the bottom gradually increments.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Once it reaches the threshold we configured — fifteen misses —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Timpani reports the timing violation,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and </a:t>
            </a:r>
            <a:r>
              <a:rPr lang="en-US" altLang="ko-KR" b="0" i="0" dirty="0" err="1">
                <a:effectLst/>
                <a:latin typeface="Segoe UI" panose="020B0502040204020203" pitchFamily="34" charset="0"/>
              </a:rPr>
              <a:t>Pullpiri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reacts by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reassigning CPU cores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 to stabilize the perception process.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So as you watch the video, look for three things: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the rising deadline‑miss counter,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the shift in CPU‑core allocation,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and the perception latency becoming stable again after the fallback occurs.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OK. Let’s See.</a:t>
            </a:r>
          </a:p>
          <a:p>
            <a:pPr marL="15875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9430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As the final update, I’d like to briefly share the current status of the Timpani project.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Timpani is now fully prepared for open contribution.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All the core components — the Time Trigger, the monitoring logic, and the sample applications — are already organized and publicly available on GitHub.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The architecture has been validated, and the repository is ready for community onboarding.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At this point, the only remaining step is the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Eclipse project proposal process</a:t>
            </a:r>
            <a:r>
              <a:rPr lang="en-US" altLang="ko-KR" b="0" i="0" dirty="0">
                <a:effectLst/>
                <a:latin typeface="Segoe UI" panose="020B0502040204020203" pitchFamily="34" charset="0"/>
              </a:rPr>
              <a:t>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Once the proposal is completed and approved, Timpani will move directly into the Eclipse SDV ecosystem as an official open-source project.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So in short: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the development is ready,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the repository is open,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and as soon as the proposal phase is finished, Timpani will become part of Eclipse SDV.</a:t>
            </a:r>
          </a:p>
          <a:p>
            <a:pPr marL="15875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6209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Thank you very much for your time and attention.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Timpani is now fully prepared for open contribution, and once the Eclipse project proposal is completed, it will immediately join the Eclipse SDV ecosystem.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We’re excited to continue this journey together with the community, and we look forward to your feedback, collaboration, and participation.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393107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F2DC582B-62FA-5B7A-F2D2-21D567774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b5cf2a804f_0_27:notes">
            <a:extLst>
              <a:ext uri="{FF2B5EF4-FFF2-40B4-BE49-F238E27FC236}">
                <a16:creationId xmlns:a16="http://schemas.microsoft.com/office/drawing/2014/main" id="{39FB9B4D-9A3B-4E2B-125D-819A7DB538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b5cf2a804f_0_27:notes">
            <a:extLst>
              <a:ext uri="{FF2B5EF4-FFF2-40B4-BE49-F238E27FC236}">
                <a16:creationId xmlns:a16="http://schemas.microsoft.com/office/drawing/2014/main" id="{1BD8C000-0482-40BE-624E-8C9F06087B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ko-KR" altLang="en-US" dirty="0"/>
              <a:t>간단히 자기 소개 해주시면 됩니다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966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First of all, we would like to sincerely thank the Eclipse management and leadership team for enabling the successful SDV event held in Korea at the end of last year.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The event had a strong impact across the Korean automotive ecosystem, significantly raising awareness of open-source SDV technologies.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Many local eco‑partner companies expressed clear alignment and a shared willingness to collaboratively build an open‑source–based SDV platform.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Major industry players showed substantial interest in participating as well.</a:t>
            </a:r>
          </a:p>
          <a:p>
            <a:pPr marL="158750" indent="0" fontAlgn="t">
              <a:lnSpc>
                <a:spcPts val="1500"/>
              </a:lnSpc>
              <a:buNone/>
            </a:pPr>
            <a:endParaRPr lang="en-US" altLang="ko-KR" b="0" i="0" dirty="0">
              <a:effectLst/>
              <a:latin typeface="Segoe UI" panose="020B0502040204020203" pitchFamily="34" charset="0"/>
            </a:endParaRPr>
          </a:p>
          <a:p>
            <a:pPr marL="158750" indent="0" fontAlgn="t">
              <a:lnSpc>
                <a:spcPts val="1500"/>
              </a:lnSpc>
              <a:buNone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In addition, LG Electronics has been selected as the anchor company to lead the government‑driven open‑source SDV standard platform initiative in Korea.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This momentum now forms the foundation of how we will align Korea’s SDV efforts with the global Eclipse SDV ecosystem—something I will explain in the next slide.</a:t>
            </a:r>
          </a:p>
          <a:p>
            <a:pPr marL="15875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621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ko-KR" dirty="0"/>
              <a:t>we believe building a separate open-source platform in isolation would be inefficient.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In particular, we want to avoid fragmentation with existing Eclipse projects such as SCORE.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Instead, LG Electronics aims to play a bridging role —</a:t>
            </a:r>
          </a:p>
          <a:p>
            <a:pPr marL="158750" indent="0">
              <a:buNone/>
            </a:pPr>
            <a:r>
              <a:rPr lang="en-US" altLang="ko-KR" dirty="0"/>
              <a:t>leading the Korean standard while collaborating with projects like SCORE to create synergy rather than divergence</a:t>
            </a:r>
          </a:p>
          <a:p>
            <a:pPr marL="15875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5620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296ADF1-8ADD-6DBF-DC49-C9AB71266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228;p:notes">
            <a:extLst>
              <a:ext uri="{FF2B5EF4-FFF2-40B4-BE49-F238E27FC236}">
                <a16:creationId xmlns:a16="http://schemas.microsoft.com/office/drawing/2014/main" id="{209670D9-2EDC-C055-03C2-848D5CDF76B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Google Shape;229;p:notes">
            <a:extLst>
              <a:ext uri="{FF2B5EF4-FFF2-40B4-BE49-F238E27FC236}">
                <a16:creationId xmlns:a16="http://schemas.microsoft.com/office/drawing/2014/main" id="{125773E0-A97A-2340-D588-F1E5DC4C3F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ko-KR" b="0" i="0" dirty="0">
                <a:effectLst/>
                <a:latin typeface="Segoe UI" panose="020B0502040204020203" pitchFamily="34" charset="0"/>
              </a:rPr>
              <a:t>Now, let me move on to today’s main topic.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We would like to propose a new Eclipse SDV project: </a:t>
            </a:r>
            <a:r>
              <a:rPr lang="en-US" altLang="ko-KR" b="1" i="0" dirty="0">
                <a:effectLst/>
                <a:latin typeface="Segoe UI" panose="020B0502040204020203" pitchFamily="34" charset="0"/>
              </a:rPr>
              <a:t>Timpani — a drumbeat for vehicle workloads.</a:t>
            </a:r>
            <a:br>
              <a:rPr lang="en-US" altLang="ko-KR" b="0" i="0" dirty="0">
                <a:effectLst/>
                <a:latin typeface="Segoe UI" panose="020B0502040204020203" pitchFamily="34" charset="0"/>
              </a:rPr>
            </a:br>
            <a:r>
              <a:rPr lang="en-US" altLang="ko-KR" b="0" i="0" dirty="0">
                <a:effectLst/>
                <a:latin typeface="Segoe UI" panose="020B0502040204020203" pitchFamily="34" charset="0"/>
              </a:rPr>
              <a:t>Over the next few slides, I’ll explain why this project is needed and how it can strengthen the SDV ecosystem.</a:t>
            </a:r>
          </a:p>
          <a:p>
            <a:pPr marL="158750" indent="0" eaLnBrk="1" hangingPunct="1">
              <a:spcBef>
                <a:spcPct val="0"/>
              </a:spcBef>
              <a:buNone/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6358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ko-KR" b="0" i="1" dirty="0">
                <a:effectLst/>
              </a:rPr>
              <a:t>Future SDV systems must satisfy a combined set of requirements across safety‑critical autonomous driving and rapidly evolving AI capabilities.</a:t>
            </a:r>
            <a:endParaRPr lang="en-US" altLang="ko-KR" dirty="0"/>
          </a:p>
          <a:p>
            <a:pPr marL="158750" indent="0">
              <a:buNone/>
            </a:pPr>
            <a:endParaRPr lang="en-US" altLang="ko-KR" b="0" i="1" dirty="0">
              <a:effectLst/>
            </a:endParaRPr>
          </a:p>
          <a:p>
            <a:pPr marL="158750" indent="0">
              <a:buNone/>
            </a:pPr>
            <a:r>
              <a:rPr lang="en-US" altLang="ko-KR" b="0" i="1" dirty="0">
                <a:effectLst/>
              </a:rPr>
              <a:t>Autonomous driving demands strict safety, robustness, and increasingly continuous updates to maintain model accuracy and regulatory compliance.</a:t>
            </a:r>
            <a:endParaRPr lang="en-US" altLang="ko-KR" dirty="0"/>
          </a:p>
          <a:p>
            <a:pPr marL="158750" indent="0">
              <a:buNone/>
            </a:pPr>
            <a:endParaRPr lang="en-US" altLang="ko-KR" b="0" i="1" dirty="0">
              <a:effectLst/>
            </a:endParaRPr>
          </a:p>
          <a:p>
            <a:pPr marL="158750" indent="0">
              <a:buNone/>
            </a:pPr>
            <a:r>
              <a:rPr lang="en-US" altLang="ko-KR" b="0" i="1" dirty="0">
                <a:effectLst/>
              </a:rPr>
              <a:t>In‑cockpit AI interaction, on the other hand, requires high flexibility and fast iteration to improve user experience and intent understanding.</a:t>
            </a:r>
            <a:endParaRPr lang="en-US" altLang="ko-KR" dirty="0"/>
          </a:p>
          <a:p>
            <a:pPr marL="158750" indent="0">
              <a:buNone/>
            </a:pPr>
            <a:endParaRPr lang="en-US" altLang="ko-KR" b="0" i="1" dirty="0">
              <a:effectLst/>
            </a:endParaRPr>
          </a:p>
          <a:p>
            <a:pPr marL="158750" indent="0">
              <a:buNone/>
            </a:pPr>
            <a:r>
              <a:rPr lang="en-US" altLang="ko-KR" b="0" i="1" dirty="0">
                <a:effectLst/>
              </a:rPr>
              <a:t>These two domains now operate as a single, interdependent workflow.</a:t>
            </a:r>
            <a:endParaRPr lang="en-US" altLang="ko-KR" dirty="0"/>
          </a:p>
          <a:p>
            <a:pPr marL="158750" indent="0">
              <a:buNone/>
            </a:pPr>
            <a:endParaRPr lang="en-US" altLang="ko-KR" b="0" i="1" dirty="0">
              <a:effectLst/>
            </a:endParaRPr>
          </a:p>
          <a:p>
            <a:pPr marL="158750" indent="0">
              <a:buNone/>
            </a:pPr>
            <a:r>
              <a:rPr lang="en-US" altLang="ko-KR" b="0" i="1" dirty="0">
                <a:effectLst/>
              </a:rPr>
              <a:t>Real‑time coordination between safety‑critical perception/planning and adaptive AI agents is becoming essential.</a:t>
            </a:r>
            <a:endParaRPr lang="en-US" altLang="ko-KR" dirty="0"/>
          </a:p>
          <a:p>
            <a:pPr marL="158750" indent="0">
              <a:buNone/>
            </a:pPr>
            <a:endParaRPr lang="en-US" altLang="ko-KR" b="0" i="1" dirty="0">
              <a:effectLst/>
            </a:endParaRPr>
          </a:p>
          <a:p>
            <a:pPr marL="158750" indent="0">
              <a:buNone/>
            </a:pPr>
            <a:r>
              <a:rPr lang="en-US" altLang="ko-KR" b="0" i="1" dirty="0">
                <a:effectLst/>
              </a:rPr>
              <a:t>As a result, SDV platforms must evolve from tightly coupled, rigid architectures to systems that maintain strong safety guarantees while supporting the flexibility and update velocity required in the AI era.</a:t>
            </a:r>
            <a:endParaRPr lang="en-US" altLang="ko-KR" dirty="0"/>
          </a:p>
          <a:p>
            <a:pPr marL="15875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3038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In Level‑3 and higher autonomous driving, a fail‑operational architecture becomes a critical design goal.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To achieve this, vehicles must adopt Multi‑ECU and Multi‑SoC architectures, enabling the system to continue operating safely even when one compute unit fails.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This shift means that the traditional design—where each ECU or SoC operated independently—is no longer sufficient.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Instead, a distributed architecture with clear fallback and takeover paths is required.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And this demands new software‑level mechanisms for coordination, monitoring, and system‑level management.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In short, L3+ autonomy requires a transition from isolated compute nodes to coordinated Multi‑SoC / Multi‑ECU systems with built‑in fail‑operational capabilities.</a:t>
            </a:r>
          </a:p>
        </p:txBody>
      </p:sp>
    </p:spTree>
    <p:extLst>
      <p:ext uri="{BB962C8B-B14F-4D97-AF65-F5344CB8AC3E}">
        <p14:creationId xmlns:p14="http://schemas.microsoft.com/office/powerpoint/2010/main" val="2865576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ko-KR" b="0" i="1" dirty="0">
                <a:effectLst/>
              </a:rPr>
              <a:t>To meet the SDV requirements of safety‑critical behavior, real‑time guarantees, continuous updates, and fail‑operational continuity, we can break orchestration into two technical dimensions: Spatial and Temporal.</a:t>
            </a:r>
            <a:endParaRPr lang="en-US" altLang="ko-KR" dirty="0"/>
          </a:p>
          <a:p>
            <a:pPr marL="158750" indent="0">
              <a:buNone/>
            </a:pPr>
            <a:endParaRPr lang="en-US" altLang="ko-KR" b="0" i="1" dirty="0">
              <a:effectLst/>
            </a:endParaRPr>
          </a:p>
          <a:p>
            <a:pPr marL="158750" indent="0">
              <a:buNone/>
            </a:pPr>
            <a:r>
              <a:rPr lang="en-US" altLang="ko-KR" b="0" i="1" dirty="0">
                <a:effectLst/>
              </a:rPr>
              <a:t>Spatial orchestration determines where workloads run,</a:t>
            </a:r>
            <a:r>
              <a:rPr lang="en-US" altLang="ko-KR" b="0" i="0" dirty="0">
                <a:effectLst/>
              </a:rPr>
              <a:t> </a:t>
            </a:r>
            <a:r>
              <a:rPr lang="en-US" altLang="ko-KR" b="0" i="1" dirty="0">
                <a:effectLst/>
              </a:rPr>
              <a:t>distributing and migrating tasks across Multi‑SoC / Multi‑ECU systems to maintain fail‑operational continuity under failures or overload.</a:t>
            </a:r>
            <a:endParaRPr lang="en-US" altLang="ko-KR" dirty="0"/>
          </a:p>
          <a:p>
            <a:endParaRPr lang="en-US" altLang="ko-KR" b="0" i="1" dirty="0">
              <a:effectLst/>
            </a:endParaRPr>
          </a:p>
          <a:p>
            <a:pPr marL="158750" indent="0">
              <a:buNone/>
            </a:pPr>
            <a:r>
              <a:rPr lang="en-US" altLang="ko-KR" b="0" i="1" dirty="0">
                <a:effectLst/>
              </a:rPr>
              <a:t>Temporal orchestration determines when workloads run,</a:t>
            </a:r>
            <a:r>
              <a:rPr lang="en-US" altLang="ko-KR" b="0" i="0" dirty="0">
                <a:effectLst/>
              </a:rPr>
              <a:t> </a:t>
            </a:r>
            <a:r>
              <a:rPr lang="en-US" altLang="ko-KR" b="0" i="1" dirty="0">
                <a:effectLst/>
              </a:rPr>
              <a:t>enforcing real‑time deterministic execution so that safety‑critical functions remain protected even as AI workloads evolve or fluctuate.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b="0" i="1" dirty="0">
                <a:effectLst/>
              </a:rPr>
              <a:t>Together, these two forms of orchestration provide the foundation for SDV platforms that must remain safe, real‑time, continuously updatable, and resilient in dynamic runtime environments.</a:t>
            </a:r>
            <a:endParaRPr lang="en-US" altLang="ko-KR" dirty="0"/>
          </a:p>
          <a:p>
            <a:pPr marL="15875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5918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ko-KR" dirty="0" err="1"/>
              <a:t>Pullpiri</a:t>
            </a:r>
            <a:r>
              <a:rPr lang="en-US" altLang="ko-KR" dirty="0"/>
              <a:t> provides spatial orchestration.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It allocates and constrains the compute resources required by each workload, manages resource isolation, and performs workload placement and migration across Multi‑SoC / Multi‑ECU systems.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Through this, </a:t>
            </a:r>
            <a:r>
              <a:rPr lang="en-US" altLang="ko-KR" dirty="0" err="1"/>
              <a:t>Pullpiri</a:t>
            </a:r>
            <a:r>
              <a:rPr lang="en-US" altLang="ko-KR" dirty="0"/>
              <a:t> creates a stable and controllable execution environment where workloads can run reliably even under dynamic resource conditions.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Timpani provides temporal orchestration.</a:t>
            </a:r>
          </a:p>
          <a:p>
            <a:pPr marL="158750" indent="0">
              <a:buNone/>
            </a:pPr>
            <a:r>
              <a:rPr lang="en-US" altLang="ko-KR" dirty="0"/>
              <a:t>It coordinates execution schedules across workloads running on different SoCs and ECUs, maintaining a globally aligned timing plan.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By continuously monitoring execution behavior and timing constraints, Timpani collaborates with </a:t>
            </a:r>
            <a:r>
              <a:rPr lang="en-US" altLang="ko-KR" dirty="0" err="1"/>
              <a:t>Pullpiri</a:t>
            </a:r>
            <a:r>
              <a:rPr lang="en-US" altLang="ko-KR" dirty="0"/>
              <a:t> to trigger fallback or takeover actions, forming the software basis for fail‑operational behavior in distributed systems.</a:t>
            </a:r>
          </a:p>
          <a:p>
            <a:pPr marL="158750" indent="0">
              <a:buNone/>
            </a:pPr>
            <a:endParaRPr lang="en-US" altLang="ko-KR" dirty="0"/>
          </a:p>
          <a:p>
            <a:pPr marL="158750" indent="0">
              <a:buNone/>
            </a:pPr>
            <a:r>
              <a:rPr lang="en-US" altLang="ko-KR" dirty="0"/>
              <a:t>Used together, </a:t>
            </a:r>
            <a:r>
              <a:rPr lang="en-US" altLang="ko-KR" dirty="0" err="1"/>
              <a:t>Pullpiri</a:t>
            </a:r>
            <a:r>
              <a:rPr lang="en-US" altLang="ko-KR" dirty="0"/>
              <a:t> and Timpani deliver system‑level orchestration across space and time — enabling the platform to meet the SDV requirements introduced earlier.</a:t>
            </a:r>
          </a:p>
          <a:p>
            <a:pPr marL="15875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847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789750"/>
            <a:ext cx="9144000" cy="342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731225" y="2935925"/>
            <a:ext cx="3555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udiowide"/>
                <a:ea typeface="Audiowide"/>
                <a:cs typeface="Audiowide"/>
                <a:sym typeface="Audiowide"/>
              </a:rPr>
              <a:t>TITLE SLIDE </a:t>
            </a:r>
            <a:endParaRPr sz="3600">
              <a:solidFill>
                <a:srgbClr val="FFFFFF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769100" y="3674825"/>
            <a:ext cx="506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udiowide"/>
                <a:ea typeface="Audiowide"/>
                <a:cs typeface="Audiowide"/>
                <a:sym typeface="Audiowide"/>
              </a:rPr>
              <a:t>AUDIOWIDE - REGULAR 36 </a:t>
            </a:r>
            <a:endParaRPr sz="2400">
              <a:solidFill>
                <a:srgbClr val="FFFFFF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6263" y="447575"/>
            <a:ext cx="3997523" cy="121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 userDrawn="1"/>
        </p:nvSpPr>
        <p:spPr>
          <a:xfrm>
            <a:off x="0" y="4810400"/>
            <a:ext cx="914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COPYRIGHT (C) 2024, ECLIPSE FOUNDATION</a:t>
            </a:r>
            <a:endParaRPr sz="7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1892301" y="1302817"/>
            <a:ext cx="5422900" cy="484748"/>
          </a:xfrm>
        </p:spPr>
        <p:txBody>
          <a:bodyPr>
            <a:spAutoFit/>
          </a:bodyPr>
          <a:lstStyle>
            <a:lvl1pPr algn="ctr">
              <a:lnSpc>
                <a:spcPct val="120000"/>
              </a:lnSpc>
              <a:spcBef>
                <a:spcPts val="450"/>
              </a:spcBef>
              <a:defRPr sz="2250" b="1" baseline="0">
                <a:solidFill>
                  <a:schemeClr val="tx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0" hasCustomPrompt="1"/>
          </p:nvPr>
        </p:nvSpPr>
        <p:spPr>
          <a:xfrm>
            <a:off x="2231231" y="3603162"/>
            <a:ext cx="4745037" cy="296620"/>
          </a:xfrm>
        </p:spPr>
        <p:txBody>
          <a:bodyPr wrap="square">
            <a:spAutoFit/>
          </a:bodyPr>
          <a:lstStyle>
            <a:lvl1pPr marL="0" indent="0" algn="ctr">
              <a:lnSpc>
                <a:spcPct val="120000"/>
              </a:lnSpc>
              <a:spcBef>
                <a:spcPts val="450"/>
              </a:spcBef>
              <a:buFontTx/>
              <a:buNone/>
              <a:defRPr sz="1200" b="1" i="0" baseline="0">
                <a:latin typeface="Arial Narrow" panose="020B0606020202030204" pitchFamily="34" charset="0"/>
                <a:ea typeface="LG스마트체 Regular" panose="020B0600000101010101" pitchFamily="50" charset="-127"/>
              </a:defRPr>
            </a:lvl1pPr>
            <a:lvl2pPr marL="278606" indent="0">
              <a:buNone/>
              <a:defRPr/>
            </a:lvl2pPr>
            <a:lvl3pPr marL="557213" indent="0">
              <a:buNone/>
              <a:defRPr/>
            </a:lvl3pPr>
            <a:lvl4pPr marL="835819" indent="0">
              <a:buNone/>
              <a:defRPr/>
            </a:lvl4pPr>
            <a:lvl5pPr marL="1114425" indent="0">
              <a:buNone/>
              <a:defRPr/>
            </a:lvl5pPr>
          </a:lstStyle>
          <a:p>
            <a:pPr lvl="0"/>
            <a:r>
              <a:rPr lang="ko-KR" altLang="en-US" dirty="0"/>
              <a:t>발표자</a:t>
            </a:r>
          </a:p>
        </p:txBody>
      </p:sp>
      <p:pic>
        <p:nvPicPr>
          <p:cNvPr id="10" name="Picture 11" descr="D:\조직문화\로고\LGE_CI_LOGO\누끼 컷\LGE_Logo_3D_Tagline(W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369" y="4850117"/>
            <a:ext cx="470987" cy="22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977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 content with box">
  <p:cSld name="4 column content with box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6;p12">
            <a:extLst>
              <a:ext uri="{FF2B5EF4-FFF2-40B4-BE49-F238E27FC236}">
                <a16:creationId xmlns:a16="http://schemas.microsoft.com/office/drawing/2014/main" id="{2DA75063-3669-828C-96AF-AA9946B43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616" y="2207419"/>
            <a:ext cx="4708922" cy="877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defRPr/>
            </a:pPr>
            <a:r>
              <a:rPr lang="ko-KR" altLang="ko-KR" sz="4500" b="1">
                <a:solidFill>
                  <a:srgbClr val="FFFFFF"/>
                </a:solidFill>
                <a:latin typeface="Audiowide"/>
                <a:ea typeface="Audiowide"/>
                <a:cs typeface="Audiowide"/>
                <a:sym typeface="Audiowide"/>
              </a:rPr>
              <a:t>THANK YOU!</a:t>
            </a:r>
          </a:p>
        </p:txBody>
      </p:sp>
      <p:pic>
        <p:nvPicPr>
          <p:cNvPr id="3" name="Google Shape;87;p12">
            <a:extLst>
              <a:ext uri="{FF2B5EF4-FFF2-40B4-BE49-F238E27FC236}">
                <a16:creationId xmlns:a16="http://schemas.microsoft.com/office/drawing/2014/main" id="{16E71C2E-8719-DCEC-9D83-4B04ACEF5A5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60" y="964406"/>
            <a:ext cx="2107406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88;p12">
            <a:extLst>
              <a:ext uri="{FF2B5EF4-FFF2-40B4-BE49-F238E27FC236}">
                <a16:creationId xmlns:a16="http://schemas.microsoft.com/office/drawing/2014/main" id="{B0358EB9-47F2-7A94-84F4-906039D42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0119"/>
            <a:ext cx="9144000" cy="3896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ko-KR" altLang="ko-KR" sz="600">
                <a:solidFill>
                  <a:srgbClr val="AEABAB"/>
                </a:solidFill>
                <a:latin typeface="Roboto" panose="020F0502020204030204" pitchFamily="2" charset="0"/>
                <a:ea typeface="Roboto" panose="020F0502020204030204" pitchFamily="2" charset="0"/>
                <a:cs typeface="Roboto" panose="020F0502020204030204" pitchFamily="2" charset="0"/>
                <a:sym typeface="Roboto" panose="020F0502020204030204" pitchFamily="2" charset="0"/>
              </a:rPr>
              <a:t>COPYRIGHT (C) 2023, ECLIPSE FOUNDATION. | THIS WORK IS LICENSED UNDER A CREATIVE COMMONS ATTRIBUTION 4.0 INTERNATIONAL LICENSE (CC BY 4.0)</a:t>
            </a:r>
          </a:p>
          <a:p>
            <a:pPr algn="ctr">
              <a:lnSpc>
                <a:spcPct val="115000"/>
              </a:lnSpc>
              <a:defRPr/>
            </a:pPr>
            <a:endParaRPr lang="ko-KR" altLang="ko-KR" sz="600">
              <a:solidFill>
                <a:srgbClr val="AEABAB"/>
              </a:solidFill>
              <a:latin typeface="Roboto" panose="020F0502020204030204" pitchFamily="2" charset="0"/>
              <a:ea typeface="Roboto" panose="020F0502020204030204" pitchFamily="2" charset="0"/>
              <a:cs typeface="Roboto" panose="020F0502020204030204" pitchFamily="2" charset="0"/>
              <a:sym typeface="Roboto" panose="020F0502020204030204" pitchFamily="2" charset="0"/>
            </a:endParaRPr>
          </a:p>
        </p:txBody>
      </p:sp>
      <p:sp>
        <p:nvSpPr>
          <p:cNvPr id="5" name="Google Shape;89;p12">
            <a:extLst>
              <a:ext uri="{FF2B5EF4-FFF2-40B4-BE49-F238E27FC236}">
                <a16:creationId xmlns:a16="http://schemas.microsoft.com/office/drawing/2014/main" id="{6432518E-1A36-AB24-10F6-7EFB5279F383}"/>
              </a:ext>
            </a:extLst>
          </p:cNvPr>
          <p:cNvSpPr txBox="1"/>
          <p:nvPr/>
        </p:nvSpPr>
        <p:spPr>
          <a:xfrm>
            <a:off x="8472487" y="4663679"/>
            <a:ext cx="548879" cy="3929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>
            <a:norm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r">
              <a:defRPr/>
            </a:pPr>
            <a:fld id="{3991E3AC-31F8-4E65-8A1F-D8E83C5FA378}" type="slidenum">
              <a:rPr lang="ko-KR" altLang="ko-KR" sz="975" smtClean="0">
                <a:solidFill>
                  <a:srgbClr val="595959"/>
                </a:solidFill>
              </a:rPr>
              <a:pPr algn="r">
                <a:defRPr/>
              </a:pPr>
              <a:t>‹#›</a:t>
            </a:fld>
            <a:endParaRPr lang="ko-KR" altLang="ko-KR" sz="975">
              <a:solidFill>
                <a:srgbClr val="595959"/>
              </a:solidFill>
            </a:endParaRPr>
          </a:p>
        </p:txBody>
      </p:sp>
      <p:sp>
        <p:nvSpPr>
          <p:cNvPr id="6" name="Google Shape;90;p12">
            <a:extLst>
              <a:ext uri="{FF2B5EF4-FFF2-40B4-BE49-F238E27FC236}">
                <a16:creationId xmlns:a16="http://schemas.microsoft.com/office/drawing/2014/main" id="{69BD3C44-1131-523F-45EC-A5CDAD0A0FE3}"/>
              </a:ext>
            </a:extLst>
          </p:cNvPr>
          <p:cNvSpPr txBox="1"/>
          <p:nvPr/>
        </p:nvSpPr>
        <p:spPr>
          <a:xfrm>
            <a:off x="8472487" y="4663679"/>
            <a:ext cx="548879" cy="3929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>
            <a:norm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r">
              <a:defRPr/>
            </a:pPr>
            <a:fld id="{F1291603-34A0-424B-83F8-AADF5F3F1E38}" type="slidenum">
              <a:rPr lang="ko-KR" altLang="ko-KR" sz="975" smtClean="0">
                <a:solidFill>
                  <a:srgbClr val="595959"/>
                </a:solidFill>
              </a:rPr>
              <a:pPr algn="r">
                <a:defRPr/>
              </a:pPr>
              <a:t>‹#›</a:t>
            </a:fld>
            <a:endParaRPr lang="ko-KR" altLang="ko-KR" sz="975">
              <a:solidFill>
                <a:srgbClr val="595959"/>
              </a:solidFill>
            </a:endParaRPr>
          </a:p>
        </p:txBody>
      </p:sp>
      <p:sp>
        <p:nvSpPr>
          <p:cNvPr id="7" name="Google Shape;91;p12">
            <a:extLst>
              <a:ext uri="{FF2B5EF4-FFF2-40B4-BE49-F238E27FC236}">
                <a16:creationId xmlns:a16="http://schemas.microsoft.com/office/drawing/2014/main" id="{EED40C9D-739C-1A1E-0D68-D07BE564E87B}"/>
              </a:ext>
            </a:extLst>
          </p:cNvPr>
          <p:cNvSpPr/>
          <p:nvPr/>
        </p:nvSpPr>
        <p:spPr>
          <a:xfrm>
            <a:off x="6906816" y="2251473"/>
            <a:ext cx="1750219" cy="2249090"/>
          </a:xfrm>
          <a:custGeom>
            <a:avLst/>
            <a:gdLst/>
            <a:ahLst/>
            <a:cxnLst/>
            <a:rect l="l" t="t" r="r" b="b"/>
            <a:pathLst>
              <a:path w="2422357" h="3111688" extrusionOk="0">
                <a:moveTo>
                  <a:pt x="55520" y="0"/>
                </a:moveTo>
                <a:lnTo>
                  <a:pt x="2366837" y="0"/>
                </a:lnTo>
                <a:cubicBezTo>
                  <a:pt x="2397500" y="0"/>
                  <a:pt x="2422357" y="26335"/>
                  <a:pt x="2422357" y="58820"/>
                </a:cubicBezTo>
                <a:lnTo>
                  <a:pt x="2422357" y="3052868"/>
                </a:lnTo>
                <a:cubicBezTo>
                  <a:pt x="2422357" y="3085354"/>
                  <a:pt x="2397500" y="3111688"/>
                  <a:pt x="2366837" y="3111688"/>
                </a:cubicBezTo>
                <a:lnTo>
                  <a:pt x="55520" y="3111688"/>
                </a:lnTo>
                <a:cubicBezTo>
                  <a:pt x="24857" y="3111688"/>
                  <a:pt x="0" y="3085354"/>
                  <a:pt x="0" y="3052868"/>
                </a:cubicBezTo>
                <a:lnTo>
                  <a:pt x="0" y="58820"/>
                </a:lnTo>
                <a:cubicBezTo>
                  <a:pt x="0" y="26335"/>
                  <a:pt x="24857" y="0"/>
                  <a:pt x="55520" y="0"/>
                </a:cubicBezTo>
                <a:close/>
              </a:path>
            </a:pathLst>
          </a:custGeom>
          <a:gradFill>
            <a:gsLst>
              <a:gs pos="0">
                <a:srgbClr val="2F034D"/>
              </a:gs>
              <a:gs pos="52000">
                <a:srgbClr val="A20966"/>
              </a:gs>
              <a:gs pos="100000">
                <a:srgbClr val="2F034D"/>
              </a:gs>
            </a:gsLst>
            <a:lin ang="5400700" scaled="0"/>
          </a:gradFill>
          <a:ln>
            <a:noFill/>
          </a:ln>
          <a:effectLst>
            <a:outerShdw blurRad="142875" dist="104775" dir="2220000" algn="bl" rotWithShape="0">
              <a:srgbClr val="000000">
                <a:alpha val="28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2;p12">
            <a:extLst>
              <a:ext uri="{FF2B5EF4-FFF2-40B4-BE49-F238E27FC236}">
                <a16:creationId xmlns:a16="http://schemas.microsoft.com/office/drawing/2014/main" id="{BE2F5C9E-A80D-B0C1-572F-1089B7014CE7}"/>
              </a:ext>
            </a:extLst>
          </p:cNvPr>
          <p:cNvSpPr/>
          <p:nvPr/>
        </p:nvSpPr>
        <p:spPr>
          <a:xfrm>
            <a:off x="4823222" y="2251473"/>
            <a:ext cx="1750219" cy="2249090"/>
          </a:xfrm>
          <a:custGeom>
            <a:avLst/>
            <a:gdLst/>
            <a:ahLst/>
            <a:cxnLst/>
            <a:rect l="l" t="t" r="r" b="b"/>
            <a:pathLst>
              <a:path w="2422357" h="3111688" extrusionOk="0">
                <a:moveTo>
                  <a:pt x="55520" y="0"/>
                </a:moveTo>
                <a:lnTo>
                  <a:pt x="2366837" y="0"/>
                </a:lnTo>
                <a:cubicBezTo>
                  <a:pt x="2397500" y="0"/>
                  <a:pt x="2422357" y="26335"/>
                  <a:pt x="2422357" y="58820"/>
                </a:cubicBezTo>
                <a:lnTo>
                  <a:pt x="2422357" y="3052868"/>
                </a:lnTo>
                <a:cubicBezTo>
                  <a:pt x="2422357" y="3085354"/>
                  <a:pt x="2397500" y="3111688"/>
                  <a:pt x="2366837" y="3111688"/>
                </a:cubicBezTo>
                <a:lnTo>
                  <a:pt x="55520" y="3111688"/>
                </a:lnTo>
                <a:cubicBezTo>
                  <a:pt x="24857" y="3111688"/>
                  <a:pt x="0" y="3085354"/>
                  <a:pt x="0" y="3052868"/>
                </a:cubicBezTo>
                <a:lnTo>
                  <a:pt x="0" y="58820"/>
                </a:lnTo>
                <a:cubicBezTo>
                  <a:pt x="0" y="26335"/>
                  <a:pt x="24857" y="0"/>
                  <a:pt x="55520" y="0"/>
                </a:cubicBezTo>
                <a:close/>
              </a:path>
            </a:pathLst>
          </a:custGeom>
          <a:gradFill>
            <a:gsLst>
              <a:gs pos="0">
                <a:srgbClr val="2F034D"/>
              </a:gs>
              <a:gs pos="52000">
                <a:srgbClr val="A20966"/>
              </a:gs>
              <a:gs pos="100000">
                <a:srgbClr val="2F034D"/>
              </a:gs>
            </a:gsLst>
            <a:lin ang="5400700" scaled="0"/>
          </a:gradFill>
          <a:ln>
            <a:noFill/>
          </a:ln>
          <a:effectLst>
            <a:outerShdw blurRad="142875" dist="104775" dir="2220000" algn="bl" rotWithShape="0">
              <a:srgbClr val="000000">
                <a:alpha val="28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3;p12">
            <a:extLst>
              <a:ext uri="{FF2B5EF4-FFF2-40B4-BE49-F238E27FC236}">
                <a16:creationId xmlns:a16="http://schemas.microsoft.com/office/drawing/2014/main" id="{DC697D00-C4C5-FBD1-21B3-A476C7C5B3B2}"/>
              </a:ext>
            </a:extLst>
          </p:cNvPr>
          <p:cNvSpPr/>
          <p:nvPr/>
        </p:nvSpPr>
        <p:spPr>
          <a:xfrm>
            <a:off x="2739629" y="2251473"/>
            <a:ext cx="1750219" cy="2249090"/>
          </a:xfrm>
          <a:custGeom>
            <a:avLst/>
            <a:gdLst/>
            <a:ahLst/>
            <a:cxnLst/>
            <a:rect l="l" t="t" r="r" b="b"/>
            <a:pathLst>
              <a:path w="2422357" h="3111688" extrusionOk="0">
                <a:moveTo>
                  <a:pt x="55520" y="0"/>
                </a:moveTo>
                <a:lnTo>
                  <a:pt x="2366837" y="0"/>
                </a:lnTo>
                <a:cubicBezTo>
                  <a:pt x="2397500" y="0"/>
                  <a:pt x="2422357" y="26335"/>
                  <a:pt x="2422357" y="58820"/>
                </a:cubicBezTo>
                <a:lnTo>
                  <a:pt x="2422357" y="3052868"/>
                </a:lnTo>
                <a:cubicBezTo>
                  <a:pt x="2422357" y="3085354"/>
                  <a:pt x="2397500" y="3111688"/>
                  <a:pt x="2366837" y="3111688"/>
                </a:cubicBezTo>
                <a:lnTo>
                  <a:pt x="55520" y="3111688"/>
                </a:lnTo>
                <a:cubicBezTo>
                  <a:pt x="24857" y="3111688"/>
                  <a:pt x="0" y="3085354"/>
                  <a:pt x="0" y="3052868"/>
                </a:cubicBezTo>
                <a:lnTo>
                  <a:pt x="0" y="58820"/>
                </a:lnTo>
                <a:cubicBezTo>
                  <a:pt x="0" y="26335"/>
                  <a:pt x="24857" y="0"/>
                  <a:pt x="55520" y="0"/>
                </a:cubicBezTo>
                <a:close/>
              </a:path>
            </a:pathLst>
          </a:custGeom>
          <a:gradFill>
            <a:gsLst>
              <a:gs pos="0">
                <a:srgbClr val="2F034D"/>
              </a:gs>
              <a:gs pos="52000">
                <a:srgbClr val="A20966"/>
              </a:gs>
              <a:gs pos="100000">
                <a:srgbClr val="2F034D"/>
              </a:gs>
            </a:gsLst>
            <a:lin ang="5400700" scaled="0"/>
          </a:gradFill>
          <a:ln>
            <a:noFill/>
          </a:ln>
          <a:effectLst>
            <a:outerShdw blurRad="142875" dist="104775" dir="2220000" algn="bl" rotWithShape="0">
              <a:srgbClr val="000000">
                <a:alpha val="28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4;p12">
            <a:extLst>
              <a:ext uri="{FF2B5EF4-FFF2-40B4-BE49-F238E27FC236}">
                <a16:creationId xmlns:a16="http://schemas.microsoft.com/office/drawing/2014/main" id="{F529EDCF-83CA-03E4-9930-D767CB820D2B}"/>
              </a:ext>
            </a:extLst>
          </p:cNvPr>
          <p:cNvSpPr/>
          <p:nvPr/>
        </p:nvSpPr>
        <p:spPr>
          <a:xfrm>
            <a:off x="656035" y="2251473"/>
            <a:ext cx="1750219" cy="2249090"/>
          </a:xfrm>
          <a:custGeom>
            <a:avLst/>
            <a:gdLst/>
            <a:ahLst/>
            <a:cxnLst/>
            <a:rect l="l" t="t" r="r" b="b"/>
            <a:pathLst>
              <a:path w="2422357" h="3111688" extrusionOk="0">
                <a:moveTo>
                  <a:pt x="55520" y="0"/>
                </a:moveTo>
                <a:lnTo>
                  <a:pt x="2366837" y="0"/>
                </a:lnTo>
                <a:cubicBezTo>
                  <a:pt x="2397500" y="0"/>
                  <a:pt x="2422357" y="26335"/>
                  <a:pt x="2422357" y="58820"/>
                </a:cubicBezTo>
                <a:lnTo>
                  <a:pt x="2422357" y="3052868"/>
                </a:lnTo>
                <a:cubicBezTo>
                  <a:pt x="2422357" y="3085354"/>
                  <a:pt x="2397500" y="3111688"/>
                  <a:pt x="2366837" y="3111688"/>
                </a:cubicBezTo>
                <a:lnTo>
                  <a:pt x="55520" y="3111688"/>
                </a:lnTo>
                <a:cubicBezTo>
                  <a:pt x="24857" y="3111688"/>
                  <a:pt x="0" y="3085354"/>
                  <a:pt x="0" y="3052868"/>
                </a:cubicBezTo>
                <a:lnTo>
                  <a:pt x="0" y="58820"/>
                </a:lnTo>
                <a:cubicBezTo>
                  <a:pt x="0" y="26335"/>
                  <a:pt x="24857" y="0"/>
                  <a:pt x="55520" y="0"/>
                </a:cubicBezTo>
                <a:close/>
              </a:path>
            </a:pathLst>
          </a:custGeom>
          <a:gradFill>
            <a:gsLst>
              <a:gs pos="0">
                <a:srgbClr val="2F034D"/>
              </a:gs>
              <a:gs pos="52000">
                <a:srgbClr val="A20966"/>
              </a:gs>
              <a:gs pos="100000">
                <a:srgbClr val="2F034D"/>
              </a:gs>
            </a:gsLst>
            <a:lin ang="5400700" scaled="0"/>
          </a:gradFill>
          <a:ln>
            <a:noFill/>
          </a:ln>
          <a:effectLst>
            <a:outerShdw blurRad="142875" dist="104775" dir="2220000" algn="bl" rotWithShape="0">
              <a:srgbClr val="000000">
                <a:alpha val="28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95;p12">
            <a:extLst>
              <a:ext uri="{FF2B5EF4-FFF2-40B4-BE49-F238E27FC236}">
                <a16:creationId xmlns:a16="http://schemas.microsoft.com/office/drawing/2014/main" id="{D7380D5B-24CB-7B0B-52BE-FE6A4236E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767" y="3721894"/>
            <a:ext cx="1477565" cy="32147"/>
          </a:xfrm>
          <a:prstGeom prst="rect">
            <a:avLst/>
          </a:prstGeom>
          <a:solidFill>
            <a:srgbClr val="AB076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defRPr/>
            </a:pPr>
            <a:endParaRPr lang="ko-KR" altLang="ko-KR" sz="1050"/>
          </a:p>
        </p:txBody>
      </p:sp>
      <p:sp>
        <p:nvSpPr>
          <p:cNvPr id="12" name="Google Shape;96;p12">
            <a:extLst>
              <a:ext uri="{FF2B5EF4-FFF2-40B4-BE49-F238E27FC236}">
                <a16:creationId xmlns:a16="http://schemas.microsoft.com/office/drawing/2014/main" id="{D5BC1813-13B6-CEF4-D0BE-02682AB4F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7742" y="3721894"/>
            <a:ext cx="1478756" cy="32147"/>
          </a:xfrm>
          <a:prstGeom prst="rect">
            <a:avLst/>
          </a:prstGeom>
          <a:solidFill>
            <a:srgbClr val="AB076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defRPr/>
            </a:pPr>
            <a:endParaRPr lang="ko-KR" altLang="ko-KR" sz="1050"/>
          </a:p>
        </p:txBody>
      </p:sp>
      <p:sp>
        <p:nvSpPr>
          <p:cNvPr id="13" name="Google Shape;97;p12">
            <a:extLst>
              <a:ext uri="{FF2B5EF4-FFF2-40B4-BE49-F238E27FC236}">
                <a16:creationId xmlns:a16="http://schemas.microsoft.com/office/drawing/2014/main" id="{886FC15D-13C1-1402-4FF5-B2C5CE2D3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1335" y="3721894"/>
            <a:ext cx="1477565" cy="32147"/>
          </a:xfrm>
          <a:prstGeom prst="rect">
            <a:avLst/>
          </a:prstGeom>
          <a:solidFill>
            <a:srgbClr val="AB076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defRPr/>
            </a:pPr>
            <a:endParaRPr lang="ko-KR" altLang="ko-KR" sz="1050"/>
          </a:p>
        </p:txBody>
      </p:sp>
      <p:sp>
        <p:nvSpPr>
          <p:cNvPr id="14" name="Google Shape;98;p12">
            <a:extLst>
              <a:ext uri="{FF2B5EF4-FFF2-40B4-BE49-F238E27FC236}">
                <a16:creationId xmlns:a16="http://schemas.microsoft.com/office/drawing/2014/main" id="{6531838E-4940-4787-CF6D-99DD58A41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738" y="3754041"/>
            <a:ext cx="1477566" cy="32147"/>
          </a:xfrm>
          <a:prstGeom prst="rect">
            <a:avLst/>
          </a:prstGeom>
          <a:solidFill>
            <a:srgbClr val="AB076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defRPr/>
            </a:pPr>
            <a:endParaRPr lang="ko-KR" altLang="ko-KR" sz="1050"/>
          </a:p>
        </p:txBody>
      </p:sp>
      <p:sp>
        <p:nvSpPr>
          <p:cNvPr id="15" name="Google Shape;99;p12">
            <a:extLst>
              <a:ext uri="{FF2B5EF4-FFF2-40B4-BE49-F238E27FC236}">
                <a16:creationId xmlns:a16="http://schemas.microsoft.com/office/drawing/2014/main" id="{7470D8C6-4604-44B6-45F5-EE3C0E929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729" y="1924050"/>
            <a:ext cx="553640" cy="553641"/>
          </a:xfrm>
          <a:prstGeom prst="ellipse">
            <a:avLst/>
          </a:prstGeom>
          <a:solidFill>
            <a:srgbClr val="AB076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defRPr/>
            </a:pPr>
            <a:endParaRPr lang="ko-KR" altLang="ko-KR" sz="1050"/>
          </a:p>
        </p:txBody>
      </p:sp>
      <p:sp>
        <p:nvSpPr>
          <p:cNvPr id="16" name="Google Shape;100;p12">
            <a:extLst>
              <a:ext uri="{FF2B5EF4-FFF2-40B4-BE49-F238E27FC236}">
                <a16:creationId xmlns:a16="http://schemas.microsoft.com/office/drawing/2014/main" id="{87521E3B-DD99-0815-B60A-A96062194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323" y="1951435"/>
            <a:ext cx="554831" cy="554831"/>
          </a:xfrm>
          <a:prstGeom prst="ellipse">
            <a:avLst/>
          </a:prstGeom>
          <a:solidFill>
            <a:srgbClr val="AB076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defRPr/>
            </a:pPr>
            <a:endParaRPr lang="ko-KR" altLang="ko-KR" sz="1050"/>
          </a:p>
        </p:txBody>
      </p:sp>
      <p:sp>
        <p:nvSpPr>
          <p:cNvPr id="17" name="Google Shape;101;p12">
            <a:extLst>
              <a:ext uri="{FF2B5EF4-FFF2-40B4-BE49-F238E27FC236}">
                <a16:creationId xmlns:a16="http://schemas.microsoft.com/office/drawing/2014/main" id="{C4DFCA66-A67F-866E-257C-C0AF7E746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0916" y="1900238"/>
            <a:ext cx="554831" cy="553641"/>
          </a:xfrm>
          <a:prstGeom prst="ellipse">
            <a:avLst/>
          </a:prstGeom>
          <a:solidFill>
            <a:srgbClr val="AB076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defRPr/>
            </a:pPr>
            <a:endParaRPr lang="ko-KR" altLang="ko-KR" sz="1050"/>
          </a:p>
        </p:txBody>
      </p:sp>
      <p:sp>
        <p:nvSpPr>
          <p:cNvPr id="18" name="Google Shape;102;p12">
            <a:extLst>
              <a:ext uri="{FF2B5EF4-FFF2-40B4-BE49-F238E27FC236}">
                <a16:creationId xmlns:a16="http://schemas.microsoft.com/office/drawing/2014/main" id="{6AD44E45-18B9-E6BE-CFF3-EC9B5C4D8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5700" y="1957388"/>
            <a:ext cx="553641" cy="553641"/>
          </a:xfrm>
          <a:prstGeom prst="ellipse">
            <a:avLst/>
          </a:prstGeom>
          <a:solidFill>
            <a:srgbClr val="AB076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defRPr/>
            </a:pPr>
            <a:endParaRPr lang="ko-KR" altLang="ko-KR" sz="1050"/>
          </a:p>
        </p:txBody>
      </p:sp>
      <p:sp>
        <p:nvSpPr>
          <p:cNvPr id="19" name="Google Shape;103;p12">
            <a:extLst>
              <a:ext uri="{FF2B5EF4-FFF2-40B4-BE49-F238E27FC236}">
                <a16:creationId xmlns:a16="http://schemas.microsoft.com/office/drawing/2014/main" id="{02247A0A-4FCD-620B-869B-7798158F1A18}"/>
              </a:ext>
            </a:extLst>
          </p:cNvPr>
          <p:cNvSpPr txBox="1"/>
          <p:nvPr/>
        </p:nvSpPr>
        <p:spPr>
          <a:xfrm>
            <a:off x="8472487" y="4663679"/>
            <a:ext cx="548879" cy="3929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>
            <a:norm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r">
              <a:defRPr/>
            </a:pPr>
            <a:fld id="{D9228327-3735-4F13-972E-1F75CF0794A1}" type="slidenum">
              <a:rPr lang="ko-KR" altLang="ko-KR" sz="975" smtClean="0">
                <a:solidFill>
                  <a:srgbClr val="595959"/>
                </a:solidFill>
              </a:rPr>
              <a:pPr algn="r">
                <a:defRPr/>
              </a:pPr>
              <a:t>‹#›</a:t>
            </a:fld>
            <a:endParaRPr lang="ko-KR" altLang="ko-KR" sz="975">
              <a:solidFill>
                <a:srgbClr val="595959"/>
              </a:solidFill>
            </a:endParaRPr>
          </a:p>
        </p:txBody>
      </p:sp>
      <p:sp>
        <p:nvSpPr>
          <p:cNvPr id="20" name="Google Shape;104;p12">
            <a:extLst>
              <a:ext uri="{FF2B5EF4-FFF2-40B4-BE49-F238E27FC236}">
                <a16:creationId xmlns:a16="http://schemas.microsoft.com/office/drawing/2014/main" id="{06EEE0D9-A09D-415E-FC83-C942DEC3A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0119"/>
            <a:ext cx="9144000" cy="3896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ko-KR" altLang="ko-KR" sz="600">
                <a:solidFill>
                  <a:srgbClr val="AEABAB"/>
                </a:solidFill>
                <a:latin typeface="Roboto" panose="020F0502020204030204" pitchFamily="2" charset="0"/>
                <a:ea typeface="Roboto" panose="020F0502020204030204" pitchFamily="2" charset="0"/>
                <a:cs typeface="Roboto" panose="020F0502020204030204" pitchFamily="2" charset="0"/>
                <a:sym typeface="Roboto" panose="020F0502020204030204" pitchFamily="2" charset="0"/>
              </a:rPr>
              <a:t>COPYRIGHT (C) 2023, ECLIPSE FOUNDATION. | THIS WORK IS LICENSED UNDER A CREATIVE COMMONS ATTRIBUTION 4.0 INTERNATIONAL LICENSE (CC BY 4.0)</a:t>
            </a:r>
          </a:p>
          <a:p>
            <a:pPr algn="ctr">
              <a:lnSpc>
                <a:spcPct val="115000"/>
              </a:lnSpc>
              <a:defRPr/>
            </a:pPr>
            <a:endParaRPr lang="ko-KR" altLang="ko-KR" sz="600">
              <a:solidFill>
                <a:srgbClr val="AEABAB"/>
              </a:solidFill>
              <a:latin typeface="Roboto" panose="020F0502020204030204" pitchFamily="2" charset="0"/>
              <a:ea typeface="Roboto" panose="020F0502020204030204" pitchFamily="2" charset="0"/>
              <a:cs typeface="Roboto" panose="020F0502020204030204" pitchFamily="2" charset="0"/>
              <a:sym typeface="Roboto" panose="020F0502020204030204" pitchFamily="2" charset="0"/>
            </a:endParaRPr>
          </a:p>
        </p:txBody>
      </p:sp>
      <p:pic>
        <p:nvPicPr>
          <p:cNvPr id="21" name="Google Shape;105;p12">
            <a:extLst>
              <a:ext uri="{FF2B5EF4-FFF2-40B4-BE49-F238E27FC236}">
                <a16:creationId xmlns:a16="http://schemas.microsoft.com/office/drawing/2014/main" id="{F7097685-21FF-A964-0977-9C3DB8CC189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48" y="4663679"/>
            <a:ext cx="1012031" cy="30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855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" name="Google Shape;6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45526" y="0"/>
            <a:ext cx="28717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147" y="4663225"/>
            <a:ext cx="101097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64" name="Google Shape;64;p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3147" y="4663225"/>
            <a:ext cx="1010976" cy="3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" name="Google Shape;6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45526" y="0"/>
            <a:ext cx="28717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147" y="4663225"/>
            <a:ext cx="101097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64" name="Google Shape;64;p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3147" y="4663225"/>
            <a:ext cx="101097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 txBox="1"/>
          <p:nvPr/>
        </p:nvSpPr>
        <p:spPr>
          <a:xfrm>
            <a:off x="0" y="4810400"/>
            <a:ext cx="914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AB0761"/>
                </a:solidFill>
                <a:latin typeface="Roboto"/>
                <a:ea typeface="Roboto"/>
                <a:cs typeface="Roboto"/>
                <a:sym typeface="Roboto"/>
              </a:rPr>
              <a:t>COPYRIGHT (C) 2024, ECLIPSE FOUNDATION</a:t>
            </a:r>
            <a:endParaRPr sz="700">
              <a:solidFill>
                <a:srgbClr val="AB076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" name="Google Shape;7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7650" y="-157900"/>
            <a:ext cx="9251650" cy="5301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/>
          <p:nvPr/>
        </p:nvSpPr>
        <p:spPr>
          <a:xfrm>
            <a:off x="2177059" y="2140651"/>
            <a:ext cx="4764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Audiowide"/>
                <a:ea typeface="Audiowide"/>
                <a:cs typeface="Audiowide"/>
                <a:sym typeface="Audiowide"/>
              </a:rPr>
              <a:t>THANK YOU!</a:t>
            </a:r>
            <a:endParaRPr sz="4500" b="1">
              <a:solidFill>
                <a:srgbClr val="FFFFFF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77" name="Google Shape;7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838" y="870336"/>
            <a:ext cx="2131881" cy="74911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/>
          <p:nvPr/>
        </p:nvSpPr>
        <p:spPr>
          <a:xfrm>
            <a:off x="-107650" y="4751737"/>
            <a:ext cx="92517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COPYRIGHT (C) 2024, ECLIPSE FOUNDATION. | THIS WORK IS LICENSED UNDER A CREATIVE COMMONS ATTRIBUTION 4.0 INTERNATIONAL LICENSE (CC BY 4.0)</a:t>
            </a:r>
            <a:endParaRPr sz="600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0"/>
          <p:cNvSpPr txBox="1"/>
          <p:nvPr/>
        </p:nvSpPr>
        <p:spPr>
          <a:xfrm>
            <a:off x="8464552" y="4652357"/>
            <a:ext cx="5553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80" name="Google Shape;80;p10"/>
          <p:cNvSpPr txBox="1"/>
          <p:nvPr/>
        </p:nvSpPr>
        <p:spPr>
          <a:xfrm>
            <a:off x="8464552" y="4652357"/>
            <a:ext cx="5553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 content with box">
  <p:cSld name="TITLE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/>
        </p:nvSpPr>
        <p:spPr>
          <a:xfrm>
            <a:off x="2258125" y="2207050"/>
            <a:ext cx="4709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Audiowide"/>
                <a:ea typeface="Audiowide"/>
                <a:cs typeface="Audiowide"/>
                <a:sym typeface="Audiowide"/>
              </a:rPr>
              <a:t>THANK YOU!</a:t>
            </a:r>
            <a:endParaRPr sz="4500" b="1">
              <a:solidFill>
                <a:srgbClr val="FFFFFF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85" name="Google Shape;8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94700" y="964825"/>
            <a:ext cx="2107075" cy="7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87" name="Google Shape;87;p1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88" name="Google Shape;88;p12"/>
          <p:cNvSpPr/>
          <p:nvPr/>
        </p:nvSpPr>
        <p:spPr>
          <a:xfrm>
            <a:off x="6907103" y="2251833"/>
            <a:ext cx="1750153" cy="2248195"/>
          </a:xfrm>
          <a:custGeom>
            <a:avLst/>
            <a:gdLst/>
            <a:ahLst/>
            <a:cxnLst/>
            <a:rect l="l" t="t" r="r" b="b"/>
            <a:pathLst>
              <a:path w="2422357" h="3111688" extrusionOk="0">
                <a:moveTo>
                  <a:pt x="55520" y="0"/>
                </a:moveTo>
                <a:lnTo>
                  <a:pt x="2366837" y="0"/>
                </a:lnTo>
                <a:cubicBezTo>
                  <a:pt x="2397500" y="0"/>
                  <a:pt x="2422357" y="26335"/>
                  <a:pt x="2422357" y="58820"/>
                </a:cubicBezTo>
                <a:lnTo>
                  <a:pt x="2422357" y="3052868"/>
                </a:lnTo>
                <a:cubicBezTo>
                  <a:pt x="2422357" y="3085354"/>
                  <a:pt x="2397500" y="3111688"/>
                  <a:pt x="2366837" y="3111688"/>
                </a:cubicBezTo>
                <a:lnTo>
                  <a:pt x="55520" y="3111688"/>
                </a:lnTo>
                <a:cubicBezTo>
                  <a:pt x="24857" y="3111688"/>
                  <a:pt x="0" y="3085354"/>
                  <a:pt x="0" y="3052868"/>
                </a:cubicBezTo>
                <a:lnTo>
                  <a:pt x="0" y="58820"/>
                </a:lnTo>
                <a:cubicBezTo>
                  <a:pt x="0" y="26335"/>
                  <a:pt x="24857" y="0"/>
                  <a:pt x="55520" y="0"/>
                </a:cubicBezTo>
                <a:close/>
              </a:path>
            </a:pathLst>
          </a:custGeom>
          <a:gradFill>
            <a:gsLst>
              <a:gs pos="0">
                <a:srgbClr val="2F034D"/>
              </a:gs>
              <a:gs pos="52000">
                <a:srgbClr val="A20966"/>
              </a:gs>
              <a:gs pos="100000">
                <a:srgbClr val="2F034D"/>
              </a:gs>
            </a:gsLst>
            <a:lin ang="5400700" scaled="0"/>
          </a:gradFill>
          <a:ln>
            <a:noFill/>
          </a:ln>
          <a:effectLst>
            <a:outerShdw blurRad="142875" dist="104775" dir="222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/>
          <p:cNvSpPr/>
          <p:nvPr/>
        </p:nvSpPr>
        <p:spPr>
          <a:xfrm>
            <a:off x="4823294" y="2251833"/>
            <a:ext cx="1750153" cy="2248195"/>
          </a:xfrm>
          <a:custGeom>
            <a:avLst/>
            <a:gdLst/>
            <a:ahLst/>
            <a:cxnLst/>
            <a:rect l="l" t="t" r="r" b="b"/>
            <a:pathLst>
              <a:path w="2422357" h="3111688" extrusionOk="0">
                <a:moveTo>
                  <a:pt x="55520" y="0"/>
                </a:moveTo>
                <a:lnTo>
                  <a:pt x="2366837" y="0"/>
                </a:lnTo>
                <a:cubicBezTo>
                  <a:pt x="2397500" y="0"/>
                  <a:pt x="2422357" y="26335"/>
                  <a:pt x="2422357" y="58820"/>
                </a:cubicBezTo>
                <a:lnTo>
                  <a:pt x="2422357" y="3052868"/>
                </a:lnTo>
                <a:cubicBezTo>
                  <a:pt x="2422357" y="3085354"/>
                  <a:pt x="2397500" y="3111688"/>
                  <a:pt x="2366837" y="3111688"/>
                </a:cubicBezTo>
                <a:lnTo>
                  <a:pt x="55520" y="3111688"/>
                </a:lnTo>
                <a:cubicBezTo>
                  <a:pt x="24857" y="3111688"/>
                  <a:pt x="0" y="3085354"/>
                  <a:pt x="0" y="3052868"/>
                </a:cubicBezTo>
                <a:lnTo>
                  <a:pt x="0" y="58820"/>
                </a:lnTo>
                <a:cubicBezTo>
                  <a:pt x="0" y="26335"/>
                  <a:pt x="24857" y="0"/>
                  <a:pt x="55520" y="0"/>
                </a:cubicBezTo>
                <a:close/>
              </a:path>
            </a:pathLst>
          </a:custGeom>
          <a:gradFill>
            <a:gsLst>
              <a:gs pos="0">
                <a:srgbClr val="2F034D"/>
              </a:gs>
              <a:gs pos="52000">
                <a:srgbClr val="A20966"/>
              </a:gs>
              <a:gs pos="100000">
                <a:srgbClr val="2F034D"/>
              </a:gs>
            </a:gsLst>
            <a:lin ang="5400700" scaled="0"/>
          </a:gradFill>
          <a:ln>
            <a:noFill/>
          </a:ln>
          <a:effectLst>
            <a:outerShdw blurRad="142875" dist="104775" dir="222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2"/>
          <p:cNvSpPr/>
          <p:nvPr/>
        </p:nvSpPr>
        <p:spPr>
          <a:xfrm>
            <a:off x="2739486" y="2251833"/>
            <a:ext cx="1750153" cy="2248195"/>
          </a:xfrm>
          <a:custGeom>
            <a:avLst/>
            <a:gdLst/>
            <a:ahLst/>
            <a:cxnLst/>
            <a:rect l="l" t="t" r="r" b="b"/>
            <a:pathLst>
              <a:path w="2422357" h="3111688" extrusionOk="0">
                <a:moveTo>
                  <a:pt x="55520" y="0"/>
                </a:moveTo>
                <a:lnTo>
                  <a:pt x="2366837" y="0"/>
                </a:lnTo>
                <a:cubicBezTo>
                  <a:pt x="2397500" y="0"/>
                  <a:pt x="2422357" y="26335"/>
                  <a:pt x="2422357" y="58820"/>
                </a:cubicBezTo>
                <a:lnTo>
                  <a:pt x="2422357" y="3052868"/>
                </a:lnTo>
                <a:cubicBezTo>
                  <a:pt x="2422357" y="3085354"/>
                  <a:pt x="2397500" y="3111688"/>
                  <a:pt x="2366837" y="3111688"/>
                </a:cubicBezTo>
                <a:lnTo>
                  <a:pt x="55520" y="3111688"/>
                </a:lnTo>
                <a:cubicBezTo>
                  <a:pt x="24857" y="3111688"/>
                  <a:pt x="0" y="3085354"/>
                  <a:pt x="0" y="3052868"/>
                </a:cubicBezTo>
                <a:lnTo>
                  <a:pt x="0" y="58820"/>
                </a:lnTo>
                <a:cubicBezTo>
                  <a:pt x="0" y="26335"/>
                  <a:pt x="24857" y="0"/>
                  <a:pt x="55520" y="0"/>
                </a:cubicBezTo>
                <a:close/>
              </a:path>
            </a:pathLst>
          </a:custGeom>
          <a:gradFill>
            <a:gsLst>
              <a:gs pos="0">
                <a:srgbClr val="2F034D"/>
              </a:gs>
              <a:gs pos="52000">
                <a:srgbClr val="A20966"/>
              </a:gs>
              <a:gs pos="100000">
                <a:srgbClr val="2F034D"/>
              </a:gs>
            </a:gsLst>
            <a:lin ang="5400700" scaled="0"/>
          </a:gradFill>
          <a:ln>
            <a:noFill/>
          </a:ln>
          <a:effectLst>
            <a:outerShdw blurRad="142875" dist="104775" dir="222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2"/>
          <p:cNvSpPr/>
          <p:nvPr/>
        </p:nvSpPr>
        <p:spPr>
          <a:xfrm>
            <a:off x="655678" y="2251833"/>
            <a:ext cx="1750153" cy="2248195"/>
          </a:xfrm>
          <a:custGeom>
            <a:avLst/>
            <a:gdLst/>
            <a:ahLst/>
            <a:cxnLst/>
            <a:rect l="l" t="t" r="r" b="b"/>
            <a:pathLst>
              <a:path w="2422357" h="3111688" extrusionOk="0">
                <a:moveTo>
                  <a:pt x="55520" y="0"/>
                </a:moveTo>
                <a:lnTo>
                  <a:pt x="2366837" y="0"/>
                </a:lnTo>
                <a:cubicBezTo>
                  <a:pt x="2397500" y="0"/>
                  <a:pt x="2422357" y="26335"/>
                  <a:pt x="2422357" y="58820"/>
                </a:cubicBezTo>
                <a:lnTo>
                  <a:pt x="2422357" y="3052868"/>
                </a:lnTo>
                <a:cubicBezTo>
                  <a:pt x="2422357" y="3085354"/>
                  <a:pt x="2397500" y="3111688"/>
                  <a:pt x="2366837" y="3111688"/>
                </a:cubicBezTo>
                <a:lnTo>
                  <a:pt x="55520" y="3111688"/>
                </a:lnTo>
                <a:cubicBezTo>
                  <a:pt x="24857" y="3111688"/>
                  <a:pt x="0" y="3085354"/>
                  <a:pt x="0" y="3052868"/>
                </a:cubicBezTo>
                <a:lnTo>
                  <a:pt x="0" y="58820"/>
                </a:lnTo>
                <a:cubicBezTo>
                  <a:pt x="0" y="26335"/>
                  <a:pt x="24857" y="0"/>
                  <a:pt x="55520" y="0"/>
                </a:cubicBezTo>
                <a:close/>
              </a:path>
            </a:pathLst>
          </a:custGeom>
          <a:gradFill>
            <a:gsLst>
              <a:gs pos="0">
                <a:srgbClr val="2F034D"/>
              </a:gs>
              <a:gs pos="52000">
                <a:srgbClr val="A20966"/>
              </a:gs>
              <a:gs pos="100000">
                <a:srgbClr val="2F034D"/>
              </a:gs>
            </a:gsLst>
            <a:lin ang="5400700" scaled="0"/>
          </a:gradFill>
          <a:ln>
            <a:noFill/>
          </a:ln>
          <a:effectLst>
            <a:outerShdw blurRad="142875" dist="104775" dir="222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2"/>
          <p:cNvSpPr/>
          <p:nvPr/>
        </p:nvSpPr>
        <p:spPr>
          <a:xfrm>
            <a:off x="791850" y="3721375"/>
            <a:ext cx="1477800" cy="32700"/>
          </a:xfrm>
          <a:prstGeom prst="rect">
            <a:avLst/>
          </a:prstGeom>
          <a:solidFill>
            <a:srgbClr val="AB0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2"/>
          <p:cNvSpPr/>
          <p:nvPr/>
        </p:nvSpPr>
        <p:spPr>
          <a:xfrm>
            <a:off x="2878225" y="3721375"/>
            <a:ext cx="1477800" cy="32700"/>
          </a:xfrm>
          <a:prstGeom prst="rect">
            <a:avLst/>
          </a:prstGeom>
          <a:solidFill>
            <a:srgbClr val="AB0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2"/>
          <p:cNvSpPr/>
          <p:nvPr/>
        </p:nvSpPr>
        <p:spPr>
          <a:xfrm>
            <a:off x="4960750" y="3721375"/>
            <a:ext cx="1477800" cy="32700"/>
          </a:xfrm>
          <a:prstGeom prst="rect">
            <a:avLst/>
          </a:prstGeom>
          <a:solidFill>
            <a:srgbClr val="AB0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2"/>
          <p:cNvSpPr/>
          <p:nvPr/>
        </p:nvSpPr>
        <p:spPr>
          <a:xfrm>
            <a:off x="7043275" y="3754075"/>
            <a:ext cx="1477800" cy="32700"/>
          </a:xfrm>
          <a:prstGeom prst="rect">
            <a:avLst/>
          </a:prstGeom>
          <a:solidFill>
            <a:srgbClr val="AB0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2"/>
          <p:cNvSpPr/>
          <p:nvPr/>
        </p:nvSpPr>
        <p:spPr>
          <a:xfrm>
            <a:off x="1253704" y="1923550"/>
            <a:ext cx="554100" cy="554100"/>
          </a:xfrm>
          <a:prstGeom prst="ellipse">
            <a:avLst/>
          </a:prstGeom>
          <a:solidFill>
            <a:srgbClr val="AB0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 txBox="1"/>
          <p:nvPr/>
        </p:nvSpPr>
        <p:spPr>
          <a:xfrm>
            <a:off x="1390379" y="1923550"/>
            <a:ext cx="362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udiowide"/>
                <a:ea typeface="Audiowide"/>
                <a:cs typeface="Audiowide"/>
                <a:sym typeface="Audiowide"/>
              </a:rPr>
              <a:t>1</a:t>
            </a:r>
            <a:endParaRPr sz="2400" b="1">
              <a:solidFill>
                <a:srgbClr val="FFFFFF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98" name="Google Shape;98;p12"/>
          <p:cNvSpPr/>
          <p:nvPr/>
        </p:nvSpPr>
        <p:spPr>
          <a:xfrm>
            <a:off x="3337517" y="1951650"/>
            <a:ext cx="554100" cy="554100"/>
          </a:xfrm>
          <a:prstGeom prst="ellipse">
            <a:avLst/>
          </a:prstGeom>
          <a:solidFill>
            <a:srgbClr val="AB0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2"/>
          <p:cNvSpPr txBox="1"/>
          <p:nvPr/>
        </p:nvSpPr>
        <p:spPr>
          <a:xfrm>
            <a:off x="3433517" y="1951650"/>
            <a:ext cx="362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udiowide"/>
                <a:ea typeface="Audiowide"/>
                <a:cs typeface="Audiowide"/>
                <a:sym typeface="Audiowide"/>
              </a:rPr>
              <a:t>2</a:t>
            </a:r>
            <a:endParaRPr sz="2400" b="1">
              <a:solidFill>
                <a:srgbClr val="FFFFFF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00" name="Google Shape;100;p12"/>
          <p:cNvSpPr/>
          <p:nvPr/>
        </p:nvSpPr>
        <p:spPr>
          <a:xfrm>
            <a:off x="5421317" y="1899700"/>
            <a:ext cx="554100" cy="554100"/>
          </a:xfrm>
          <a:prstGeom prst="ellipse">
            <a:avLst/>
          </a:prstGeom>
          <a:solidFill>
            <a:srgbClr val="AB0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2"/>
          <p:cNvSpPr txBox="1"/>
          <p:nvPr/>
        </p:nvSpPr>
        <p:spPr>
          <a:xfrm>
            <a:off x="5517317" y="1899700"/>
            <a:ext cx="362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udiowide"/>
                <a:ea typeface="Audiowide"/>
                <a:cs typeface="Audiowide"/>
                <a:sym typeface="Audiowide"/>
              </a:rPr>
              <a:t>3</a:t>
            </a:r>
            <a:endParaRPr sz="2400" b="1">
              <a:solidFill>
                <a:srgbClr val="FFFFFF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02" name="Google Shape;102;p12"/>
          <p:cNvSpPr/>
          <p:nvPr/>
        </p:nvSpPr>
        <p:spPr>
          <a:xfrm>
            <a:off x="7505117" y="1956975"/>
            <a:ext cx="554100" cy="554100"/>
          </a:xfrm>
          <a:prstGeom prst="ellipse">
            <a:avLst/>
          </a:prstGeom>
          <a:solidFill>
            <a:srgbClr val="AB0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7567592" y="1956975"/>
            <a:ext cx="362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udiowide"/>
                <a:ea typeface="Audiowide"/>
                <a:cs typeface="Audiowide"/>
                <a:sym typeface="Audiowide"/>
              </a:rPr>
              <a:t>4</a:t>
            </a:r>
            <a:endParaRPr sz="2400" b="1">
              <a:solidFill>
                <a:srgbClr val="FFFFFF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04" name="Google Shape;104;p1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05" name="Google Shape;10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147" y="4663225"/>
            <a:ext cx="1010976" cy="3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175700" y="25191"/>
            <a:ext cx="8426669" cy="309499"/>
          </a:xfrm>
        </p:spPr>
        <p:txBody>
          <a:bodyPr/>
          <a:lstStyle>
            <a:lvl1pPr algn="l">
              <a:defRPr sz="1500" b="1" baseline="0">
                <a:solidFill>
                  <a:schemeClr val="tx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3" name="직선 연결선 2"/>
          <p:cNvCxnSpPr/>
          <p:nvPr userDrawn="1"/>
        </p:nvCxnSpPr>
        <p:spPr>
          <a:xfrm>
            <a:off x="0" y="363680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11" descr="D:\조직문화\로고\LGE_CI_LOGO\누끼 컷\LGE_Logo_3D_Tagline(W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369" y="4850117"/>
            <a:ext cx="470987" cy="22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90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175700" y="25191"/>
            <a:ext cx="8426669" cy="309499"/>
          </a:xfrm>
        </p:spPr>
        <p:txBody>
          <a:bodyPr/>
          <a:lstStyle>
            <a:lvl1pPr algn="l">
              <a:defRPr sz="1500" b="1" baseline="0">
                <a:solidFill>
                  <a:schemeClr val="tx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0" hasCustomPrompt="1"/>
          </p:nvPr>
        </p:nvSpPr>
        <p:spPr>
          <a:xfrm>
            <a:off x="176213" y="440861"/>
            <a:ext cx="8833247" cy="276999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200" b="1" i="0" baseline="0">
                <a:latin typeface="Arial Narrow" panose="020B0606020202030204" pitchFamily="34" charset="0"/>
                <a:ea typeface="LG스마트체 Regular" panose="020B0600000101010101" pitchFamily="50" charset="-127"/>
              </a:defRPr>
            </a:lvl1pPr>
            <a:lvl2pPr marL="278606" indent="0">
              <a:buNone/>
              <a:defRPr/>
            </a:lvl2pPr>
            <a:lvl3pPr marL="557213" indent="0">
              <a:buNone/>
              <a:defRPr/>
            </a:lvl3pPr>
            <a:lvl4pPr marL="835819" indent="0">
              <a:buNone/>
              <a:defRPr/>
            </a:lvl4pPr>
            <a:lvl5pPr marL="1114425" indent="0">
              <a:buNone/>
              <a:defRPr/>
            </a:lvl5pPr>
          </a:lstStyle>
          <a:p>
            <a:pPr lvl="0"/>
            <a:r>
              <a:rPr lang="ko-KR" altLang="en-US"/>
              <a:t>페이지</a:t>
            </a:r>
            <a:r>
              <a:rPr lang="en-US" altLang="ko-KR" dirty="0"/>
              <a:t> </a:t>
            </a:r>
            <a:r>
              <a:rPr lang="ko-KR" altLang="en-US"/>
              <a:t>헤드라인</a:t>
            </a:r>
            <a:endParaRPr lang="ko-KR" altLang="en-US" dirty="0"/>
          </a:p>
        </p:txBody>
      </p:sp>
      <p:cxnSp>
        <p:nvCxnSpPr>
          <p:cNvPr id="4" name="직선 연결선 3"/>
          <p:cNvCxnSpPr/>
          <p:nvPr userDrawn="1"/>
        </p:nvCxnSpPr>
        <p:spPr>
          <a:xfrm>
            <a:off x="0" y="363680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11" descr="D:\조직문화\로고\LGE_CI_LOGO\누끼 컷\LGE_Logo_3D_Tagline(W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369" y="4850117"/>
            <a:ext cx="470987" cy="22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56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udiowide"/>
              <a:buNone/>
              <a:defRPr sz="2800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 userDrawn="1"/>
        </p:nvSpPr>
        <p:spPr>
          <a:xfrm>
            <a:off x="0" y="4810400"/>
            <a:ext cx="914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AB0761"/>
                </a:solidFill>
                <a:latin typeface="Roboto"/>
                <a:ea typeface="Roboto"/>
                <a:cs typeface="Roboto"/>
                <a:sym typeface="Roboto"/>
              </a:rPr>
              <a:t>COPYRIGHT (C) 2024, ECLIPSE FOUNDATION</a:t>
            </a:r>
            <a:endParaRPr sz="700">
              <a:solidFill>
                <a:srgbClr val="AB076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54"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54"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54"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FF435F-6257-4CBF-B3FF-94A79868BBE9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9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7" r:id="rId5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268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268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268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268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268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278606" algn="ctr" rtl="0" fontAlgn="base" latinLnBrk="1">
        <a:spcBef>
          <a:spcPct val="0"/>
        </a:spcBef>
        <a:spcAft>
          <a:spcPct val="0"/>
        </a:spcAft>
        <a:defRPr kumimoji="1" sz="268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557213" algn="ctr" rtl="0" fontAlgn="base" latinLnBrk="1">
        <a:spcBef>
          <a:spcPct val="0"/>
        </a:spcBef>
        <a:spcAft>
          <a:spcPct val="0"/>
        </a:spcAft>
        <a:defRPr kumimoji="1" sz="268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835819" algn="ctr" rtl="0" fontAlgn="base" latinLnBrk="1">
        <a:spcBef>
          <a:spcPct val="0"/>
        </a:spcBef>
        <a:spcAft>
          <a:spcPct val="0"/>
        </a:spcAft>
        <a:defRPr kumimoji="1" sz="268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114425" algn="ctr" rtl="0" fontAlgn="base" latinLnBrk="1">
        <a:spcBef>
          <a:spcPct val="0"/>
        </a:spcBef>
        <a:spcAft>
          <a:spcPct val="0"/>
        </a:spcAft>
        <a:defRPr kumimoji="1" sz="268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208955" indent="-20895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950">
          <a:solidFill>
            <a:schemeClr val="tx1"/>
          </a:solidFill>
          <a:latin typeface="+mn-lt"/>
          <a:ea typeface="+mn-ea"/>
          <a:cs typeface="+mn-cs"/>
        </a:defRPr>
      </a:lvl1pPr>
      <a:lvl2pPr marL="452735" indent="-174129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706">
          <a:solidFill>
            <a:schemeClr val="tx1"/>
          </a:solidFill>
          <a:latin typeface="+mn-lt"/>
          <a:ea typeface="+mn-ea"/>
        </a:defRPr>
      </a:lvl2pPr>
      <a:lvl3pPr marL="696516" indent="-139304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463">
          <a:solidFill>
            <a:schemeClr val="tx1"/>
          </a:solidFill>
          <a:latin typeface="+mn-lt"/>
          <a:ea typeface="+mn-ea"/>
        </a:defRPr>
      </a:lvl3pPr>
      <a:lvl4pPr marL="975122" indent="-1393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219">
          <a:solidFill>
            <a:schemeClr val="tx1"/>
          </a:solidFill>
          <a:latin typeface="+mn-lt"/>
          <a:ea typeface="+mn-ea"/>
        </a:defRPr>
      </a:lvl4pPr>
      <a:lvl5pPr marL="1253729" indent="-139304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219">
          <a:solidFill>
            <a:schemeClr val="tx1"/>
          </a:solidFill>
          <a:latin typeface="+mn-lt"/>
          <a:ea typeface="+mn-ea"/>
        </a:defRPr>
      </a:lvl5pPr>
      <a:lvl6pPr marL="1532335" indent="-139304" algn="l" rtl="0" fontAlgn="base" latinLnBrk="1">
        <a:spcBef>
          <a:spcPct val="20000"/>
        </a:spcBef>
        <a:spcAft>
          <a:spcPct val="0"/>
        </a:spcAft>
        <a:buChar char="»"/>
        <a:defRPr kumimoji="1" sz="1219">
          <a:solidFill>
            <a:schemeClr val="tx1"/>
          </a:solidFill>
          <a:latin typeface="+mn-lt"/>
          <a:ea typeface="+mn-ea"/>
        </a:defRPr>
      </a:lvl6pPr>
      <a:lvl7pPr marL="1810941" indent="-139304" algn="l" rtl="0" fontAlgn="base" latinLnBrk="1">
        <a:spcBef>
          <a:spcPct val="20000"/>
        </a:spcBef>
        <a:spcAft>
          <a:spcPct val="0"/>
        </a:spcAft>
        <a:buChar char="»"/>
        <a:defRPr kumimoji="1" sz="1219">
          <a:solidFill>
            <a:schemeClr val="tx1"/>
          </a:solidFill>
          <a:latin typeface="+mn-lt"/>
          <a:ea typeface="+mn-ea"/>
        </a:defRPr>
      </a:lvl7pPr>
      <a:lvl8pPr marL="2089547" indent="-139304" algn="l" rtl="0" fontAlgn="base" latinLnBrk="1">
        <a:spcBef>
          <a:spcPct val="20000"/>
        </a:spcBef>
        <a:spcAft>
          <a:spcPct val="0"/>
        </a:spcAft>
        <a:buChar char="»"/>
        <a:defRPr kumimoji="1" sz="1219">
          <a:solidFill>
            <a:schemeClr val="tx1"/>
          </a:solidFill>
          <a:latin typeface="+mn-lt"/>
          <a:ea typeface="+mn-ea"/>
        </a:defRPr>
      </a:lvl8pPr>
      <a:lvl9pPr marL="2368154" indent="-139304" algn="l" rtl="0" fontAlgn="base" latinLnBrk="1">
        <a:spcBef>
          <a:spcPct val="20000"/>
        </a:spcBef>
        <a:spcAft>
          <a:spcPct val="0"/>
        </a:spcAft>
        <a:buChar char="»"/>
        <a:defRPr kumimoji="1" sz="121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557213" rtl="0" eaLnBrk="1" latinLnBrk="1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algn="l" defTabSz="557213" rtl="0" eaLnBrk="1" latinLnBrk="1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213" algn="l" defTabSz="557213" rtl="0" eaLnBrk="1" latinLnBrk="1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819" algn="l" defTabSz="557213" rtl="0" eaLnBrk="1" latinLnBrk="1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7213" rtl="0" eaLnBrk="1" latinLnBrk="1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3031" algn="l" defTabSz="557213" rtl="0" eaLnBrk="1" latinLnBrk="1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algn="l" defTabSz="557213" rtl="0" eaLnBrk="1" latinLnBrk="1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244" algn="l" defTabSz="557213" rtl="0" eaLnBrk="1" latinLnBrk="1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850" algn="l" defTabSz="557213" rtl="0" eaLnBrk="1" latinLnBrk="1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oogle Shape;231;p29">
            <a:extLst>
              <a:ext uri="{FF2B5EF4-FFF2-40B4-BE49-F238E27FC236}">
                <a16:creationId xmlns:a16="http://schemas.microsoft.com/office/drawing/2014/main" id="{36B62ACB-950C-C221-583B-430EA3EC263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9510"/>
            <a:ext cx="9144000" cy="342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Google Shape;232;p29">
            <a:extLst>
              <a:ext uri="{FF2B5EF4-FFF2-40B4-BE49-F238E27FC236}">
                <a16:creationId xmlns:a16="http://schemas.microsoft.com/office/drawing/2014/main" id="{D64F5004-A4CC-3202-ECDC-99FD50DE8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65" y="2189037"/>
            <a:ext cx="6317826" cy="129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>
            <a:spAutoFit/>
          </a:bodyPr>
          <a:lstStyle>
            <a:lvl1pPr latinLnBrk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defTabSz="685800" latinLnBrk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ko-KR" sz="3600" kern="1200" dirty="0">
                <a:solidFill>
                  <a:prstClr val="white"/>
                </a:solidFill>
                <a:latin typeface="Audiowide" panose="020B0600000101010101" charset="0"/>
                <a:ea typeface="LG스마트체 Regular" panose="020B0600000101010101" pitchFamily="50" charset="-127"/>
                <a:cs typeface="+mn-cs"/>
              </a:rPr>
              <a:t>After Eclipse SDV Korea Event…</a:t>
            </a:r>
            <a:endParaRPr lang="ko-KR" altLang="ko-KR" sz="3600" kern="1200" dirty="0">
              <a:solidFill>
                <a:prstClr val="white"/>
              </a:solidFill>
              <a:latin typeface="Audiowide" panose="020B0600000101010101" charset="0"/>
              <a:ea typeface="LG스마트체 Regular" panose="020B0600000101010101" pitchFamily="50" charset="-127"/>
              <a:cs typeface="Audiowide"/>
              <a:sym typeface="Audiowide"/>
            </a:endParaRPr>
          </a:p>
        </p:txBody>
      </p:sp>
      <p:pic>
        <p:nvPicPr>
          <p:cNvPr id="4101" name="Google Shape;234;p29">
            <a:extLst>
              <a:ext uri="{FF2B5EF4-FFF2-40B4-BE49-F238E27FC236}">
                <a16:creationId xmlns:a16="http://schemas.microsoft.com/office/drawing/2014/main" id="{D66A5997-EAC6-6EB0-E4DD-F312E55182E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8" y="447675"/>
            <a:ext cx="3996928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Google Shape;235;p29">
            <a:extLst>
              <a:ext uri="{FF2B5EF4-FFF2-40B4-BE49-F238E27FC236}">
                <a16:creationId xmlns:a16="http://schemas.microsoft.com/office/drawing/2014/main" id="{1BFD7BFC-504B-BEAE-1C32-5CE5F80A1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0119"/>
            <a:ext cx="9144000" cy="28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 latinLnBrk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685800" latinLnBrk="0">
              <a:lnSpc>
                <a:spcPct val="115000"/>
              </a:lnSpc>
              <a:spcBef>
                <a:spcPct val="0"/>
              </a:spcBef>
              <a:buClrTx/>
              <a:buNone/>
            </a:pPr>
            <a:r>
              <a:rPr lang="ko-KR" altLang="ko-KR" sz="600" kern="1200">
                <a:solidFill>
                  <a:srgbClr val="AEABAB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Roboto" panose="02000000000000000000" pitchFamily="2" charset="0"/>
                <a:sym typeface="Roboto" panose="02000000000000000000" pitchFamily="2" charset="0"/>
              </a:rPr>
              <a:t>COPYRIGHT (C) 2023, ECLIPSE FOUNDATION. | THIS WORK IS LICENSED UNDER A CREATIVE COMMONS ATTRIBUTION 4.0 INTERNATIONAL LICENSE (CC BY 4.0)</a:t>
            </a:r>
          </a:p>
        </p:txBody>
      </p:sp>
      <p:sp>
        <p:nvSpPr>
          <p:cNvPr id="4103" name="직사각형 1">
            <a:extLst>
              <a:ext uri="{FF2B5EF4-FFF2-40B4-BE49-F238E27FC236}">
                <a16:creationId xmlns:a16="http://schemas.microsoft.com/office/drawing/2014/main" id="{FBD70FC7-7491-86CC-198F-9F0C98CD8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65" y="3953070"/>
            <a:ext cx="3966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defTabSz="685800" latinLnBrk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ko-KR" sz="1800" kern="1200" dirty="0">
                <a:solidFill>
                  <a:prstClr val="white"/>
                </a:solidFill>
                <a:latin typeface="Audiowide" panose="020B0600000101010101" charset="0"/>
                <a:ea typeface="LG스마트체 Regular" panose="020B0600000101010101" pitchFamily="50" charset="-127"/>
                <a:cs typeface="+mn-cs"/>
              </a:rPr>
              <a:t>LG Electronics /</a:t>
            </a:r>
            <a:r>
              <a:rPr lang="ko-KR" altLang="en-US" sz="1800" kern="1200" dirty="0">
                <a:solidFill>
                  <a:prstClr val="white"/>
                </a:solidFill>
                <a:latin typeface="Audiowide" panose="020B0600000101010101" charset="0"/>
                <a:ea typeface="LG스마트체 Regular" panose="020B0600000101010101" pitchFamily="50" charset="-127"/>
                <a:cs typeface="+mn-cs"/>
              </a:rPr>
              <a:t> </a:t>
            </a:r>
            <a:r>
              <a:rPr lang="en-US" altLang="ko-KR" sz="1800" kern="1200" dirty="0">
                <a:solidFill>
                  <a:prstClr val="white"/>
                </a:solidFill>
                <a:latin typeface="Audiowide" panose="020B0600000101010101" charset="0"/>
                <a:ea typeface="LG스마트체 Regular" panose="020B0600000101010101" pitchFamily="50" charset="-127"/>
                <a:cs typeface="+mn-cs"/>
              </a:rPr>
              <a:t>CTO</a:t>
            </a:r>
            <a:r>
              <a:rPr lang="ko-KR" altLang="en-US" sz="1800" kern="1200" dirty="0">
                <a:solidFill>
                  <a:prstClr val="white"/>
                </a:solidFill>
                <a:latin typeface="Audiowide" panose="020B0600000101010101" charset="0"/>
                <a:ea typeface="LG스마트체 Regular" panose="020B0600000101010101" pitchFamily="50" charset="-127"/>
                <a:cs typeface="+mn-cs"/>
              </a:rPr>
              <a:t> </a:t>
            </a:r>
            <a:r>
              <a:rPr lang="en-US" altLang="ko-KR" sz="1800" kern="1200" dirty="0">
                <a:solidFill>
                  <a:prstClr val="white"/>
                </a:solidFill>
                <a:latin typeface="Audiowide" panose="020B0600000101010101" charset="0"/>
                <a:ea typeface="LG스마트체 Regular" panose="020B0600000101010101" pitchFamily="50" charset="-127"/>
                <a:cs typeface="+mn-cs"/>
              </a:rPr>
              <a:t>Division</a:t>
            </a:r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2BC232B6-1164-A932-92A7-76AB7467D632}"/>
              </a:ext>
            </a:extLst>
          </p:cNvPr>
          <p:cNvSpPr/>
          <p:nvPr/>
        </p:nvSpPr>
        <p:spPr>
          <a:xfrm>
            <a:off x="3985023" y="23813"/>
            <a:ext cx="1173956" cy="2512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350" kern="1200">
              <a:solidFill>
                <a:prstClr val="white"/>
              </a:solidFill>
              <a:latin typeface="Arial Narrow"/>
              <a:ea typeface="LG스마트체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3308B9F-59BD-CA96-35AE-FF93BC6C76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Google Shape;194;p20">
            <a:extLst>
              <a:ext uri="{FF2B5EF4-FFF2-40B4-BE49-F238E27FC236}">
                <a16:creationId xmlns:a16="http://schemas.microsoft.com/office/drawing/2014/main" id="{2916F8BC-19C5-B5CF-A197-2CB398EB0FFD}"/>
              </a:ext>
            </a:extLst>
          </p:cNvPr>
          <p:cNvSpPr txBox="1"/>
          <p:nvPr/>
        </p:nvSpPr>
        <p:spPr>
          <a:xfrm>
            <a:off x="122843" y="74846"/>
            <a:ext cx="786545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From Single Node to Multi-Node and Timpani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177A3C-327C-276B-4016-D34379C41D5A}"/>
              </a:ext>
            </a:extLst>
          </p:cNvPr>
          <p:cNvSpPr txBox="1"/>
          <p:nvPr/>
        </p:nvSpPr>
        <p:spPr>
          <a:xfrm>
            <a:off x="122842" y="468770"/>
            <a:ext cx="594267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Deterministic Scheduling </a:t>
            </a:r>
            <a:r>
              <a:rPr lang="en-US" noProof="0" dirty="0">
                <a:solidFill>
                  <a:srgbClr val="00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92A90-7478-8214-38A1-875AD680BAF7}"/>
              </a:ext>
            </a:extLst>
          </p:cNvPr>
          <p:cNvSpPr txBox="1"/>
          <p:nvPr/>
        </p:nvSpPr>
        <p:spPr>
          <a:xfrm>
            <a:off x="122842" y="875133"/>
            <a:ext cx="8678258" cy="5475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Traditional in‑vehicle systems were locally deterministic on a single compute node.</a:t>
            </a:r>
            <a:b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</a:b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SDVs now span multiple ECUs — requiring global‑time‑based deterministic scheduling across distributed nodes.</a:t>
            </a:r>
            <a:endParaRPr lang="en-US" noProof="0" dirty="0">
              <a:solidFill>
                <a:srgbClr val="000000"/>
              </a:solidFill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0F7105BB-B8B5-F044-CE06-68C35E9B4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92" y="1542850"/>
            <a:ext cx="7725758" cy="33913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AAE586-47EC-F665-1868-9ED8A0AAF81F}"/>
              </a:ext>
            </a:extLst>
          </p:cNvPr>
          <p:cNvSpPr txBox="1"/>
          <p:nvPr/>
        </p:nvSpPr>
        <p:spPr>
          <a:xfrm>
            <a:off x="1765300" y="2204385"/>
            <a:ext cx="1604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Traditional Model</a:t>
            </a:r>
            <a:endParaRPr lang="ko-KR" altLang="en-US" dirty="0"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C66EB-7A56-2AA0-48F5-5F629688531B}"/>
              </a:ext>
            </a:extLst>
          </p:cNvPr>
          <p:cNvSpPr txBox="1"/>
          <p:nvPr/>
        </p:nvSpPr>
        <p:spPr>
          <a:xfrm>
            <a:off x="3843853" y="2204385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Shift To SDV</a:t>
            </a:r>
            <a:endParaRPr lang="ko-KR" altLang="en-US" dirty="0"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C01E3-C73C-0170-59E6-E190C47733E3}"/>
              </a:ext>
            </a:extLst>
          </p:cNvPr>
          <p:cNvSpPr txBox="1"/>
          <p:nvPr/>
        </p:nvSpPr>
        <p:spPr>
          <a:xfrm>
            <a:off x="5483651" y="2204385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Introducing Timpani</a:t>
            </a:r>
            <a:endParaRPr lang="ko-KR" altLang="en-US" dirty="0"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B93162-7A21-EB96-D0B8-816A9CDDB18F}"/>
              </a:ext>
            </a:extLst>
          </p:cNvPr>
          <p:cNvSpPr txBox="1"/>
          <p:nvPr/>
        </p:nvSpPr>
        <p:spPr>
          <a:xfrm>
            <a:off x="1915982" y="3070738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Single-ECU</a:t>
            </a:r>
          </a:p>
          <a:p>
            <a:pPr algn="ctr"/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Local Determinism</a:t>
            </a:r>
            <a:endParaRPr lang="ko-KR" altLang="en-US" sz="1200" dirty="0"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93F727-CA2C-DE2A-102F-F006AC9CF42A}"/>
              </a:ext>
            </a:extLst>
          </p:cNvPr>
          <p:cNvSpPr txBox="1"/>
          <p:nvPr/>
        </p:nvSpPr>
        <p:spPr>
          <a:xfrm>
            <a:off x="3682751" y="2963016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Multi-ECU</a:t>
            </a:r>
          </a:p>
          <a:p>
            <a:pPr algn="ctr"/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Distributed Execution</a:t>
            </a:r>
            <a:b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</a:br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Global Timing</a:t>
            </a:r>
            <a:endParaRPr lang="ko-KR" altLang="en-US" sz="1200" dirty="0"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A763A-62C3-6859-6DE9-48644149482E}"/>
              </a:ext>
            </a:extLst>
          </p:cNvPr>
          <p:cNvSpPr txBox="1"/>
          <p:nvPr/>
        </p:nvSpPr>
        <p:spPr>
          <a:xfrm>
            <a:off x="5557394" y="2963016"/>
            <a:ext cx="16482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Global Time Based</a:t>
            </a:r>
            <a:b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</a:br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Deterministic Schedule</a:t>
            </a:r>
            <a:b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</a:br>
            <a:b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</a:br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Cross-node Scheduling</a:t>
            </a:r>
            <a:b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</a:br>
            <a:b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</a:br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Cooperate with </a:t>
            </a:r>
            <a:r>
              <a:rPr lang="en-US" altLang="ko-KR" sz="1200" dirty="0" err="1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Pullpiri</a:t>
            </a:r>
            <a:endParaRPr lang="en-US" altLang="ko-KR" sz="1200" dirty="0"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  <a:p>
            <a:pPr algn="ctr"/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For Fail-Operational</a:t>
            </a:r>
            <a:endParaRPr lang="ko-KR" altLang="en-US" sz="1200" dirty="0"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2470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FA2D612D-30A1-E061-507E-9BEA144D6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의류, 사람, 인간의 얼굴, 대중 연설이(가) 표시된 사진&#10;&#10;자동 생성된 설명">
            <a:extLst>
              <a:ext uri="{FF2B5EF4-FFF2-40B4-BE49-F238E27FC236}">
                <a16:creationId xmlns:a16="http://schemas.microsoft.com/office/drawing/2014/main" id="{A6893559-60C5-50F5-8F16-6BECBE1FC10C}"/>
              </a:ext>
            </a:extLst>
          </p:cNvPr>
          <p:cNvPicPr>
            <a:picLocks/>
          </p:cNvPicPr>
          <p:nvPr/>
        </p:nvPicPr>
        <p:blipFill>
          <a:blip r:embed="rId3"/>
          <a:srcRect l="18921" t="7472" r="32651" b="44100"/>
          <a:stretch/>
        </p:blipFill>
        <p:spPr>
          <a:xfrm>
            <a:off x="3075271" y="1453471"/>
            <a:ext cx="2041200" cy="2041200"/>
          </a:xfrm>
          <a:prstGeom prst="ellipse">
            <a:avLst/>
          </a:prstGeom>
        </p:spPr>
      </p:pic>
      <p:sp>
        <p:nvSpPr>
          <p:cNvPr id="145" name="Google Shape;145;p17">
            <a:extLst>
              <a:ext uri="{FF2B5EF4-FFF2-40B4-BE49-F238E27FC236}">
                <a16:creationId xmlns:a16="http://schemas.microsoft.com/office/drawing/2014/main" id="{CC7FBB92-B7AF-0991-18E6-CD203EA41FD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  <p:sp>
        <p:nvSpPr>
          <p:cNvPr id="146" name="Google Shape;146;p17">
            <a:extLst>
              <a:ext uri="{FF2B5EF4-FFF2-40B4-BE49-F238E27FC236}">
                <a16:creationId xmlns:a16="http://schemas.microsoft.com/office/drawing/2014/main" id="{0CE7CDAF-6273-D741-8AF6-E13D5B1EA031}"/>
              </a:ext>
            </a:extLst>
          </p:cNvPr>
          <p:cNvSpPr txBox="1"/>
          <p:nvPr/>
        </p:nvSpPr>
        <p:spPr>
          <a:xfrm>
            <a:off x="274975" y="540800"/>
            <a:ext cx="25512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2</a:t>
            </a:r>
            <a:r>
              <a:rPr lang="en" sz="2200" baseline="30000" dirty="0">
                <a:solidFill>
                  <a:srgbClr val="FFFFFF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nd</a:t>
            </a:r>
            <a:r>
              <a:rPr lang="en" sz="2200" dirty="0">
                <a:solidFill>
                  <a:srgbClr val="FFFFFF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 Presentor</a:t>
            </a:r>
            <a:endParaRPr sz="2200" dirty="0">
              <a:solidFill>
                <a:srgbClr val="FFFFFF"/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sp>
        <p:nvSpPr>
          <p:cNvPr id="10" name="Google Shape;194;p20">
            <a:extLst>
              <a:ext uri="{FF2B5EF4-FFF2-40B4-BE49-F238E27FC236}">
                <a16:creationId xmlns:a16="http://schemas.microsoft.com/office/drawing/2014/main" id="{64B123E9-6F4F-6AD1-1182-CF1642690E7A}"/>
              </a:ext>
            </a:extLst>
          </p:cNvPr>
          <p:cNvSpPr txBox="1"/>
          <p:nvPr/>
        </p:nvSpPr>
        <p:spPr>
          <a:xfrm>
            <a:off x="5217240" y="1888976"/>
            <a:ext cx="3521375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Chulhee Lee</a:t>
            </a:r>
          </a:p>
          <a:p>
            <a:r>
              <a:rPr lang="en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  <a:cs typeface="Audiowide"/>
                <a:sym typeface="Audiowide"/>
              </a:rPr>
              <a:t>Principal Research Engineer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  <a:cs typeface="Audiowide"/>
                <a:sym typeface="Audiowide"/>
              </a:rPr>
              <a:t>CTO division, LG Electronics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  <a:cs typeface="Audiowide"/>
                <a:sym typeface="Audiowide"/>
              </a:rPr>
              <a:t>PULLPIRI Project Leader</a:t>
            </a:r>
          </a:p>
        </p:txBody>
      </p:sp>
    </p:spTree>
    <p:extLst>
      <p:ext uri="{BB962C8B-B14F-4D97-AF65-F5344CB8AC3E}">
        <p14:creationId xmlns:p14="http://schemas.microsoft.com/office/powerpoint/2010/main" val="3874888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2">
            <a:extLst>
              <a:ext uri="{FF2B5EF4-FFF2-40B4-BE49-F238E27FC236}">
                <a16:creationId xmlns:a16="http://schemas.microsoft.com/office/drawing/2014/main" id="{185DC188-797E-4E59-8176-B3E981B5D675}"/>
              </a:ext>
            </a:extLst>
          </p:cNvPr>
          <p:cNvSpPr/>
          <p:nvPr/>
        </p:nvSpPr>
        <p:spPr>
          <a:xfrm>
            <a:off x="5959187" y="1610507"/>
            <a:ext cx="3061971" cy="2152962"/>
          </a:xfrm>
          <a:prstGeom prst="roundRect">
            <a:avLst>
              <a:gd name="adj" fmla="val 1454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49EBD39-4969-401A-44D7-5CC3B9B85F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Google Shape;194;p20">
            <a:extLst>
              <a:ext uri="{FF2B5EF4-FFF2-40B4-BE49-F238E27FC236}">
                <a16:creationId xmlns:a16="http://schemas.microsoft.com/office/drawing/2014/main" id="{8FBDA204-0641-C635-6A14-6DA7254AEACA}"/>
              </a:ext>
            </a:extLst>
          </p:cNvPr>
          <p:cNvSpPr txBox="1"/>
          <p:nvPr/>
        </p:nvSpPr>
        <p:spPr>
          <a:xfrm>
            <a:off x="122843" y="74846"/>
            <a:ext cx="786545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Timpani Architecture: How Global-Time Scheduling Works.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DDA3685-DEAD-9287-CDAE-37D2211E79A0}"/>
              </a:ext>
            </a:extLst>
          </p:cNvPr>
          <p:cNvSpPr/>
          <p:nvPr/>
        </p:nvSpPr>
        <p:spPr>
          <a:xfrm>
            <a:off x="259426" y="3249376"/>
            <a:ext cx="2226633" cy="296962"/>
          </a:xfrm>
          <a:prstGeom prst="roundRect">
            <a:avLst>
              <a:gd name="adj" fmla="val 18950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36000" tIns="36000" rIns="36000" bIns="3600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ECU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759351A0-C4D2-5A29-38C9-8C605E62B669}"/>
              </a:ext>
            </a:extLst>
          </p:cNvPr>
          <p:cNvSpPr/>
          <p:nvPr/>
        </p:nvSpPr>
        <p:spPr>
          <a:xfrm>
            <a:off x="2539330" y="3249376"/>
            <a:ext cx="1507305" cy="296962"/>
          </a:xfrm>
          <a:prstGeom prst="roundRect">
            <a:avLst>
              <a:gd name="adj" fmla="val 18950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36000" tIns="36000" rIns="36000" bIns="3600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ECU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8EBA78C-9423-5383-A9B7-A73059DFB041}"/>
              </a:ext>
            </a:extLst>
          </p:cNvPr>
          <p:cNvSpPr/>
          <p:nvPr/>
        </p:nvSpPr>
        <p:spPr>
          <a:xfrm>
            <a:off x="4099906" y="3249376"/>
            <a:ext cx="1507305" cy="296962"/>
          </a:xfrm>
          <a:prstGeom prst="roundRect">
            <a:avLst>
              <a:gd name="adj" fmla="val 18950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36000" tIns="36000" rIns="36000" bIns="3600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ECU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DD99F1BA-8DF4-C43E-D780-3450F4C58390}"/>
              </a:ext>
            </a:extLst>
          </p:cNvPr>
          <p:cNvSpPr/>
          <p:nvPr/>
        </p:nvSpPr>
        <p:spPr>
          <a:xfrm>
            <a:off x="259426" y="2566887"/>
            <a:ext cx="2226633" cy="640735"/>
          </a:xfrm>
          <a:prstGeom prst="roundRect">
            <a:avLst>
              <a:gd name="adj" fmla="val 18950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36000" tIns="36000" rIns="36000" bIns="36000" rtlCol="0" anchor="b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Linux OS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F60B199-AB51-68E0-9A15-E4973B36C725}"/>
              </a:ext>
            </a:extLst>
          </p:cNvPr>
          <p:cNvSpPr/>
          <p:nvPr/>
        </p:nvSpPr>
        <p:spPr>
          <a:xfrm>
            <a:off x="2539330" y="2566887"/>
            <a:ext cx="1507305" cy="640735"/>
          </a:xfrm>
          <a:prstGeom prst="roundRect">
            <a:avLst>
              <a:gd name="adj" fmla="val 18950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36000" tIns="36000" rIns="36000" bIns="36000" rtlCol="0" anchor="b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Linux 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3C49F232-FEF2-462C-150D-CD90B9432B2C}"/>
              </a:ext>
            </a:extLst>
          </p:cNvPr>
          <p:cNvSpPr/>
          <p:nvPr/>
        </p:nvSpPr>
        <p:spPr>
          <a:xfrm>
            <a:off x="4099906" y="2566887"/>
            <a:ext cx="1507305" cy="640735"/>
          </a:xfrm>
          <a:prstGeom prst="roundRect">
            <a:avLst>
              <a:gd name="adj" fmla="val 18950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36000" tIns="36000" rIns="36000" bIns="36000" rtlCol="0" anchor="b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Linux 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2927D42-C8DF-3B14-A426-58EFD2427165}"/>
              </a:ext>
            </a:extLst>
          </p:cNvPr>
          <p:cNvSpPr/>
          <p:nvPr/>
        </p:nvSpPr>
        <p:spPr>
          <a:xfrm>
            <a:off x="437803" y="2664423"/>
            <a:ext cx="993648" cy="1950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Scheduler</a:t>
            </a:r>
            <a:endParaRPr lang="ko-KR" altLang="en-US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FF462C1-9090-7959-FEE6-83A04D5AA608}"/>
              </a:ext>
            </a:extLst>
          </p:cNvPr>
          <p:cNvSpPr/>
          <p:nvPr/>
        </p:nvSpPr>
        <p:spPr>
          <a:xfrm>
            <a:off x="1545682" y="2664423"/>
            <a:ext cx="836745" cy="1950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eBPF</a:t>
            </a:r>
            <a:endParaRPr lang="ko-KR" altLang="en-US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64F8EE8-58B0-9913-DE58-3013209AB916}"/>
              </a:ext>
            </a:extLst>
          </p:cNvPr>
          <p:cNvSpPr/>
          <p:nvPr/>
        </p:nvSpPr>
        <p:spPr>
          <a:xfrm>
            <a:off x="358556" y="2279720"/>
            <a:ext cx="950976" cy="195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TIMPANI-N</a:t>
            </a:r>
            <a:endParaRPr lang="ko-KR" altLang="en-US" sz="1100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D933906-A23B-F9BB-29AE-1594BBA765EE}"/>
              </a:ext>
            </a:extLst>
          </p:cNvPr>
          <p:cNvSpPr/>
          <p:nvPr/>
        </p:nvSpPr>
        <p:spPr>
          <a:xfrm>
            <a:off x="1431452" y="2279720"/>
            <a:ext cx="950976" cy="195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TIMPANI-O</a:t>
            </a:r>
            <a:endParaRPr lang="ko-KR" altLang="en-US" sz="1100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CAECA2B-DC3F-AFA7-D8D3-5E04FC139DE0}"/>
              </a:ext>
            </a:extLst>
          </p:cNvPr>
          <p:cNvSpPr/>
          <p:nvPr/>
        </p:nvSpPr>
        <p:spPr>
          <a:xfrm>
            <a:off x="3461418" y="2664423"/>
            <a:ext cx="499873" cy="1950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err="1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eBPF</a:t>
            </a:r>
            <a:endParaRPr lang="ko-KR" altLang="en-US" sz="1000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1283D71-5070-197E-F3BB-612F5709A9C9}"/>
              </a:ext>
            </a:extLst>
          </p:cNvPr>
          <p:cNvSpPr/>
          <p:nvPr/>
        </p:nvSpPr>
        <p:spPr>
          <a:xfrm>
            <a:off x="2600290" y="2664423"/>
            <a:ext cx="793275" cy="1950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Scheduler</a:t>
            </a:r>
            <a:endParaRPr lang="ko-KR" altLang="en-US" sz="1000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4CC29EA-E5B0-C05E-1353-27446BAEFDCB}"/>
              </a:ext>
            </a:extLst>
          </p:cNvPr>
          <p:cNvSpPr/>
          <p:nvPr/>
        </p:nvSpPr>
        <p:spPr>
          <a:xfrm>
            <a:off x="5040282" y="2664423"/>
            <a:ext cx="499873" cy="1950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err="1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eBPF</a:t>
            </a:r>
            <a:endParaRPr lang="ko-KR" altLang="en-US" sz="1000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749623A-554E-323A-7317-5E5775ADB40E}"/>
              </a:ext>
            </a:extLst>
          </p:cNvPr>
          <p:cNvSpPr/>
          <p:nvPr/>
        </p:nvSpPr>
        <p:spPr>
          <a:xfrm>
            <a:off x="4179154" y="2664423"/>
            <a:ext cx="793275" cy="1950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Scheduler</a:t>
            </a:r>
            <a:endParaRPr lang="ko-KR" altLang="en-US" sz="1000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cxnSp>
        <p:nvCxnSpPr>
          <p:cNvPr id="18" name="연결선: 꺾임 17">
            <a:extLst>
              <a:ext uri="{FF2B5EF4-FFF2-40B4-BE49-F238E27FC236}">
                <a16:creationId xmlns:a16="http://schemas.microsoft.com/office/drawing/2014/main" id="{BFE781B9-71EF-7BE1-2F60-D1E25FB0EA93}"/>
              </a:ext>
            </a:extLst>
          </p:cNvPr>
          <p:cNvCxnSpPr>
            <a:stCxn id="4" idx="2"/>
            <a:endCxn id="5" idx="2"/>
          </p:cNvCxnSpPr>
          <p:nvPr/>
        </p:nvCxnSpPr>
        <p:spPr>
          <a:xfrm rot="16200000" flipH="1">
            <a:off x="2332863" y="2586218"/>
            <a:ext cx="12700" cy="1920240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연결선: 꺾임 18">
            <a:extLst>
              <a:ext uri="{FF2B5EF4-FFF2-40B4-BE49-F238E27FC236}">
                <a16:creationId xmlns:a16="http://schemas.microsoft.com/office/drawing/2014/main" id="{02E32B1E-8D3A-6F43-3398-51A987DB469B}"/>
              </a:ext>
            </a:extLst>
          </p:cNvPr>
          <p:cNvCxnSpPr>
            <a:cxnSpLocks/>
            <a:stCxn id="6" idx="2"/>
            <a:endCxn id="5" idx="2"/>
          </p:cNvCxnSpPr>
          <p:nvPr/>
        </p:nvCxnSpPr>
        <p:spPr>
          <a:xfrm rot="5400000">
            <a:off x="4073271" y="2766050"/>
            <a:ext cx="12700" cy="1560576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7D16F1A-615B-03D1-EDFB-1852A28BED99}"/>
              </a:ext>
            </a:extLst>
          </p:cNvPr>
          <p:cNvSpPr txBox="1"/>
          <p:nvPr/>
        </p:nvSpPr>
        <p:spPr>
          <a:xfrm>
            <a:off x="1704263" y="376346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Ethernet/TSN</a:t>
            </a:r>
            <a:endParaRPr lang="ko-KR" altLang="en-US" dirty="0">
              <a:solidFill>
                <a:srgbClr val="C00000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1A2E2B0-AF48-5017-8A61-7BFB4DFA80C9}"/>
              </a:ext>
            </a:extLst>
          </p:cNvPr>
          <p:cNvSpPr/>
          <p:nvPr/>
        </p:nvSpPr>
        <p:spPr>
          <a:xfrm>
            <a:off x="2600290" y="2279720"/>
            <a:ext cx="950976" cy="195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TIMPANI-N</a:t>
            </a:r>
            <a:endParaRPr lang="ko-KR" altLang="en-US" sz="1100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9191260-6C5E-4235-B14C-7332F0A82585}"/>
              </a:ext>
            </a:extLst>
          </p:cNvPr>
          <p:cNvSpPr/>
          <p:nvPr/>
        </p:nvSpPr>
        <p:spPr>
          <a:xfrm>
            <a:off x="4175564" y="2279720"/>
            <a:ext cx="950976" cy="195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TIMPANI-N</a:t>
            </a:r>
            <a:endParaRPr lang="ko-KR" altLang="en-US" sz="1100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cxnSp>
        <p:nvCxnSpPr>
          <p:cNvPr id="23" name="연결선: 꺾임 22">
            <a:extLst>
              <a:ext uri="{FF2B5EF4-FFF2-40B4-BE49-F238E27FC236}">
                <a16:creationId xmlns:a16="http://schemas.microsoft.com/office/drawing/2014/main" id="{C0BC38BD-078C-C887-D1CC-F8375ED21198}"/>
              </a:ext>
            </a:extLst>
          </p:cNvPr>
          <p:cNvCxnSpPr>
            <a:stCxn id="13" idx="0"/>
            <a:endCxn id="12" idx="0"/>
          </p:cNvCxnSpPr>
          <p:nvPr/>
        </p:nvCxnSpPr>
        <p:spPr>
          <a:xfrm rot="16200000" flipV="1">
            <a:off x="1370492" y="1743272"/>
            <a:ext cx="12700" cy="1072896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연결선: 꺾임 23">
            <a:extLst>
              <a:ext uri="{FF2B5EF4-FFF2-40B4-BE49-F238E27FC236}">
                <a16:creationId xmlns:a16="http://schemas.microsoft.com/office/drawing/2014/main" id="{EA147D83-A49B-C024-4B90-123711881086}"/>
              </a:ext>
            </a:extLst>
          </p:cNvPr>
          <p:cNvCxnSpPr>
            <a:cxnSpLocks/>
            <a:stCxn id="13" idx="0"/>
            <a:endCxn id="21" idx="0"/>
          </p:cNvCxnSpPr>
          <p:nvPr/>
        </p:nvCxnSpPr>
        <p:spPr>
          <a:xfrm rot="5400000" flipH="1" flipV="1">
            <a:off x="2491359" y="1695301"/>
            <a:ext cx="12700" cy="1168838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연결선: 꺾임 24">
            <a:extLst>
              <a:ext uri="{FF2B5EF4-FFF2-40B4-BE49-F238E27FC236}">
                <a16:creationId xmlns:a16="http://schemas.microsoft.com/office/drawing/2014/main" id="{9070DC44-2A3A-A430-C8C4-5494E2CA46AB}"/>
              </a:ext>
            </a:extLst>
          </p:cNvPr>
          <p:cNvCxnSpPr>
            <a:cxnSpLocks/>
            <a:stCxn id="13" idx="0"/>
            <a:endCxn id="22" idx="0"/>
          </p:cNvCxnSpPr>
          <p:nvPr/>
        </p:nvCxnSpPr>
        <p:spPr>
          <a:xfrm rot="5400000" flipH="1" flipV="1">
            <a:off x="3278996" y="907664"/>
            <a:ext cx="12700" cy="2744112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FB81D3EC-397D-9E36-B1CD-20ED049C755C}"/>
              </a:ext>
            </a:extLst>
          </p:cNvPr>
          <p:cNvCxnSpPr>
            <a:stCxn id="21" idx="2"/>
            <a:endCxn id="15" idx="0"/>
          </p:cNvCxnSpPr>
          <p:nvPr/>
        </p:nvCxnSpPr>
        <p:spPr>
          <a:xfrm flipH="1">
            <a:off x="2996928" y="2474792"/>
            <a:ext cx="78850" cy="189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연결선: 꺾임 26">
            <a:extLst>
              <a:ext uri="{FF2B5EF4-FFF2-40B4-BE49-F238E27FC236}">
                <a16:creationId xmlns:a16="http://schemas.microsoft.com/office/drawing/2014/main" id="{16597EBA-4FB8-E3D3-8AEA-6D4BC65BF9B2}"/>
              </a:ext>
            </a:extLst>
          </p:cNvPr>
          <p:cNvCxnSpPr>
            <a:stCxn id="14" idx="0"/>
            <a:endCxn id="21" idx="3"/>
          </p:cNvCxnSpPr>
          <p:nvPr/>
        </p:nvCxnSpPr>
        <p:spPr>
          <a:xfrm rot="16200000" flipV="1">
            <a:off x="3487728" y="2440795"/>
            <a:ext cx="287167" cy="16008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8EB33A4-B813-7FF6-6346-C374BD95B49C}"/>
              </a:ext>
            </a:extLst>
          </p:cNvPr>
          <p:cNvSpPr txBox="1"/>
          <p:nvPr/>
        </p:nvSpPr>
        <p:spPr>
          <a:xfrm>
            <a:off x="772196" y="1851953"/>
            <a:ext cx="1213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C00000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Order / Monitoring</a:t>
            </a:r>
            <a:endParaRPr lang="ko-KR" altLang="en-US" sz="1000" dirty="0">
              <a:solidFill>
                <a:srgbClr val="C00000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cxnSp>
        <p:nvCxnSpPr>
          <p:cNvPr id="29" name="연결선: 꺾임 28">
            <a:extLst>
              <a:ext uri="{FF2B5EF4-FFF2-40B4-BE49-F238E27FC236}">
                <a16:creationId xmlns:a16="http://schemas.microsoft.com/office/drawing/2014/main" id="{5B21CD2A-B3CC-4683-513E-0E6212ED3EB6}"/>
              </a:ext>
            </a:extLst>
          </p:cNvPr>
          <p:cNvCxnSpPr>
            <a:cxnSpLocks/>
            <a:stCxn id="16" idx="0"/>
            <a:endCxn id="22" idx="3"/>
          </p:cNvCxnSpPr>
          <p:nvPr/>
        </p:nvCxnSpPr>
        <p:spPr>
          <a:xfrm rot="16200000" flipV="1">
            <a:off x="5064797" y="2439000"/>
            <a:ext cx="287167" cy="16367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CB0F378-3358-95E2-A69F-4570933314AC}"/>
              </a:ext>
            </a:extLst>
          </p:cNvPr>
          <p:cNvSpPr txBox="1"/>
          <p:nvPr/>
        </p:nvSpPr>
        <p:spPr>
          <a:xfrm>
            <a:off x="5077490" y="2170654"/>
            <a:ext cx="7232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C00000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Monitoring</a:t>
            </a:r>
            <a:endParaRPr lang="ko-KR" altLang="en-US" sz="900" dirty="0">
              <a:solidFill>
                <a:srgbClr val="C00000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9DFB91-5367-0A3E-F885-7CEED38A81B0}"/>
              </a:ext>
            </a:extLst>
          </p:cNvPr>
          <p:cNvSpPr txBox="1"/>
          <p:nvPr/>
        </p:nvSpPr>
        <p:spPr>
          <a:xfrm>
            <a:off x="5997381" y="1759710"/>
            <a:ext cx="2919710" cy="161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lnSpc>
                <a:spcPct val="2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Scalable Multi-Node Integration</a:t>
            </a:r>
          </a:p>
          <a:p>
            <a:pPr marL="176213" indent="-176213">
              <a:lnSpc>
                <a:spcPct val="2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Container-Level Management</a:t>
            </a:r>
          </a:p>
          <a:p>
            <a:pPr marL="176213" indent="-176213">
              <a:lnSpc>
                <a:spcPct val="2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altLang="ko-KR" dirty="0">
                <a:solidFill>
                  <a:schemeClr val="tx1"/>
                </a:solidFill>
              </a:rPr>
              <a:t>Integrated Monitoring with eBPF</a:t>
            </a:r>
          </a:p>
        </p:txBody>
      </p:sp>
    </p:spTree>
    <p:extLst>
      <p:ext uri="{BB962C8B-B14F-4D97-AF65-F5344CB8AC3E}">
        <p14:creationId xmlns:p14="http://schemas.microsoft.com/office/powerpoint/2010/main" val="1935739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8F11F-723E-1D95-E38F-71A4357D2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2">
            <a:extLst>
              <a:ext uri="{FF2B5EF4-FFF2-40B4-BE49-F238E27FC236}">
                <a16:creationId xmlns:a16="http://schemas.microsoft.com/office/drawing/2014/main" id="{1AC1CD63-8535-7155-24C5-D8E4B7B92568}"/>
              </a:ext>
            </a:extLst>
          </p:cNvPr>
          <p:cNvSpPr/>
          <p:nvPr/>
        </p:nvSpPr>
        <p:spPr>
          <a:xfrm>
            <a:off x="5023622" y="1957617"/>
            <a:ext cx="3997535" cy="1831445"/>
          </a:xfrm>
          <a:prstGeom prst="roundRect">
            <a:avLst>
              <a:gd name="adj" fmla="val 1454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8343F21-7A04-867D-0BB5-3E129F0BB1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Google Shape;194;p20">
            <a:extLst>
              <a:ext uri="{FF2B5EF4-FFF2-40B4-BE49-F238E27FC236}">
                <a16:creationId xmlns:a16="http://schemas.microsoft.com/office/drawing/2014/main" id="{7511E0A4-67E2-0E79-4319-3383C5475A39}"/>
              </a:ext>
            </a:extLst>
          </p:cNvPr>
          <p:cNvSpPr txBox="1"/>
          <p:nvPr/>
        </p:nvSpPr>
        <p:spPr>
          <a:xfrm>
            <a:off x="122843" y="74846"/>
            <a:ext cx="786545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Collaboration of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Pullpiri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 &amp; Timpani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77DC74-8349-78BC-8A77-6A2E7652EB32}"/>
              </a:ext>
            </a:extLst>
          </p:cNvPr>
          <p:cNvSpPr txBox="1"/>
          <p:nvPr/>
        </p:nvSpPr>
        <p:spPr>
          <a:xfrm>
            <a:off x="5029168" y="1958442"/>
            <a:ext cx="407707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lnSpc>
                <a:spcPct val="2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Deadline-Aware Scheduling with Fallback</a:t>
            </a:r>
          </a:p>
          <a:p>
            <a:pPr marL="176213" indent="-176213">
              <a:lnSpc>
                <a:spcPct val="2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Scenario-Based Orchestration via </a:t>
            </a:r>
            <a:r>
              <a:rPr lang="en-US" altLang="ko-KR" dirty="0" err="1">
                <a:solidFill>
                  <a:schemeClr val="tx1"/>
                </a:solidFill>
              </a:rPr>
              <a:t>Pullpiri</a:t>
            </a:r>
            <a:endParaRPr lang="en-US" altLang="ko-KR" dirty="0">
              <a:solidFill>
                <a:schemeClr val="tx1"/>
              </a:solidFill>
            </a:endParaRPr>
          </a:p>
          <a:p>
            <a:pPr marL="176213" indent="-176213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176213" indent="-176213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Policy-Driven Mixed-Criticality Runtime Control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BF4650-4B8A-3AC9-8439-222C2AFAE322}"/>
              </a:ext>
            </a:extLst>
          </p:cNvPr>
          <p:cNvSpPr txBox="1"/>
          <p:nvPr/>
        </p:nvSpPr>
        <p:spPr>
          <a:xfrm>
            <a:off x="122842" y="875133"/>
            <a:ext cx="8678258" cy="5475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dirty="0" err="1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Pullpiri</a:t>
            </a: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 (Spatial) and Timpani (Temporal) operate as a coordinated orchestration layer—managing where workloads run and when they execute across distributed SDV compute systems.</a:t>
            </a:r>
            <a:endParaRPr lang="en-US" noProof="0" dirty="0">
              <a:solidFill>
                <a:srgbClr val="000000"/>
              </a:solidFill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28B00A-DA37-97AC-9AED-B25103B28110}"/>
              </a:ext>
            </a:extLst>
          </p:cNvPr>
          <p:cNvSpPr txBox="1"/>
          <p:nvPr/>
        </p:nvSpPr>
        <p:spPr>
          <a:xfrm>
            <a:off x="122842" y="468770"/>
            <a:ext cx="594267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How </a:t>
            </a:r>
            <a:r>
              <a:rPr lang="en-US" dirty="0" err="1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Pullpiri</a:t>
            </a: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 &amp; Timpani Work Together</a:t>
            </a:r>
            <a:endParaRPr lang="en-US" noProof="0" dirty="0">
              <a:solidFill>
                <a:srgbClr val="000000"/>
              </a:solidFill>
              <a:latin typeface="LG EI Text TTF SemiBold" panose="020B0700000101010101" pitchFamily="50" charset="-127"/>
              <a:ea typeface="LG EI Text TTF SemiBold" panose="020B0700000101010101" pitchFamily="50" charset="-127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65277FA3-7F1B-CB3B-DA2B-52B3C802F57F}"/>
              </a:ext>
            </a:extLst>
          </p:cNvPr>
          <p:cNvSpPr/>
          <p:nvPr/>
        </p:nvSpPr>
        <p:spPr>
          <a:xfrm>
            <a:off x="439293" y="3425999"/>
            <a:ext cx="4037145" cy="296962"/>
          </a:xfrm>
          <a:prstGeom prst="roundRect">
            <a:avLst>
              <a:gd name="adj" fmla="val 18950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36000" tIns="36000" rIns="36000" bIns="3600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ECU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1E495BA8-D470-DEA3-7CCD-BB4D55914055}"/>
              </a:ext>
            </a:extLst>
          </p:cNvPr>
          <p:cNvSpPr/>
          <p:nvPr/>
        </p:nvSpPr>
        <p:spPr>
          <a:xfrm>
            <a:off x="427101" y="2751172"/>
            <a:ext cx="4037145" cy="640735"/>
          </a:xfrm>
          <a:prstGeom prst="roundRect">
            <a:avLst>
              <a:gd name="adj" fmla="val 18950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36000" tIns="36000" rIns="36000" bIns="36000" rtlCol="0" anchor="b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Linux OS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C6D57C99-24A1-D4EF-1AE8-69866FED7A69}"/>
              </a:ext>
            </a:extLst>
          </p:cNvPr>
          <p:cNvSpPr/>
          <p:nvPr/>
        </p:nvSpPr>
        <p:spPr>
          <a:xfrm>
            <a:off x="986478" y="2835157"/>
            <a:ext cx="993648" cy="1950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Scheduler</a:t>
            </a:r>
            <a:endParaRPr lang="ko-KR" altLang="en-US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6E1CB90F-9777-8786-B80F-111AA94D129F}"/>
              </a:ext>
            </a:extLst>
          </p:cNvPr>
          <p:cNvSpPr/>
          <p:nvPr/>
        </p:nvSpPr>
        <p:spPr>
          <a:xfrm>
            <a:off x="3164205" y="2830476"/>
            <a:ext cx="836745" cy="1950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eBPF</a:t>
            </a:r>
            <a:endParaRPr lang="ko-KR" altLang="en-US" dirty="0"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792C6984-7C44-22A8-9A58-3C11B946E2D2}"/>
              </a:ext>
            </a:extLst>
          </p:cNvPr>
          <p:cNvSpPr/>
          <p:nvPr/>
        </p:nvSpPr>
        <p:spPr>
          <a:xfrm>
            <a:off x="2286964" y="2332489"/>
            <a:ext cx="950976" cy="1950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bg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TIMPANI-N</a:t>
            </a:r>
            <a:endParaRPr lang="ko-KR" altLang="en-US" sz="1100" dirty="0">
              <a:solidFill>
                <a:schemeClr val="bg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07607D8E-1007-7919-2899-197F684CA49E}"/>
              </a:ext>
            </a:extLst>
          </p:cNvPr>
          <p:cNvSpPr/>
          <p:nvPr/>
        </p:nvSpPr>
        <p:spPr>
          <a:xfrm>
            <a:off x="3525462" y="2332489"/>
            <a:ext cx="950976" cy="1950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bg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TIMPANI-O</a:t>
            </a:r>
            <a:endParaRPr lang="ko-KR" altLang="en-US" sz="1100" dirty="0">
              <a:solidFill>
                <a:schemeClr val="bg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FC33B7D7-F660-ED7F-A9C4-DB70CCAC88D1}"/>
              </a:ext>
            </a:extLst>
          </p:cNvPr>
          <p:cNvSpPr/>
          <p:nvPr/>
        </p:nvSpPr>
        <p:spPr>
          <a:xfrm>
            <a:off x="2452566" y="1897436"/>
            <a:ext cx="2023872" cy="1950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err="1">
                <a:solidFill>
                  <a:schemeClr val="bg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Pullpiri</a:t>
            </a:r>
            <a:endParaRPr lang="ko-KR" altLang="en-US" sz="1100" dirty="0">
              <a:solidFill>
                <a:schemeClr val="bg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cxnSp>
        <p:nvCxnSpPr>
          <p:cNvPr id="45" name="연결선: 꺾임 44">
            <a:extLst>
              <a:ext uri="{FF2B5EF4-FFF2-40B4-BE49-F238E27FC236}">
                <a16:creationId xmlns:a16="http://schemas.microsoft.com/office/drawing/2014/main" id="{9A5830F5-7454-1ACB-2EAD-8674BF341C9F}"/>
              </a:ext>
            </a:extLst>
          </p:cNvPr>
          <p:cNvCxnSpPr>
            <a:stCxn id="43" idx="0"/>
            <a:endCxn id="44" idx="2"/>
          </p:cNvCxnSpPr>
          <p:nvPr/>
        </p:nvCxnSpPr>
        <p:spPr>
          <a:xfrm rot="16200000" flipV="1">
            <a:off x="3612736" y="1944275"/>
            <a:ext cx="239981" cy="53644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BBEA7397-F42E-4E2A-793B-5177062B6445}"/>
              </a:ext>
            </a:extLst>
          </p:cNvPr>
          <p:cNvSpPr/>
          <p:nvPr/>
        </p:nvSpPr>
        <p:spPr>
          <a:xfrm>
            <a:off x="902589" y="2222875"/>
            <a:ext cx="903801" cy="33751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>
                <a:solidFill>
                  <a:schemeClr val="bg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Container</a:t>
            </a:r>
          </a:p>
          <a:p>
            <a:pPr algn="ctr"/>
            <a:r>
              <a:rPr lang="en-US" altLang="ko-KR" sz="1050" dirty="0">
                <a:solidFill>
                  <a:schemeClr val="bg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Workload</a:t>
            </a:r>
            <a:endParaRPr lang="ko-KR" altLang="en-US" sz="1050" dirty="0">
              <a:solidFill>
                <a:schemeClr val="bg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cxnSp>
        <p:nvCxnSpPr>
          <p:cNvPr id="47" name="연결선: 꺾임 46">
            <a:extLst>
              <a:ext uri="{FF2B5EF4-FFF2-40B4-BE49-F238E27FC236}">
                <a16:creationId xmlns:a16="http://schemas.microsoft.com/office/drawing/2014/main" id="{227BF25B-EF90-DC6C-2C9D-0FC47C1C1B89}"/>
              </a:ext>
            </a:extLst>
          </p:cNvPr>
          <p:cNvCxnSpPr>
            <a:cxnSpLocks/>
            <a:stCxn id="42" idx="1"/>
            <a:endCxn id="40" idx="3"/>
          </p:cNvCxnSpPr>
          <p:nvPr/>
        </p:nvCxnSpPr>
        <p:spPr>
          <a:xfrm rot="10800000" flipV="1">
            <a:off x="1980126" y="2430025"/>
            <a:ext cx="306838" cy="50266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연결선: 꺾임 47">
            <a:extLst>
              <a:ext uri="{FF2B5EF4-FFF2-40B4-BE49-F238E27FC236}">
                <a16:creationId xmlns:a16="http://schemas.microsoft.com/office/drawing/2014/main" id="{DF19476B-AC0D-C28A-73EE-2FA9A239613B}"/>
              </a:ext>
            </a:extLst>
          </p:cNvPr>
          <p:cNvCxnSpPr>
            <a:stCxn id="44" idx="1"/>
            <a:endCxn id="46" idx="0"/>
          </p:cNvCxnSpPr>
          <p:nvPr/>
        </p:nvCxnSpPr>
        <p:spPr>
          <a:xfrm rot="10800000" flipV="1">
            <a:off x="1354490" y="1994971"/>
            <a:ext cx="1098076" cy="22790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연결선: 꺾임 48">
            <a:extLst>
              <a:ext uri="{FF2B5EF4-FFF2-40B4-BE49-F238E27FC236}">
                <a16:creationId xmlns:a16="http://schemas.microsoft.com/office/drawing/2014/main" id="{5D56473D-FFDE-EEC3-5C31-275FC7ABE92A}"/>
              </a:ext>
            </a:extLst>
          </p:cNvPr>
          <p:cNvCxnSpPr>
            <a:cxnSpLocks/>
            <a:stCxn id="41" idx="0"/>
            <a:endCxn id="42" idx="2"/>
          </p:cNvCxnSpPr>
          <p:nvPr/>
        </p:nvCxnSpPr>
        <p:spPr>
          <a:xfrm rot="16200000" flipV="1">
            <a:off x="3021058" y="2268956"/>
            <a:ext cx="302915" cy="8201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연결선: 꺾임 49">
            <a:extLst>
              <a:ext uri="{FF2B5EF4-FFF2-40B4-BE49-F238E27FC236}">
                <a16:creationId xmlns:a16="http://schemas.microsoft.com/office/drawing/2014/main" id="{42EAD569-E46A-37C7-C7E8-0C5AA7CD7BA3}"/>
              </a:ext>
            </a:extLst>
          </p:cNvPr>
          <p:cNvCxnSpPr>
            <a:cxnSpLocks/>
            <a:stCxn id="40" idx="2"/>
            <a:endCxn id="41" idx="2"/>
          </p:cNvCxnSpPr>
          <p:nvPr/>
        </p:nvCxnSpPr>
        <p:spPr>
          <a:xfrm rot="5400000" flipH="1" flipV="1">
            <a:off x="2530599" y="1978251"/>
            <a:ext cx="4681" cy="2099276"/>
          </a:xfrm>
          <a:prstGeom prst="bentConnector3">
            <a:avLst>
              <a:gd name="adj1" fmla="val -488357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연결선: 꺾임 50">
            <a:extLst>
              <a:ext uri="{FF2B5EF4-FFF2-40B4-BE49-F238E27FC236}">
                <a16:creationId xmlns:a16="http://schemas.microsoft.com/office/drawing/2014/main" id="{46BBA0B4-98D2-59AE-A43C-B8E211760485}"/>
              </a:ext>
            </a:extLst>
          </p:cNvPr>
          <p:cNvCxnSpPr>
            <a:stCxn id="40" idx="0"/>
            <a:endCxn id="46" idx="2"/>
          </p:cNvCxnSpPr>
          <p:nvPr/>
        </p:nvCxnSpPr>
        <p:spPr>
          <a:xfrm rot="16200000" flipV="1">
            <a:off x="1281514" y="2633369"/>
            <a:ext cx="274764" cy="1288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FFB5B98-6206-2306-3238-F8DE293B1D18}"/>
              </a:ext>
            </a:extLst>
          </p:cNvPr>
          <p:cNvSpPr txBox="1"/>
          <p:nvPr/>
        </p:nvSpPr>
        <p:spPr>
          <a:xfrm>
            <a:off x="1261871" y="1796971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Orchestration</a:t>
            </a:r>
            <a:endParaRPr lang="ko-KR" altLang="en-US" sz="900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7EAE89-BA12-618A-5B04-1DC6F14239A5}"/>
              </a:ext>
            </a:extLst>
          </p:cNvPr>
          <p:cNvSpPr txBox="1"/>
          <p:nvPr/>
        </p:nvSpPr>
        <p:spPr>
          <a:xfrm>
            <a:off x="2164461" y="3054088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Event</a:t>
            </a:r>
            <a:endParaRPr lang="ko-KR" altLang="en-US" sz="900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C71548-5D09-7C00-5A5F-DD18AA241DF4}"/>
              </a:ext>
            </a:extLst>
          </p:cNvPr>
          <p:cNvSpPr txBox="1"/>
          <p:nvPr/>
        </p:nvSpPr>
        <p:spPr>
          <a:xfrm>
            <a:off x="3097008" y="2495448"/>
            <a:ext cx="5774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Monitor</a:t>
            </a:r>
            <a:endParaRPr lang="ko-KR" altLang="en-US" sz="900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AFD38E6D-8D64-9926-E175-4CCA63587941}"/>
              </a:ext>
            </a:extLst>
          </p:cNvPr>
          <p:cNvCxnSpPr>
            <a:stCxn id="42" idx="3"/>
            <a:endCxn id="43" idx="1"/>
          </p:cNvCxnSpPr>
          <p:nvPr/>
        </p:nvCxnSpPr>
        <p:spPr>
          <a:xfrm>
            <a:off x="3237940" y="2430025"/>
            <a:ext cx="2875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C8309BE-0808-786A-F4FA-75FDD96AB9C7}"/>
              </a:ext>
            </a:extLst>
          </p:cNvPr>
          <p:cNvSpPr txBox="1"/>
          <p:nvPr/>
        </p:nvSpPr>
        <p:spPr>
          <a:xfrm>
            <a:off x="3961544" y="2091804"/>
            <a:ext cx="10054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Notify / Request</a:t>
            </a:r>
            <a:endParaRPr lang="ko-KR" altLang="en-US" sz="900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0267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63554-77DA-56A2-D823-17F21DB6B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C2B7568-8A7D-B55B-82C7-80F2DC252A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Google Shape;194;p20">
            <a:extLst>
              <a:ext uri="{FF2B5EF4-FFF2-40B4-BE49-F238E27FC236}">
                <a16:creationId xmlns:a16="http://schemas.microsoft.com/office/drawing/2014/main" id="{B8BC769F-E0CE-E918-8328-69D8D98684FC}"/>
              </a:ext>
            </a:extLst>
          </p:cNvPr>
          <p:cNvSpPr txBox="1"/>
          <p:nvPr/>
        </p:nvSpPr>
        <p:spPr>
          <a:xfrm>
            <a:off x="122843" y="74846"/>
            <a:ext cx="786545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Collaboration of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Pullpiri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 &amp; Timpani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5719D9-2C0C-4ABA-BBC4-66D3CD3FF270}"/>
              </a:ext>
            </a:extLst>
          </p:cNvPr>
          <p:cNvSpPr txBox="1"/>
          <p:nvPr/>
        </p:nvSpPr>
        <p:spPr>
          <a:xfrm>
            <a:off x="122842" y="875133"/>
            <a:ext cx="8678258" cy="5475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b="1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Timpani</a:t>
            </a: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 reports timing violations to </a:t>
            </a:r>
            <a:r>
              <a:rPr lang="en-US" b="1" dirty="0" err="1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Pullpiri</a:t>
            </a: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, and </a:t>
            </a:r>
            <a:r>
              <a:rPr lang="en-US" b="1" dirty="0" err="1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Pullpiri</a:t>
            </a: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 responds by managing container lifecycle—forming a tight feedback loop between temporal monitoring and spatial control.</a:t>
            </a:r>
            <a:endParaRPr lang="en-US" noProof="0" dirty="0">
              <a:solidFill>
                <a:srgbClr val="000000"/>
              </a:solidFill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37C9BB-044E-D4A5-4B01-825C25A81D86}"/>
              </a:ext>
            </a:extLst>
          </p:cNvPr>
          <p:cNvSpPr txBox="1"/>
          <p:nvPr/>
        </p:nvSpPr>
        <p:spPr>
          <a:xfrm>
            <a:off x="122842" y="468770"/>
            <a:ext cx="594267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Communication between </a:t>
            </a:r>
            <a:r>
              <a:rPr lang="en-US" dirty="0" err="1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Pullpiri</a:t>
            </a: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 and Timpani</a:t>
            </a:r>
            <a:endParaRPr lang="en-US" noProof="0" dirty="0">
              <a:solidFill>
                <a:srgbClr val="000000"/>
              </a:solidFill>
              <a:latin typeface="LG EI Text TTF SemiBold" panose="020B0700000101010101" pitchFamily="50" charset="-127"/>
              <a:ea typeface="LG EI Text TTF SemiBold" panose="020B0700000101010101" pitchFamily="50" charset="-127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167E305-1F70-F69C-6677-869326A8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7" b="16728"/>
          <a:stretch/>
        </p:blipFill>
        <p:spPr bwMode="auto">
          <a:xfrm>
            <a:off x="1081462" y="1782618"/>
            <a:ext cx="6761018" cy="272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B96DE0-FD6C-83E0-E4EB-383A7BA9508B}"/>
              </a:ext>
            </a:extLst>
          </p:cNvPr>
          <p:cNvSpPr txBox="1"/>
          <p:nvPr/>
        </p:nvSpPr>
        <p:spPr>
          <a:xfrm>
            <a:off x="1193570" y="1864563"/>
            <a:ext cx="748953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dirty="0" err="1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Pullpiri</a:t>
            </a:r>
            <a:endParaRPr lang="ko-KR" altLang="en-US" sz="1000" dirty="0"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6755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C7FAF19-CAB6-864F-E868-533F49610B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3340A84-BDB0-9D25-AE07-DF311D745A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992" b="50000"/>
          <a:stretch/>
        </p:blipFill>
        <p:spPr>
          <a:xfrm>
            <a:off x="1284443" y="922128"/>
            <a:ext cx="3066792" cy="20447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D1CAA79-4F21-3777-1746-8BA57A7BD9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 r="49992" b="9000"/>
          <a:stretch/>
        </p:blipFill>
        <p:spPr>
          <a:xfrm>
            <a:off x="1284443" y="3133233"/>
            <a:ext cx="3066792" cy="1676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EA0EBC-BE7B-2E76-8EA3-8B20ED2D60C5}"/>
              </a:ext>
            </a:extLst>
          </p:cNvPr>
          <p:cNvSpPr txBox="1"/>
          <p:nvPr/>
        </p:nvSpPr>
        <p:spPr>
          <a:xfrm>
            <a:off x="1492837" y="2646994"/>
            <a:ext cx="1479572" cy="27699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Perception Display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C9F4A-416B-88D4-19B3-39948927C691}"/>
              </a:ext>
            </a:extLst>
          </p:cNvPr>
          <p:cNvSpPr txBox="1"/>
          <p:nvPr/>
        </p:nvSpPr>
        <p:spPr>
          <a:xfrm>
            <a:off x="3642067" y="3385978"/>
            <a:ext cx="924677" cy="27699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CPU Cores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C5A2A-7DE1-40E5-415C-DED887624ACE}"/>
              </a:ext>
            </a:extLst>
          </p:cNvPr>
          <p:cNvSpPr txBox="1"/>
          <p:nvPr/>
        </p:nvSpPr>
        <p:spPr>
          <a:xfrm>
            <a:off x="3642067" y="3928049"/>
            <a:ext cx="709168" cy="27699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Latency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FC84A95-FBE2-CA31-4423-5148CE3113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796" t="1" r="4436" b="47921"/>
          <a:stretch/>
        </p:blipFill>
        <p:spPr>
          <a:xfrm>
            <a:off x="5085957" y="1798246"/>
            <a:ext cx="2377439" cy="21298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63BA4E-BB37-DC6C-4313-51B681676A9E}"/>
              </a:ext>
            </a:extLst>
          </p:cNvPr>
          <p:cNvSpPr txBox="1"/>
          <p:nvPr/>
        </p:nvSpPr>
        <p:spPr>
          <a:xfrm>
            <a:off x="6142910" y="2570235"/>
            <a:ext cx="605743" cy="27699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Status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Google Shape;194;p20">
            <a:extLst>
              <a:ext uri="{FF2B5EF4-FFF2-40B4-BE49-F238E27FC236}">
                <a16:creationId xmlns:a16="http://schemas.microsoft.com/office/drawing/2014/main" id="{8352A4D0-4354-7A0B-2269-E07D5B38C192}"/>
              </a:ext>
            </a:extLst>
          </p:cNvPr>
          <p:cNvSpPr txBox="1"/>
          <p:nvPr/>
        </p:nvSpPr>
        <p:spPr>
          <a:xfrm>
            <a:off x="122843" y="74846"/>
            <a:ext cx="786545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Collaboration of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Pullpiri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 &amp; Timpani : Demo Desc.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</p:spTree>
    <p:extLst>
      <p:ext uri="{BB962C8B-B14F-4D97-AF65-F5344CB8AC3E}">
        <p14:creationId xmlns:p14="http://schemas.microsoft.com/office/powerpoint/2010/main" val="2776920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981A4E5-F105-E30E-7D6D-293D1E494F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3" name="perception-251124-20_for_10s">
            <a:hlinkClick r:id="" action="ppaction://media"/>
            <a:extLst>
              <a:ext uri="{FF2B5EF4-FFF2-40B4-BE49-F238E27FC236}">
                <a16:creationId xmlns:a16="http://schemas.microsoft.com/office/drawing/2014/main" id="{E0548706-8175-ECC7-6A3D-60BE72DFC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" r="629"/>
          <a:stretch/>
        </p:blipFill>
        <p:spPr>
          <a:xfrm>
            <a:off x="122842" y="856715"/>
            <a:ext cx="5850753" cy="3925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22372-7BDB-A5DB-9C3C-DF6307A1B66D}"/>
              </a:ext>
            </a:extLst>
          </p:cNvPr>
          <p:cNvSpPr txBox="1"/>
          <p:nvPr/>
        </p:nvSpPr>
        <p:spPr>
          <a:xfrm>
            <a:off x="3306377" y="4434490"/>
            <a:ext cx="1957587" cy="27699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t>Deadline Miss Count : 15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4A8E9-B0AA-4DB4-F24C-3EC0EFD82625}"/>
              </a:ext>
            </a:extLst>
          </p:cNvPr>
          <p:cNvSpPr txBox="1"/>
          <p:nvPr/>
        </p:nvSpPr>
        <p:spPr>
          <a:xfrm>
            <a:off x="5976262" y="1360518"/>
            <a:ext cx="24961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6363" indent="-10636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schemeClr val="tx1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Adaptive Fallback Scenario</a:t>
            </a:r>
          </a:p>
          <a:p>
            <a:pPr>
              <a:buClr>
                <a:schemeClr val="bg1"/>
              </a:buClr>
            </a:pPr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 : IF Deadline Miss Count &gt; 15,</a:t>
            </a:r>
          </a:p>
          <a:p>
            <a:pPr>
              <a:buClr>
                <a:schemeClr val="bg1"/>
              </a:buClr>
            </a:pPr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CPU Core Reassignment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F3915-C933-0BBD-07AE-2091B9A781F1}"/>
              </a:ext>
            </a:extLst>
          </p:cNvPr>
          <p:cNvSpPr txBox="1"/>
          <p:nvPr/>
        </p:nvSpPr>
        <p:spPr>
          <a:xfrm>
            <a:off x="5976262" y="2276270"/>
            <a:ext cx="29261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6363" indent="-10636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ko-KR" b="1" dirty="0" err="1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Pullpiri</a:t>
            </a:r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 – Spatial</a:t>
            </a:r>
            <a:b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</a:br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Resource Re-Assignment</a:t>
            </a:r>
          </a:p>
          <a:p>
            <a:pPr marL="106363" indent="-106363">
              <a:buClr>
                <a:schemeClr val="bg1"/>
              </a:buClr>
              <a:buFont typeface="Arial" panose="020B0604020202020204" pitchFamily="34" charset="0"/>
              <a:buChar char="•"/>
            </a:pPr>
            <a:b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</a:br>
            <a:r>
              <a:rPr lang="en-US" altLang="ko-KR" b="1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Timpani</a:t>
            </a:r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 – Temporal</a:t>
            </a:r>
            <a:b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</a:br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Deterministic Scheduling &amp; Report</a:t>
            </a:r>
          </a:p>
        </p:txBody>
      </p:sp>
      <p:sp>
        <p:nvSpPr>
          <p:cNvPr id="7" name="Google Shape;194;p20">
            <a:extLst>
              <a:ext uri="{FF2B5EF4-FFF2-40B4-BE49-F238E27FC236}">
                <a16:creationId xmlns:a16="http://schemas.microsoft.com/office/drawing/2014/main" id="{F901D50B-6E76-1248-CA30-533A1A197B29}"/>
              </a:ext>
            </a:extLst>
          </p:cNvPr>
          <p:cNvSpPr txBox="1"/>
          <p:nvPr/>
        </p:nvSpPr>
        <p:spPr>
          <a:xfrm>
            <a:off x="122843" y="74846"/>
            <a:ext cx="786545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Collaboration of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Pullpiri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 &amp; Timpani : Demo Video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</p:spTree>
    <p:extLst>
      <p:ext uri="{BB962C8B-B14F-4D97-AF65-F5344CB8AC3E}">
        <p14:creationId xmlns:p14="http://schemas.microsoft.com/office/powerpoint/2010/main" val="34549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6712B6F-1479-282F-FC1C-67DCDDD0F7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Google Shape;194;p20">
            <a:extLst>
              <a:ext uri="{FF2B5EF4-FFF2-40B4-BE49-F238E27FC236}">
                <a16:creationId xmlns:a16="http://schemas.microsoft.com/office/drawing/2014/main" id="{120F6243-B0DF-D544-17C8-DF99271BE03C}"/>
              </a:ext>
            </a:extLst>
          </p:cNvPr>
          <p:cNvSpPr txBox="1"/>
          <p:nvPr/>
        </p:nvSpPr>
        <p:spPr>
          <a:xfrm>
            <a:off x="122843" y="74846"/>
            <a:ext cx="786545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Current Status of Timpani Project.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3D0052E-1CF9-6AC5-824E-5FFA042B7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95" y="783350"/>
            <a:ext cx="5429351" cy="35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7FAEB0-98D1-B09A-5A8F-F247D69A4D8D}"/>
              </a:ext>
            </a:extLst>
          </p:cNvPr>
          <p:cNvSpPr txBox="1"/>
          <p:nvPr/>
        </p:nvSpPr>
        <p:spPr>
          <a:xfrm>
            <a:off x="1340895" y="436015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ko-KR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https://github.com/MCO-PICCOLO/TIMPANI</a:t>
            </a:r>
            <a:endParaRPr lang="ko-KR" altLang="en-US" dirty="0"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826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D9910DE-D9D4-7E0E-DBE9-D94CEFCD6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253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FA2D612D-30A1-E061-507E-9BEA144D6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8C6E75F-1007-4033-9D42-D139BAACF5B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9125" r="-1019" b="18106"/>
          <a:stretch/>
        </p:blipFill>
        <p:spPr>
          <a:xfrm>
            <a:off x="3075271" y="1453471"/>
            <a:ext cx="2041200" cy="2041200"/>
          </a:xfrm>
          <a:prstGeom prst="ellipse">
            <a:avLst/>
          </a:prstGeom>
        </p:spPr>
      </p:pic>
      <p:sp>
        <p:nvSpPr>
          <p:cNvPr id="145" name="Google Shape;145;p17">
            <a:extLst>
              <a:ext uri="{FF2B5EF4-FFF2-40B4-BE49-F238E27FC236}">
                <a16:creationId xmlns:a16="http://schemas.microsoft.com/office/drawing/2014/main" id="{CC7FBB92-B7AF-0991-18E6-CD203EA41FD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sp>
        <p:nvSpPr>
          <p:cNvPr id="146" name="Google Shape;146;p17">
            <a:extLst>
              <a:ext uri="{FF2B5EF4-FFF2-40B4-BE49-F238E27FC236}">
                <a16:creationId xmlns:a16="http://schemas.microsoft.com/office/drawing/2014/main" id="{0CE7CDAF-6273-D741-8AF6-E13D5B1EA031}"/>
              </a:ext>
            </a:extLst>
          </p:cNvPr>
          <p:cNvSpPr txBox="1"/>
          <p:nvPr/>
        </p:nvSpPr>
        <p:spPr>
          <a:xfrm>
            <a:off x="274975" y="540800"/>
            <a:ext cx="25512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1</a:t>
            </a:r>
            <a:r>
              <a:rPr lang="en" sz="2200" baseline="30000" dirty="0">
                <a:solidFill>
                  <a:srgbClr val="FFFFFF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st</a:t>
            </a:r>
            <a:r>
              <a:rPr lang="en" sz="2200" dirty="0">
                <a:solidFill>
                  <a:srgbClr val="FFFFFF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 Presentor</a:t>
            </a:r>
            <a:endParaRPr sz="2200" dirty="0">
              <a:solidFill>
                <a:srgbClr val="FFFFFF"/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sp>
        <p:nvSpPr>
          <p:cNvPr id="10" name="Google Shape;194;p20">
            <a:extLst>
              <a:ext uri="{FF2B5EF4-FFF2-40B4-BE49-F238E27FC236}">
                <a16:creationId xmlns:a16="http://schemas.microsoft.com/office/drawing/2014/main" id="{64B123E9-6F4F-6AD1-1182-CF1642690E7A}"/>
              </a:ext>
            </a:extLst>
          </p:cNvPr>
          <p:cNvSpPr txBox="1"/>
          <p:nvPr/>
        </p:nvSpPr>
        <p:spPr>
          <a:xfrm>
            <a:off x="5217240" y="1888976"/>
            <a:ext cx="3521375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DK Jung</a:t>
            </a:r>
            <a:endParaRPr lang="en" sz="2200" dirty="0">
              <a:solidFill>
                <a:schemeClr val="tx1"/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  <a:p>
            <a:r>
              <a:rPr lang="en-US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  <a:cs typeface="Audiowide"/>
                <a:sym typeface="Audiowide"/>
              </a:rPr>
              <a:t>Vice President</a:t>
            </a:r>
            <a:br>
              <a:rPr lang="en-US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  <a:cs typeface="Audiowide"/>
                <a:sym typeface="Audiowide"/>
              </a:rPr>
            </a:br>
            <a:r>
              <a:rPr lang="en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  <a:cs typeface="Audiowide"/>
                <a:sym typeface="Audiowide"/>
              </a:rPr>
              <a:t>CTO division, LG Electronics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  <a:cs typeface="Audiowide"/>
                <a:sym typeface="Audiowide"/>
              </a:rPr>
              <a:t>SDV Task Leader</a:t>
            </a:r>
            <a:endParaRPr lang="en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  <a:cs typeface="Audiowide"/>
              <a:sym typeface="Audiowide"/>
            </a:endParaRPr>
          </a:p>
        </p:txBody>
      </p:sp>
    </p:spTree>
    <p:extLst>
      <p:ext uri="{BB962C8B-B14F-4D97-AF65-F5344CB8AC3E}">
        <p14:creationId xmlns:p14="http://schemas.microsoft.com/office/powerpoint/2010/main" val="399210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E19C642-1CBB-8095-837E-2F4EBA62189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900"/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3</a:t>
            </a:fld>
            <a:endParaRPr lang="en" sz="900"/>
          </a:p>
        </p:txBody>
      </p:sp>
      <p:pic>
        <p:nvPicPr>
          <p:cNvPr id="2" name="그림 1" descr="의류, 사람, 텍스트, 실내이(가) 표시된 사진&#10;&#10;자동 생성된 설명">
            <a:extLst>
              <a:ext uri="{FF2B5EF4-FFF2-40B4-BE49-F238E27FC236}">
                <a16:creationId xmlns:a16="http://schemas.microsoft.com/office/drawing/2014/main" id="{E8EC2740-FD74-7B09-1306-E7B8DAF24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3" y="1342601"/>
            <a:ext cx="2700000" cy="1800000"/>
          </a:xfrm>
          <a:prstGeom prst="rect">
            <a:avLst/>
          </a:prstGeom>
        </p:spPr>
      </p:pic>
      <p:pic>
        <p:nvPicPr>
          <p:cNvPr id="5" name="그림 4" descr="의류, 실내, 사람, 컨벤션이(가) 표시된 사진&#10;&#10;자동 생성된 설명">
            <a:extLst>
              <a:ext uri="{FF2B5EF4-FFF2-40B4-BE49-F238E27FC236}">
                <a16:creationId xmlns:a16="http://schemas.microsoft.com/office/drawing/2014/main" id="{898BD801-1EB6-C902-8EED-DDCD2FECB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158" y="1342601"/>
            <a:ext cx="2700000" cy="1800000"/>
          </a:xfrm>
          <a:prstGeom prst="rect">
            <a:avLst/>
          </a:prstGeom>
        </p:spPr>
      </p:pic>
      <p:sp>
        <p:nvSpPr>
          <p:cNvPr id="7" name="Google Shape;194;p20">
            <a:extLst>
              <a:ext uri="{FF2B5EF4-FFF2-40B4-BE49-F238E27FC236}">
                <a16:creationId xmlns:a16="http://schemas.microsoft.com/office/drawing/2014/main" id="{E9F88D85-1CF9-1613-3439-58CA9FDADBEE}"/>
              </a:ext>
            </a:extLst>
          </p:cNvPr>
          <p:cNvSpPr txBox="1"/>
          <p:nvPr/>
        </p:nvSpPr>
        <p:spPr>
          <a:xfrm>
            <a:off x="122843" y="74846"/>
            <a:ext cx="6985283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udiowide"/>
                <a:ea typeface="Audiowide"/>
                <a:cs typeface="Audiowide"/>
                <a:sym typeface="Audiowide"/>
              </a:rPr>
              <a:t>Before starting main topic…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448857-0DA5-AB1A-3817-80F02A0D82AA}"/>
              </a:ext>
            </a:extLst>
          </p:cNvPr>
          <p:cNvSpPr txBox="1"/>
          <p:nvPr/>
        </p:nvSpPr>
        <p:spPr>
          <a:xfrm>
            <a:off x="122843" y="468770"/>
            <a:ext cx="517806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Eclipse SDV Korea Event Achievements and Appreciation.</a:t>
            </a:r>
            <a:endParaRPr lang="en-US" noProof="0" dirty="0">
              <a:solidFill>
                <a:srgbClr val="000000"/>
              </a:solidFill>
              <a:latin typeface="LG EI Text TTF SemiBold" panose="020B0700000101010101" pitchFamily="50" charset="-127"/>
              <a:ea typeface="LG EI Text TTF SemiBold" panose="020B07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E7E11-9C56-D900-4310-2B68FB72020C}"/>
              </a:ext>
            </a:extLst>
          </p:cNvPr>
          <p:cNvSpPr txBox="1"/>
          <p:nvPr/>
        </p:nvSpPr>
        <p:spPr>
          <a:xfrm>
            <a:off x="122843" y="896071"/>
            <a:ext cx="6675122" cy="2862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With the Support of Eclipse SDV Team, LGE successfully hosted the SDV event in Korea. </a:t>
            </a:r>
            <a:endParaRPr lang="en-US" noProof="0" dirty="0">
              <a:solidFill>
                <a:srgbClr val="000000"/>
              </a:solidFill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sp>
        <p:nvSpPr>
          <p:cNvPr id="10" name="Shape 2">
            <a:extLst>
              <a:ext uri="{FF2B5EF4-FFF2-40B4-BE49-F238E27FC236}">
                <a16:creationId xmlns:a16="http://schemas.microsoft.com/office/drawing/2014/main" id="{0D0F572C-6F3F-CD5A-C2E1-60823477AE72}"/>
              </a:ext>
            </a:extLst>
          </p:cNvPr>
          <p:cNvSpPr/>
          <p:nvPr/>
        </p:nvSpPr>
        <p:spPr>
          <a:xfrm>
            <a:off x="464076" y="3709850"/>
            <a:ext cx="3711600" cy="1002402"/>
          </a:xfrm>
          <a:prstGeom prst="roundRect">
            <a:avLst>
              <a:gd name="adj" fmla="val 1454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11" name="Shape 5">
            <a:extLst>
              <a:ext uri="{FF2B5EF4-FFF2-40B4-BE49-F238E27FC236}">
                <a16:creationId xmlns:a16="http://schemas.microsoft.com/office/drawing/2014/main" id="{260C7AD3-BFC8-7C00-F36E-49F0E8AA311D}"/>
              </a:ext>
            </a:extLst>
          </p:cNvPr>
          <p:cNvSpPr/>
          <p:nvPr/>
        </p:nvSpPr>
        <p:spPr>
          <a:xfrm>
            <a:off x="4776042" y="3711740"/>
            <a:ext cx="3712767" cy="1000511"/>
          </a:xfrm>
          <a:prstGeom prst="roundRect">
            <a:avLst>
              <a:gd name="adj" fmla="val 1454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3FC6E2-34DB-30B0-B7F5-A1E93883E712}"/>
              </a:ext>
            </a:extLst>
          </p:cNvPr>
          <p:cNvSpPr txBox="1"/>
          <p:nvPr/>
        </p:nvSpPr>
        <p:spPr>
          <a:xfrm>
            <a:off x="122843" y="3376103"/>
            <a:ext cx="517806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After the Event</a:t>
            </a:r>
            <a:endParaRPr lang="en-US" noProof="0" dirty="0">
              <a:solidFill>
                <a:srgbClr val="000000"/>
              </a:solidFill>
              <a:latin typeface="LG EI Text TTF SemiBold" panose="020B0700000101010101" pitchFamily="50" charset="-127"/>
              <a:ea typeface="LG EI Text TTF SemiBold" panose="020B0700000101010101" pitchFamily="50" charset="-127"/>
            </a:endParaRPr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348A097B-90B8-A3A3-B3E2-B033D28CF78F}"/>
              </a:ext>
            </a:extLst>
          </p:cNvPr>
          <p:cNvSpPr/>
          <p:nvPr/>
        </p:nvSpPr>
        <p:spPr>
          <a:xfrm>
            <a:off x="4778136" y="3709850"/>
            <a:ext cx="3704962" cy="668655"/>
          </a:xfrm>
          <a:prstGeom prst="rect">
            <a:avLst/>
          </a:prstGeom>
          <a:noFill/>
          <a:ln/>
        </p:spPr>
        <p:txBody>
          <a:bodyPr wrap="square" lIns="108000" tIns="0" rIns="0" bIns="0" rtlCol="0" anchor="t"/>
          <a:lstStyle/>
          <a:p>
            <a:pPr latinLnBrk="1">
              <a:lnSpc>
                <a:spcPts val="2600"/>
              </a:lnSpc>
              <a:buClrTx/>
              <a:buFontTx/>
              <a:buNone/>
            </a:pPr>
            <a:r>
              <a:rPr lang="en-US" sz="1600" kern="1200" dirty="0">
                <a:solidFill>
                  <a:srgbClr val="3B3535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Red Hat Text" pitchFamily="34" charset="-120"/>
              </a:rPr>
              <a:t>Open-Source SDV Platform in Korea</a:t>
            </a:r>
            <a:endParaRPr lang="en-US" sz="1600" kern="1200" dirty="0">
              <a:solidFill>
                <a:prstClr val="black"/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BBD37B-205B-DE6D-63BD-57373454EFC7}"/>
              </a:ext>
            </a:extLst>
          </p:cNvPr>
          <p:cNvSpPr txBox="1"/>
          <p:nvPr/>
        </p:nvSpPr>
        <p:spPr>
          <a:xfrm>
            <a:off x="4846082" y="4108024"/>
            <a:ext cx="357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LGE has been selected as the anchor company for the government-led alliance</a:t>
            </a:r>
            <a:endParaRPr lang="ko-KR" altLang="en-US" dirty="0"/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141F89F0-885E-DE4E-CCDF-57EBE800A2E2}"/>
              </a:ext>
            </a:extLst>
          </p:cNvPr>
          <p:cNvSpPr/>
          <p:nvPr/>
        </p:nvSpPr>
        <p:spPr>
          <a:xfrm>
            <a:off x="468619" y="3709850"/>
            <a:ext cx="2333582" cy="668655"/>
          </a:xfrm>
          <a:prstGeom prst="rect">
            <a:avLst/>
          </a:prstGeom>
          <a:noFill/>
          <a:ln/>
        </p:spPr>
        <p:txBody>
          <a:bodyPr wrap="square" lIns="108000" tIns="0" rIns="0" bIns="0" rtlCol="0" anchor="t"/>
          <a:lstStyle/>
          <a:p>
            <a:pPr latinLnBrk="1">
              <a:lnSpc>
                <a:spcPts val="2600"/>
              </a:lnSpc>
              <a:buClrTx/>
              <a:buFontTx/>
              <a:buNone/>
            </a:pPr>
            <a:r>
              <a:rPr lang="en-US" sz="1600" kern="1200" dirty="0">
                <a:solidFill>
                  <a:srgbClr val="3B3535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Red Hat Text" pitchFamily="34" charset="-120"/>
              </a:rPr>
              <a:t>Ecosystem Expansion</a:t>
            </a:r>
            <a:endParaRPr lang="en-US" sz="1600" kern="1200" dirty="0">
              <a:solidFill>
                <a:prstClr val="black"/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5629F6-415A-414B-4206-E00218638209}"/>
              </a:ext>
            </a:extLst>
          </p:cNvPr>
          <p:cNvSpPr txBox="1"/>
          <p:nvPr/>
        </p:nvSpPr>
        <p:spPr>
          <a:xfrm>
            <a:off x="660902" y="4108024"/>
            <a:ext cx="3317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High interest and participation from key domestic companies</a:t>
            </a:r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4310420C-B963-4226-978B-AC1A0B459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195" y="1342601"/>
            <a:ext cx="300561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9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0D4FB71-2030-A8BE-B8C4-2596B31055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Google Shape;194;p20">
            <a:extLst>
              <a:ext uri="{FF2B5EF4-FFF2-40B4-BE49-F238E27FC236}">
                <a16:creationId xmlns:a16="http://schemas.microsoft.com/office/drawing/2014/main" id="{2E77B92B-BAB8-C70E-9700-614D9844AC46}"/>
              </a:ext>
            </a:extLst>
          </p:cNvPr>
          <p:cNvSpPr txBox="1"/>
          <p:nvPr/>
        </p:nvSpPr>
        <p:spPr>
          <a:xfrm>
            <a:off x="122843" y="74846"/>
            <a:ext cx="6985283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udiowide"/>
                <a:ea typeface="Audiowide"/>
                <a:cs typeface="Audiowide"/>
                <a:sym typeface="Audiowide"/>
              </a:rPr>
              <a:t>Our 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642CF-ADCF-6203-73E4-117D4AEA39E5}"/>
              </a:ext>
            </a:extLst>
          </p:cNvPr>
          <p:cNvSpPr txBox="1"/>
          <p:nvPr/>
        </p:nvSpPr>
        <p:spPr>
          <a:xfrm>
            <a:off x="122843" y="468770"/>
            <a:ext cx="517806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Avoiding Fragmentation &amp; Driving Alignment</a:t>
            </a:r>
            <a:endParaRPr lang="en-US" noProof="0" dirty="0">
              <a:solidFill>
                <a:srgbClr val="000000"/>
              </a:solidFill>
              <a:latin typeface="LG EI Text TTF SemiBold" panose="020B0700000101010101" pitchFamily="50" charset="-127"/>
              <a:ea typeface="LG EI Text TTF SemiBold" panose="020B07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F4151-D002-7C92-42E8-B6B55BEF608A}"/>
              </a:ext>
            </a:extLst>
          </p:cNvPr>
          <p:cNvSpPr txBox="1"/>
          <p:nvPr/>
        </p:nvSpPr>
        <p:spPr>
          <a:xfrm>
            <a:off x="122843" y="896071"/>
            <a:ext cx="7573357" cy="2862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LGE aims to strengthen the Eclipse SDV ecosystem — not create a separate or competing platform.</a:t>
            </a:r>
            <a:endParaRPr lang="en-US" noProof="0" dirty="0">
              <a:solidFill>
                <a:srgbClr val="000000"/>
              </a:solidFill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81517571-8F75-3282-2213-AF8DC36B9357}"/>
              </a:ext>
            </a:extLst>
          </p:cNvPr>
          <p:cNvGrpSpPr/>
          <p:nvPr/>
        </p:nvGrpSpPr>
        <p:grpSpPr>
          <a:xfrm>
            <a:off x="362630" y="1467702"/>
            <a:ext cx="3822252" cy="2863470"/>
            <a:chOff x="289374" y="1640489"/>
            <a:chExt cx="3614453" cy="270779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8DAECA11-E0A7-9610-8A85-9B8CD6370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374" y="1640489"/>
              <a:ext cx="3614453" cy="2707796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8FF918F-146B-8FE4-2A68-BCC95D011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5234" t="19612" r="2733" b="58356"/>
            <a:stretch/>
          </p:blipFill>
          <p:spPr>
            <a:xfrm>
              <a:off x="2911910" y="1913886"/>
              <a:ext cx="977408" cy="895224"/>
            </a:xfrm>
            <a:prstGeom prst="ellipse">
              <a:avLst/>
            </a:prstGeom>
            <a:effectLst>
              <a:innerShdw blurRad="190500">
                <a:schemeClr val="bg1">
                  <a:lumMod val="50000"/>
                </a:schemeClr>
              </a:innerShdw>
            </a:effectLst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55974FA5-1F0E-D1F3-390A-9CE01BED0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3521" y="1787015"/>
              <a:ext cx="625316" cy="62531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D2F6077-D894-4016-489D-C7E19B96FF9D}"/>
              </a:ext>
            </a:extLst>
          </p:cNvPr>
          <p:cNvSpPr txBox="1"/>
          <p:nvPr/>
        </p:nvSpPr>
        <p:spPr>
          <a:xfrm>
            <a:off x="517781" y="4356195"/>
            <a:ext cx="1553564" cy="2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 latinLnBrk="1">
              <a:spcBef>
                <a:spcPct val="20000"/>
              </a:spcBef>
              <a:spcAft>
                <a:spcPct val="0"/>
              </a:spcAft>
              <a:buClrTx/>
              <a:buFontTx/>
              <a:buNone/>
            </a:pPr>
            <a:r>
              <a:rPr kumimoji="1" lang="de-DE" altLang="ko-KR" b="1" kern="1200" dirty="0">
                <a:latin typeface="LG스마트체 Regular"/>
                <a:ea typeface="LG스마트체 Regular"/>
                <a:cs typeface="+mn-cs"/>
              </a:rPr>
              <a:t>M.AX</a:t>
            </a:r>
            <a:r>
              <a:rPr kumimoji="1" lang="de-DE" altLang="ko-KR" b="1" kern="1200" baseline="30000" dirty="0">
                <a:latin typeface="LG스마트체 Regular"/>
                <a:ea typeface="LG스마트체 Regular"/>
                <a:cs typeface="+mn-cs"/>
              </a:rPr>
              <a:t>1)</a:t>
            </a:r>
            <a:r>
              <a:rPr kumimoji="1" lang="de-DE" altLang="ko-KR" b="1" kern="1200" dirty="0">
                <a:latin typeface="LG스마트체 Regular"/>
                <a:ea typeface="LG스마트체 Regular"/>
                <a:cs typeface="+mn-cs"/>
              </a:rPr>
              <a:t> Alliance In Korea</a:t>
            </a:r>
            <a:endParaRPr kumimoji="1" lang="ko-KR" altLang="en-US" b="1" kern="1200" dirty="0">
              <a:latin typeface="LG스마트체 Regular"/>
              <a:ea typeface="LG스마트체 Regular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BD7AD-DF2F-2ADA-10E3-C64AB00B64E9}"/>
              </a:ext>
            </a:extLst>
          </p:cNvPr>
          <p:cNvSpPr txBox="1"/>
          <p:nvPr/>
        </p:nvSpPr>
        <p:spPr>
          <a:xfrm>
            <a:off x="4420" y="4881890"/>
            <a:ext cx="24416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 latinLnBrk="1">
              <a:spcBef>
                <a:spcPct val="2000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altLang="ko-KR" sz="1100" kern="1200" dirty="0">
                <a:latin typeface="Arial Narrow" panose="020B0606020202030204" pitchFamily="34" charset="0"/>
                <a:ea typeface="LG스마트체 Regular" panose="020B0600000101010101" pitchFamily="50" charset="-127"/>
                <a:cs typeface="+mn-cs"/>
              </a:rPr>
              <a:t>1) M.AX : Manufacturing AI Transformation, </a:t>
            </a:r>
            <a:endParaRPr kumimoji="1" lang="ko-KR" altLang="en-US" sz="1100" kern="1200" dirty="0">
              <a:latin typeface="Arial Narrow" panose="020B0606020202030204" pitchFamily="34" charset="0"/>
              <a:ea typeface="LG스마트체 Regular" panose="020B0600000101010101" pitchFamily="50" charset="-127"/>
              <a:cs typeface="+mn-cs"/>
            </a:endParaRPr>
          </a:p>
        </p:txBody>
      </p: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86046B19-7C70-0242-3DA3-5ED40D6AE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000" y="1479044"/>
            <a:ext cx="568523" cy="568523"/>
          </a:xfrm>
          <a:prstGeom prst="rect">
            <a:avLst/>
          </a:prstGeom>
        </p:spPr>
      </p:pic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0B5A0B48-A4C4-008F-ACF9-4A6FC3029B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72000" y="2618498"/>
            <a:ext cx="568523" cy="568523"/>
          </a:xfrm>
          <a:prstGeom prst="rect">
            <a:avLst/>
          </a:prstGeom>
        </p:spPr>
      </p:pic>
      <p:pic>
        <p:nvPicPr>
          <p:cNvPr id="17" name="Image 3" descr="preencoded.png">
            <a:extLst>
              <a:ext uri="{FF2B5EF4-FFF2-40B4-BE49-F238E27FC236}">
                <a16:creationId xmlns:a16="http://schemas.microsoft.com/office/drawing/2014/main" id="{F645565C-1E9F-8F73-D41B-691BBB413C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2000" y="3711279"/>
            <a:ext cx="568523" cy="568523"/>
          </a:xfrm>
          <a:prstGeom prst="rect">
            <a:avLst/>
          </a:prstGeom>
        </p:spPr>
      </p:pic>
      <p:sp>
        <p:nvSpPr>
          <p:cNvPr id="24" name="Text 3">
            <a:extLst>
              <a:ext uri="{FF2B5EF4-FFF2-40B4-BE49-F238E27FC236}">
                <a16:creationId xmlns:a16="http://schemas.microsoft.com/office/drawing/2014/main" id="{0D1B5051-54F7-B5F4-69E7-5DF1E7E7AB05}"/>
              </a:ext>
            </a:extLst>
          </p:cNvPr>
          <p:cNvSpPr/>
          <p:nvPr/>
        </p:nvSpPr>
        <p:spPr>
          <a:xfrm>
            <a:off x="5140523" y="1436161"/>
            <a:ext cx="299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No Isolated Open-Source Platform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B5BEC5-C927-CA2F-BA76-0A10072E7FA5}"/>
              </a:ext>
            </a:extLst>
          </p:cNvPr>
          <p:cNvSpPr txBox="1"/>
          <p:nvPr/>
        </p:nvSpPr>
        <p:spPr>
          <a:xfrm>
            <a:off x="5143220" y="1748681"/>
            <a:ext cx="372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The Korean SDV platform evolves within the global Eclipse ecosystem</a:t>
            </a:r>
          </a:p>
        </p:txBody>
      </p:sp>
      <p:sp>
        <p:nvSpPr>
          <p:cNvPr id="32" name="Text 3">
            <a:extLst>
              <a:ext uri="{FF2B5EF4-FFF2-40B4-BE49-F238E27FC236}">
                <a16:creationId xmlns:a16="http://schemas.microsoft.com/office/drawing/2014/main" id="{A3D88159-982A-7349-EB08-57BCDBF4A86C}"/>
              </a:ext>
            </a:extLst>
          </p:cNvPr>
          <p:cNvSpPr/>
          <p:nvPr/>
        </p:nvSpPr>
        <p:spPr>
          <a:xfrm>
            <a:off x="5140524" y="2531445"/>
            <a:ext cx="210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Alignment with S-CORE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D03B17-C58F-D89D-FD67-0DC127D0E8EA}"/>
              </a:ext>
            </a:extLst>
          </p:cNvPr>
          <p:cNvSpPr txBox="1"/>
          <p:nvPr/>
        </p:nvSpPr>
        <p:spPr>
          <a:xfrm>
            <a:off x="5143220" y="2835589"/>
            <a:ext cx="372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Preventing fragmentation is key — pursuing synergy, avoiding divergence</a:t>
            </a:r>
          </a:p>
        </p:txBody>
      </p:sp>
      <p:sp>
        <p:nvSpPr>
          <p:cNvPr id="34" name="Text 3">
            <a:extLst>
              <a:ext uri="{FF2B5EF4-FFF2-40B4-BE49-F238E27FC236}">
                <a16:creationId xmlns:a16="http://schemas.microsoft.com/office/drawing/2014/main" id="{22DC0861-A834-9649-00DD-EE73BA012C5E}"/>
              </a:ext>
            </a:extLst>
          </p:cNvPr>
          <p:cNvSpPr/>
          <p:nvPr/>
        </p:nvSpPr>
        <p:spPr>
          <a:xfrm>
            <a:off x="5140524" y="3595173"/>
            <a:ext cx="210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LG's Bridging Role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593858-73C2-AB37-8883-864E0CC7DE34}"/>
              </a:ext>
            </a:extLst>
          </p:cNvPr>
          <p:cNvSpPr txBox="1"/>
          <p:nvPr/>
        </p:nvSpPr>
        <p:spPr>
          <a:xfrm>
            <a:off x="5140523" y="3893314"/>
            <a:ext cx="372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Expanding the ecosystem by connecting Korean standard initiatives with Eclipse SDV</a:t>
            </a:r>
          </a:p>
        </p:txBody>
      </p:sp>
    </p:spTree>
    <p:extLst>
      <p:ext uri="{BB962C8B-B14F-4D97-AF65-F5344CB8AC3E}">
        <p14:creationId xmlns:p14="http://schemas.microsoft.com/office/powerpoint/2010/main" val="421124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22F31-45F0-C9FE-3767-9F4535995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oogle Shape;231;p29">
            <a:extLst>
              <a:ext uri="{FF2B5EF4-FFF2-40B4-BE49-F238E27FC236}">
                <a16:creationId xmlns:a16="http://schemas.microsoft.com/office/drawing/2014/main" id="{4A768DD9-75D7-94B4-AB22-F7435C39579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9510"/>
            <a:ext cx="9144000" cy="342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Google Shape;232;p29">
            <a:extLst>
              <a:ext uri="{FF2B5EF4-FFF2-40B4-BE49-F238E27FC236}">
                <a16:creationId xmlns:a16="http://schemas.microsoft.com/office/drawing/2014/main" id="{4D155541-D3B4-FDA9-3FE9-1E4C1695C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65" y="2189037"/>
            <a:ext cx="7583460" cy="116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>
            <a:spAutoFit/>
          </a:bodyPr>
          <a:lstStyle>
            <a:lvl1pPr latinLnBrk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defTabSz="685800" latinLnBrk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ko-KR" sz="3600" kern="1200" dirty="0">
                <a:solidFill>
                  <a:prstClr val="white"/>
                </a:solidFill>
                <a:latin typeface="Audiowide" panose="020B0600000101010101" charset="0"/>
                <a:ea typeface="LG스마트체 Regular" panose="020B0600000101010101" pitchFamily="50" charset="-127"/>
                <a:cs typeface="+mn-cs"/>
              </a:rPr>
              <a:t>New Project Proposal</a:t>
            </a:r>
            <a:br>
              <a:rPr lang="en-US" altLang="ko-KR" sz="3600" kern="1200" dirty="0">
                <a:solidFill>
                  <a:prstClr val="white"/>
                </a:solidFill>
                <a:latin typeface="Audiowide" panose="020B0600000101010101" charset="0"/>
                <a:ea typeface="LG스마트체 Regular" panose="020B0600000101010101" pitchFamily="50" charset="-127"/>
                <a:cs typeface="+mn-cs"/>
              </a:rPr>
            </a:br>
            <a:r>
              <a:rPr lang="en-US" altLang="ko-KR" kern="1200" dirty="0">
                <a:solidFill>
                  <a:prstClr val="white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+mn-cs"/>
              </a:rPr>
              <a:t>Timpani : A drumbeat for vehicle workloads</a:t>
            </a:r>
            <a:endParaRPr lang="ko-KR" altLang="ko-KR" sz="3600" kern="1200" dirty="0">
              <a:solidFill>
                <a:prstClr val="white"/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pic>
        <p:nvPicPr>
          <p:cNvPr id="4101" name="Google Shape;234;p29">
            <a:extLst>
              <a:ext uri="{FF2B5EF4-FFF2-40B4-BE49-F238E27FC236}">
                <a16:creationId xmlns:a16="http://schemas.microsoft.com/office/drawing/2014/main" id="{3A6AB087-19F0-DE34-FABC-7F442060400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8" y="447675"/>
            <a:ext cx="3996928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Google Shape;235;p29">
            <a:extLst>
              <a:ext uri="{FF2B5EF4-FFF2-40B4-BE49-F238E27FC236}">
                <a16:creationId xmlns:a16="http://schemas.microsoft.com/office/drawing/2014/main" id="{26D0949A-A0E9-122F-7B26-91BEF1615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0119"/>
            <a:ext cx="9144000" cy="28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 latinLnBrk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685800" latinLnBrk="0">
              <a:lnSpc>
                <a:spcPct val="115000"/>
              </a:lnSpc>
              <a:spcBef>
                <a:spcPct val="0"/>
              </a:spcBef>
              <a:buClrTx/>
              <a:buNone/>
            </a:pPr>
            <a:r>
              <a:rPr lang="ko-KR" altLang="ko-KR" sz="600" kern="1200">
                <a:solidFill>
                  <a:srgbClr val="AEABAB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Roboto" panose="02000000000000000000" pitchFamily="2" charset="0"/>
                <a:sym typeface="Roboto" panose="02000000000000000000" pitchFamily="2" charset="0"/>
              </a:rPr>
              <a:t>COPYRIGHT (C) 2023, ECLIPSE FOUNDATION. | THIS WORK IS LICENSED UNDER A CREATIVE COMMONS ATTRIBUTION 4.0 INTERNATIONAL LICENSE (CC BY 4.0)</a:t>
            </a:r>
          </a:p>
        </p:txBody>
      </p:sp>
      <p:sp>
        <p:nvSpPr>
          <p:cNvPr id="4103" name="직사각형 1">
            <a:extLst>
              <a:ext uri="{FF2B5EF4-FFF2-40B4-BE49-F238E27FC236}">
                <a16:creationId xmlns:a16="http://schemas.microsoft.com/office/drawing/2014/main" id="{7B37ADE1-3B06-221A-6CA7-8411C7B46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65" y="3953070"/>
            <a:ext cx="32547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defTabSz="685800" latinLnBrk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ko-KR" sz="1800" kern="1200" dirty="0">
                <a:solidFill>
                  <a:prstClr val="white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+mn-cs"/>
              </a:rPr>
              <a:t>LG Electronics /</a:t>
            </a:r>
            <a:r>
              <a:rPr lang="ko-KR" altLang="en-US" sz="1800" kern="1200" dirty="0">
                <a:solidFill>
                  <a:prstClr val="white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+mn-cs"/>
              </a:rPr>
              <a:t> </a:t>
            </a:r>
            <a:r>
              <a:rPr lang="en-US" altLang="ko-KR" sz="1800" kern="1200" dirty="0">
                <a:solidFill>
                  <a:prstClr val="white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+mn-cs"/>
              </a:rPr>
              <a:t>CTO</a:t>
            </a:r>
            <a:r>
              <a:rPr lang="ko-KR" altLang="en-US" sz="1800" kern="1200" dirty="0">
                <a:solidFill>
                  <a:prstClr val="white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+mn-cs"/>
              </a:rPr>
              <a:t> </a:t>
            </a:r>
            <a:r>
              <a:rPr lang="en-US" altLang="ko-KR" sz="1800" kern="1200" dirty="0">
                <a:solidFill>
                  <a:prstClr val="white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+mn-cs"/>
              </a:rPr>
              <a:t>Division</a:t>
            </a:r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2782DB91-3042-E3BD-18AD-3EB17C10B4A5}"/>
              </a:ext>
            </a:extLst>
          </p:cNvPr>
          <p:cNvSpPr/>
          <p:nvPr/>
        </p:nvSpPr>
        <p:spPr>
          <a:xfrm>
            <a:off x="3985023" y="23813"/>
            <a:ext cx="1173956" cy="2512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350" kern="1200">
              <a:solidFill>
                <a:prstClr val="white"/>
              </a:solidFill>
              <a:latin typeface="Arial Narrow"/>
              <a:ea typeface="LG스마트체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35367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2">
            <a:extLst>
              <a:ext uri="{FF2B5EF4-FFF2-40B4-BE49-F238E27FC236}">
                <a16:creationId xmlns:a16="http://schemas.microsoft.com/office/drawing/2014/main" id="{B8D8B93C-7956-EC27-FF18-C81B4AEA2A9D}"/>
              </a:ext>
            </a:extLst>
          </p:cNvPr>
          <p:cNvSpPr/>
          <p:nvPr/>
        </p:nvSpPr>
        <p:spPr>
          <a:xfrm>
            <a:off x="275242" y="3850471"/>
            <a:ext cx="4802100" cy="1002402"/>
          </a:xfrm>
          <a:prstGeom prst="roundRect">
            <a:avLst>
              <a:gd name="adj" fmla="val 1454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62" name="Shape 2">
            <a:extLst>
              <a:ext uri="{FF2B5EF4-FFF2-40B4-BE49-F238E27FC236}">
                <a16:creationId xmlns:a16="http://schemas.microsoft.com/office/drawing/2014/main" id="{318B8FF0-55EE-6E8B-DEBE-1FC084F765C9}"/>
              </a:ext>
            </a:extLst>
          </p:cNvPr>
          <p:cNvSpPr/>
          <p:nvPr/>
        </p:nvSpPr>
        <p:spPr>
          <a:xfrm>
            <a:off x="275242" y="2706935"/>
            <a:ext cx="4802100" cy="1002402"/>
          </a:xfrm>
          <a:prstGeom prst="roundRect">
            <a:avLst>
              <a:gd name="adj" fmla="val 1454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59" name="Shape 2">
            <a:extLst>
              <a:ext uri="{FF2B5EF4-FFF2-40B4-BE49-F238E27FC236}">
                <a16:creationId xmlns:a16="http://schemas.microsoft.com/office/drawing/2014/main" id="{0AB6022B-964D-9A06-8011-538979007863}"/>
              </a:ext>
            </a:extLst>
          </p:cNvPr>
          <p:cNvSpPr/>
          <p:nvPr/>
        </p:nvSpPr>
        <p:spPr>
          <a:xfrm>
            <a:off x="275242" y="1553597"/>
            <a:ext cx="4802100" cy="1002402"/>
          </a:xfrm>
          <a:prstGeom prst="roundRect">
            <a:avLst>
              <a:gd name="adj" fmla="val 1454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BC839C2-FD85-989C-5695-AE556D1CA2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Google Shape;194;p20">
            <a:extLst>
              <a:ext uri="{FF2B5EF4-FFF2-40B4-BE49-F238E27FC236}">
                <a16:creationId xmlns:a16="http://schemas.microsoft.com/office/drawing/2014/main" id="{2197F115-1E7D-27BD-66FE-2BF5E169D748}"/>
              </a:ext>
            </a:extLst>
          </p:cNvPr>
          <p:cNvSpPr txBox="1"/>
          <p:nvPr/>
        </p:nvSpPr>
        <p:spPr>
          <a:xfrm>
            <a:off x="122843" y="74846"/>
            <a:ext cx="6985283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Technical Background : Emerging Use Cases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364C70-FF64-67B9-0E60-D6878F371D6B}"/>
              </a:ext>
            </a:extLst>
          </p:cNvPr>
          <p:cNvSpPr txBox="1"/>
          <p:nvPr/>
        </p:nvSpPr>
        <p:spPr>
          <a:xfrm>
            <a:off x="122842" y="468770"/>
            <a:ext cx="594267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Autonomous Driving and In-Cockpit AI Convergence</a:t>
            </a:r>
            <a:endParaRPr lang="en-US" noProof="0" dirty="0">
              <a:solidFill>
                <a:srgbClr val="000000"/>
              </a:solidFill>
              <a:latin typeface="LG EI Text TTF SemiBold" panose="020B0700000101010101" pitchFamily="50" charset="-127"/>
              <a:ea typeface="LG EI Text TTF SemiBold" panose="020B07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B0F82-27F0-E981-2ADE-20FD2114B734}"/>
              </a:ext>
            </a:extLst>
          </p:cNvPr>
          <p:cNvSpPr txBox="1"/>
          <p:nvPr/>
        </p:nvSpPr>
        <p:spPr>
          <a:xfrm>
            <a:off x="122843" y="875133"/>
            <a:ext cx="6985282" cy="5475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Safety‑critical AD and Fast-evolving In-Cockpit AI are merging into interdependent workflow</a:t>
            </a:r>
            <a:b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</a:b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Forcing SDV Platforms to evolve beyond traditional rigid architectures.</a:t>
            </a:r>
            <a:endParaRPr lang="en-US" noProof="0" dirty="0">
              <a:solidFill>
                <a:srgbClr val="000000"/>
              </a:solidFill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pic>
        <p:nvPicPr>
          <p:cNvPr id="43" name="Image 0" descr="preencoded.png">
            <a:extLst>
              <a:ext uri="{FF2B5EF4-FFF2-40B4-BE49-F238E27FC236}">
                <a16:creationId xmlns:a16="http://schemas.microsoft.com/office/drawing/2014/main" id="{DE88A52D-A73D-EAD2-0A19-5996C871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682" y="1628309"/>
            <a:ext cx="598408" cy="598408"/>
          </a:xfrm>
          <a:prstGeom prst="rect">
            <a:avLst/>
          </a:prstGeom>
        </p:spPr>
      </p:pic>
      <p:pic>
        <p:nvPicPr>
          <p:cNvPr id="46" name="Image 1" descr="preencoded.png">
            <a:extLst>
              <a:ext uri="{FF2B5EF4-FFF2-40B4-BE49-F238E27FC236}">
                <a16:creationId xmlns:a16="http://schemas.microsoft.com/office/drawing/2014/main" id="{56152722-1F3C-7F74-0EEE-285A12852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7163" y="1628309"/>
            <a:ext cx="598408" cy="598408"/>
          </a:xfrm>
          <a:prstGeom prst="rect">
            <a:avLst/>
          </a:prstGeom>
        </p:spPr>
      </p:pic>
      <p:pic>
        <p:nvPicPr>
          <p:cNvPr id="49" name="Image 2" descr="preencoded.png">
            <a:extLst>
              <a:ext uri="{FF2B5EF4-FFF2-40B4-BE49-F238E27FC236}">
                <a16:creationId xmlns:a16="http://schemas.microsoft.com/office/drawing/2014/main" id="{07B406E5-2CD6-31D6-B7F1-02EF86C57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782" y="2871166"/>
            <a:ext cx="598408" cy="598408"/>
          </a:xfrm>
          <a:prstGeom prst="rect">
            <a:avLst/>
          </a:prstGeom>
        </p:spPr>
      </p:pic>
      <p:pic>
        <p:nvPicPr>
          <p:cNvPr id="52" name="Image 3" descr="preencoded.png">
            <a:extLst>
              <a:ext uri="{FF2B5EF4-FFF2-40B4-BE49-F238E27FC236}">
                <a16:creationId xmlns:a16="http://schemas.microsoft.com/office/drawing/2014/main" id="{AF0A6EC8-DDB8-D5B4-53A5-D4986019B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682" y="4063008"/>
            <a:ext cx="598408" cy="59840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86D4A57-2075-BD9A-7289-2A0CDDA97387}"/>
              </a:ext>
            </a:extLst>
          </p:cNvPr>
          <p:cNvSpPr txBox="1"/>
          <p:nvPr/>
        </p:nvSpPr>
        <p:spPr>
          <a:xfrm>
            <a:off x="986090" y="1773624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Autonomous Driving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4AFD088-38B9-4767-F432-324341BBB427}"/>
              </a:ext>
            </a:extLst>
          </p:cNvPr>
          <p:cNvSpPr txBox="1"/>
          <p:nvPr/>
        </p:nvSpPr>
        <p:spPr>
          <a:xfrm>
            <a:off x="3733391" y="1773624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In-Cockpit AI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93CC671-A5EC-8FCD-87B6-9C797BEAA692}"/>
              </a:ext>
            </a:extLst>
          </p:cNvPr>
          <p:cNvSpPr txBox="1"/>
          <p:nvPr/>
        </p:nvSpPr>
        <p:spPr>
          <a:xfrm>
            <a:off x="387682" y="2240454"/>
            <a:ext cx="22605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Strict Safety + Continuous Updates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BCF7788-2A2F-8602-CDE1-26D828766ACB}"/>
              </a:ext>
            </a:extLst>
          </p:cNvPr>
          <p:cNvSpPr txBox="1"/>
          <p:nvPr/>
        </p:nvSpPr>
        <p:spPr>
          <a:xfrm>
            <a:off x="3017163" y="2240454"/>
            <a:ext cx="2060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High Flexibility + Rapid Iteration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BBB48BE-760B-017D-A648-19EA27CB0DAB}"/>
              </a:ext>
            </a:extLst>
          </p:cNvPr>
          <p:cNvSpPr txBox="1"/>
          <p:nvPr/>
        </p:nvSpPr>
        <p:spPr>
          <a:xfrm>
            <a:off x="986090" y="3016482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Converging Domains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76C20F-CC46-B4F1-7C70-6DA31529D2B6}"/>
              </a:ext>
            </a:extLst>
          </p:cNvPr>
          <p:cNvSpPr txBox="1"/>
          <p:nvPr/>
        </p:nvSpPr>
        <p:spPr>
          <a:xfrm>
            <a:off x="2842688" y="2889183"/>
            <a:ext cx="2146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Real-time collaboration essential between AD and Adaptive AI Agents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9A0616F-E035-4BFD-E24C-05DCB9F127CF}"/>
              </a:ext>
            </a:extLst>
          </p:cNvPr>
          <p:cNvSpPr txBox="1"/>
          <p:nvPr/>
        </p:nvSpPr>
        <p:spPr>
          <a:xfrm>
            <a:off x="986090" y="4198954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Platform Evolution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0B40BE-1FF9-F464-1019-A5497FDC5721}"/>
              </a:ext>
            </a:extLst>
          </p:cNvPr>
          <p:cNvSpPr txBox="1"/>
          <p:nvPr/>
        </p:nvSpPr>
        <p:spPr>
          <a:xfrm>
            <a:off x="2842688" y="4059207"/>
            <a:ext cx="2146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Robust safety assurance + support for fast updates, dynamic models, flexible deployment</a:t>
            </a:r>
          </a:p>
        </p:txBody>
      </p:sp>
      <p:cxnSp>
        <p:nvCxnSpPr>
          <p:cNvPr id="68" name="연결선: 구부러짐 67">
            <a:extLst>
              <a:ext uri="{FF2B5EF4-FFF2-40B4-BE49-F238E27FC236}">
                <a16:creationId xmlns:a16="http://schemas.microsoft.com/office/drawing/2014/main" id="{4DF8C5BF-D09D-1B02-330B-8F29CA501693}"/>
              </a:ext>
            </a:extLst>
          </p:cNvPr>
          <p:cNvCxnSpPr>
            <a:stCxn id="59" idx="3"/>
            <a:endCxn id="62" idx="3"/>
          </p:cNvCxnSpPr>
          <p:nvPr/>
        </p:nvCxnSpPr>
        <p:spPr>
          <a:xfrm>
            <a:off x="5077342" y="2054798"/>
            <a:ext cx="12700" cy="1153338"/>
          </a:xfrm>
          <a:prstGeom prst="curvedConnector3">
            <a:avLst>
              <a:gd name="adj1" fmla="val 1800000"/>
            </a:avLst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130EED0-BB61-2549-0C57-957677D99BF1}"/>
              </a:ext>
            </a:extLst>
          </p:cNvPr>
          <p:cNvSpPr txBox="1"/>
          <p:nvPr/>
        </p:nvSpPr>
        <p:spPr>
          <a:xfrm>
            <a:off x="5433607" y="1927512"/>
            <a:ext cx="3501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Dual Requirements: Safety </a:t>
            </a:r>
            <a:r>
              <a:rPr lang="en-US" altLang="ko-KR" dirty="0">
                <a:solidFill>
                  <a:srgbClr val="C00000"/>
                </a:solidFill>
              </a:rPr>
              <a:t>vs.</a:t>
            </a:r>
            <a:r>
              <a:rPr lang="en-US" altLang="ko-KR" dirty="0"/>
              <a:t> AI Velocity</a:t>
            </a:r>
            <a:endParaRPr lang="ko-KR" alt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F06AF94-6C2F-F911-D2E3-CAD355C44958}"/>
              </a:ext>
            </a:extLst>
          </p:cNvPr>
          <p:cNvSpPr txBox="1"/>
          <p:nvPr/>
        </p:nvSpPr>
        <p:spPr>
          <a:xfrm>
            <a:off x="5436902" y="3033082"/>
            <a:ext cx="3643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Separate Domains </a:t>
            </a:r>
            <a:r>
              <a:rPr lang="en-US" altLang="ko-KR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altLang="ko-KR" dirty="0">
                <a:sym typeface="Wingdings" panose="05000000000000000000" pitchFamily="2" charset="2"/>
              </a:rPr>
              <a:t> One Unified Pipeline</a:t>
            </a:r>
            <a:endParaRPr lang="ko-KR" altLang="en-US" dirty="0"/>
          </a:p>
        </p:txBody>
      </p:sp>
      <p:cxnSp>
        <p:nvCxnSpPr>
          <p:cNvPr id="72" name="연결선: 구부러짐 71">
            <a:extLst>
              <a:ext uri="{FF2B5EF4-FFF2-40B4-BE49-F238E27FC236}">
                <a16:creationId xmlns:a16="http://schemas.microsoft.com/office/drawing/2014/main" id="{625C12F8-9D41-6DA8-A55E-A53C41682050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>
            <a:off x="5077342" y="3208136"/>
            <a:ext cx="12700" cy="1143536"/>
          </a:xfrm>
          <a:prstGeom prst="curvedConnector3">
            <a:avLst>
              <a:gd name="adj1" fmla="val 1800000"/>
            </a:avLst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402FE39-495F-1F5C-4ACD-A796C151FFD5}"/>
              </a:ext>
            </a:extLst>
          </p:cNvPr>
          <p:cNvSpPr txBox="1"/>
          <p:nvPr/>
        </p:nvSpPr>
        <p:spPr>
          <a:xfrm>
            <a:off x="5433607" y="4135970"/>
            <a:ext cx="2414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Required Platform Evolution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8808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4D11F32-5570-C63C-1182-A39C7D2550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Google Shape;194;p20">
            <a:extLst>
              <a:ext uri="{FF2B5EF4-FFF2-40B4-BE49-F238E27FC236}">
                <a16:creationId xmlns:a16="http://schemas.microsoft.com/office/drawing/2014/main" id="{AE7CCF2B-FEA1-88D5-63D6-E8AE7826DC14}"/>
              </a:ext>
            </a:extLst>
          </p:cNvPr>
          <p:cNvSpPr txBox="1"/>
          <p:nvPr/>
        </p:nvSpPr>
        <p:spPr>
          <a:xfrm>
            <a:off x="122843" y="74846"/>
            <a:ext cx="816481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Technical Background : Fail-Operational Architecture (L3/L4)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393B8-40BD-2E1A-B93D-16E0612287B4}"/>
              </a:ext>
            </a:extLst>
          </p:cNvPr>
          <p:cNvSpPr txBox="1"/>
          <p:nvPr/>
        </p:nvSpPr>
        <p:spPr>
          <a:xfrm>
            <a:off x="122842" y="468770"/>
            <a:ext cx="594267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Fail‑Operational Architecture for L3/L4 Autonomy</a:t>
            </a:r>
            <a:endParaRPr lang="en-US" noProof="0" dirty="0">
              <a:solidFill>
                <a:srgbClr val="000000"/>
              </a:solidFill>
              <a:latin typeface="LG EI Text TTF SemiBold" panose="020B0700000101010101" pitchFamily="50" charset="-127"/>
              <a:ea typeface="LG EI Text TTF SemiBold" panose="020B07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F18B0D-103E-9308-C155-9445618CA083}"/>
              </a:ext>
            </a:extLst>
          </p:cNvPr>
          <p:cNvSpPr txBox="1"/>
          <p:nvPr/>
        </p:nvSpPr>
        <p:spPr>
          <a:xfrm>
            <a:off x="122843" y="875133"/>
            <a:ext cx="7763858" cy="5475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Level‑3 and higher autonomy requires vehicles to remain operational even when a compute unit fails — demanding a shift toward coordinated Multi‑ECU / Multi‑SoC system architectures.</a:t>
            </a:r>
            <a:endParaRPr lang="en-US" noProof="0" dirty="0">
              <a:solidFill>
                <a:srgbClr val="000000"/>
              </a:solidFill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F5C973BB-889C-3F7B-8993-D488A44E24DA}"/>
              </a:ext>
            </a:extLst>
          </p:cNvPr>
          <p:cNvSpPr/>
          <p:nvPr/>
        </p:nvSpPr>
        <p:spPr>
          <a:xfrm>
            <a:off x="274891" y="1661149"/>
            <a:ext cx="8594218" cy="905170"/>
          </a:xfrm>
          <a:prstGeom prst="roundRect">
            <a:avLst>
              <a:gd name="adj" fmla="val 2500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10" name="Shape 5">
            <a:extLst>
              <a:ext uri="{FF2B5EF4-FFF2-40B4-BE49-F238E27FC236}">
                <a16:creationId xmlns:a16="http://schemas.microsoft.com/office/drawing/2014/main" id="{63AFA198-4BBB-05C7-2C3E-8CC609B9CBE1}"/>
              </a:ext>
            </a:extLst>
          </p:cNvPr>
          <p:cNvSpPr/>
          <p:nvPr/>
        </p:nvSpPr>
        <p:spPr>
          <a:xfrm>
            <a:off x="295111" y="1681369"/>
            <a:ext cx="150861" cy="864729"/>
          </a:xfrm>
          <a:prstGeom prst="rect">
            <a:avLst/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3" name="Shape 8">
            <a:extLst>
              <a:ext uri="{FF2B5EF4-FFF2-40B4-BE49-F238E27FC236}">
                <a16:creationId xmlns:a16="http://schemas.microsoft.com/office/drawing/2014/main" id="{C0CA9DE2-D45C-E9D3-8946-10AF54FB2F9B}"/>
              </a:ext>
            </a:extLst>
          </p:cNvPr>
          <p:cNvSpPr/>
          <p:nvPr/>
        </p:nvSpPr>
        <p:spPr>
          <a:xfrm>
            <a:off x="501183" y="2755886"/>
            <a:ext cx="8367926" cy="905170"/>
          </a:xfrm>
          <a:prstGeom prst="roundRect">
            <a:avLst>
              <a:gd name="adj" fmla="val 2500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Shape 9">
            <a:extLst>
              <a:ext uri="{FF2B5EF4-FFF2-40B4-BE49-F238E27FC236}">
                <a16:creationId xmlns:a16="http://schemas.microsoft.com/office/drawing/2014/main" id="{1E62601A-5B7E-2F63-61CC-2D833A73A802}"/>
              </a:ext>
            </a:extLst>
          </p:cNvPr>
          <p:cNvSpPr/>
          <p:nvPr/>
        </p:nvSpPr>
        <p:spPr>
          <a:xfrm>
            <a:off x="521404" y="2776106"/>
            <a:ext cx="150861" cy="864729"/>
          </a:xfrm>
          <a:prstGeom prst="rect">
            <a:avLst/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92F3FADA-F144-5472-9A77-6F1025A2D7B2}"/>
              </a:ext>
            </a:extLst>
          </p:cNvPr>
          <p:cNvSpPr/>
          <p:nvPr/>
        </p:nvSpPr>
        <p:spPr>
          <a:xfrm>
            <a:off x="727476" y="3850623"/>
            <a:ext cx="8141633" cy="905170"/>
          </a:xfrm>
          <a:prstGeom prst="roundRect">
            <a:avLst>
              <a:gd name="adj" fmla="val 2500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" name="Shape 13">
            <a:extLst>
              <a:ext uri="{FF2B5EF4-FFF2-40B4-BE49-F238E27FC236}">
                <a16:creationId xmlns:a16="http://schemas.microsoft.com/office/drawing/2014/main" id="{4154CA3E-3100-463A-5CF1-FB301C8673EF}"/>
              </a:ext>
            </a:extLst>
          </p:cNvPr>
          <p:cNvSpPr/>
          <p:nvPr/>
        </p:nvSpPr>
        <p:spPr>
          <a:xfrm>
            <a:off x="747696" y="3870843"/>
            <a:ext cx="150861" cy="864729"/>
          </a:xfrm>
          <a:prstGeom prst="rect">
            <a:avLst/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958156-F43C-8209-179D-D8CDD60BBC67}"/>
              </a:ext>
            </a:extLst>
          </p:cNvPr>
          <p:cNvSpPr txBox="1"/>
          <p:nvPr/>
        </p:nvSpPr>
        <p:spPr>
          <a:xfrm>
            <a:off x="445972" y="1745374"/>
            <a:ext cx="3479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Why Fail-Operational is Essential</a:t>
            </a:r>
            <a:endParaRPr lang="ko-KR" altLang="en-US" sz="1600" dirty="0"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E1A768-E8D2-13AA-9F78-531C43ED3FD6}"/>
              </a:ext>
            </a:extLst>
          </p:cNvPr>
          <p:cNvSpPr txBox="1"/>
          <p:nvPr/>
        </p:nvSpPr>
        <p:spPr>
          <a:xfrm>
            <a:off x="501182" y="2126839"/>
            <a:ext cx="5908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L3/L4 aims to maintain </a:t>
            </a:r>
            <a:r>
              <a:rPr lang="en-US" altLang="ko-KR" b="1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sustained autonomous operation</a:t>
            </a:r>
            <a:r>
              <a:rPr lang="en-US" altLang="ko-KR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, not just fail-safe.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82DA48-477A-A36F-9AF9-69B1D6A17331}"/>
              </a:ext>
            </a:extLst>
          </p:cNvPr>
          <p:cNvSpPr txBox="1"/>
          <p:nvPr/>
        </p:nvSpPr>
        <p:spPr>
          <a:xfrm>
            <a:off x="672265" y="2794352"/>
            <a:ext cx="5737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From Isolated Nodes → Coordinated Multi‑ECU / Multi‑SoC</a:t>
            </a:r>
            <a:endParaRPr lang="ko-KR" altLang="en-US" sz="1600" dirty="0"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B7EFF5-F057-56ED-FBD0-E82FE317DD98}"/>
              </a:ext>
            </a:extLst>
          </p:cNvPr>
          <p:cNvSpPr txBox="1"/>
          <p:nvPr/>
        </p:nvSpPr>
        <p:spPr>
          <a:xfrm>
            <a:off x="727476" y="3047550"/>
            <a:ext cx="6088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Distributed architecture, clear fallback paths, takeover path, real-time failover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44921F-6802-AC93-E3F0-9ADAB6B1A27B}"/>
              </a:ext>
            </a:extLst>
          </p:cNvPr>
          <p:cNvSpPr txBox="1"/>
          <p:nvPr/>
        </p:nvSpPr>
        <p:spPr>
          <a:xfrm>
            <a:off x="898557" y="3889089"/>
            <a:ext cx="3479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New Software-Level Requirements</a:t>
            </a:r>
            <a:endParaRPr lang="ko-KR" altLang="en-US" sz="1600" dirty="0"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DB54B0-CD3C-56F4-BA36-66031B858736}"/>
              </a:ext>
            </a:extLst>
          </p:cNvPr>
          <p:cNvSpPr txBox="1"/>
          <p:nvPr/>
        </p:nvSpPr>
        <p:spPr>
          <a:xfrm>
            <a:off x="953768" y="4149318"/>
            <a:ext cx="7164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Cross-ECU monitoring &amp; Health Management, distributed failover, deterministic scheduling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B785A-4B4C-57B0-8990-899ADE58A128}"/>
              </a:ext>
            </a:extLst>
          </p:cNvPr>
          <p:cNvSpPr txBox="1"/>
          <p:nvPr/>
        </p:nvSpPr>
        <p:spPr>
          <a:xfrm>
            <a:off x="727476" y="3324319"/>
            <a:ext cx="859421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Wingdings" panose="05000000000000000000" pitchFamily="2" charset="2"/>
              <a:buChar char="Ø"/>
            </a:pPr>
            <a:r>
              <a:rPr lang="en-US" altLang="ko-KR" sz="13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All core functions must be mutually monitored and coordinated in a distributed environment.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F62839-DB55-0B0A-DF12-445B2C47B616}"/>
              </a:ext>
            </a:extLst>
          </p:cNvPr>
          <p:cNvSpPr txBox="1"/>
          <p:nvPr/>
        </p:nvSpPr>
        <p:spPr>
          <a:xfrm>
            <a:off x="953768" y="4397905"/>
            <a:ext cx="859421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Wingdings" panose="05000000000000000000" pitchFamily="2" charset="2"/>
              <a:buChar char="Ø"/>
            </a:pPr>
            <a:r>
              <a:rPr lang="en-US" altLang="ko-KR" sz="13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System-Level Orchestration across multiple SoCs/ECUs</a:t>
            </a:r>
          </a:p>
        </p:txBody>
      </p:sp>
    </p:spTree>
    <p:extLst>
      <p:ext uri="{BB962C8B-B14F-4D97-AF65-F5344CB8AC3E}">
        <p14:creationId xmlns:p14="http://schemas.microsoft.com/office/powerpoint/2010/main" val="793063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DAA2A-6C1F-FD55-6C1E-2B09ABDF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2">
            <a:extLst>
              <a:ext uri="{FF2B5EF4-FFF2-40B4-BE49-F238E27FC236}">
                <a16:creationId xmlns:a16="http://schemas.microsoft.com/office/drawing/2014/main" id="{ACB34A25-7804-3CCA-E030-3316DC07B2AF}"/>
              </a:ext>
            </a:extLst>
          </p:cNvPr>
          <p:cNvSpPr/>
          <p:nvPr/>
        </p:nvSpPr>
        <p:spPr>
          <a:xfrm>
            <a:off x="5181175" y="1672733"/>
            <a:ext cx="3389766" cy="3175569"/>
          </a:xfrm>
          <a:prstGeom prst="roundRect">
            <a:avLst>
              <a:gd name="adj" fmla="val 1454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94" name="Shape 2">
            <a:extLst>
              <a:ext uri="{FF2B5EF4-FFF2-40B4-BE49-F238E27FC236}">
                <a16:creationId xmlns:a16="http://schemas.microsoft.com/office/drawing/2014/main" id="{F27005B9-397C-6C6E-8F22-F47FB611DBBE}"/>
              </a:ext>
            </a:extLst>
          </p:cNvPr>
          <p:cNvSpPr/>
          <p:nvPr/>
        </p:nvSpPr>
        <p:spPr>
          <a:xfrm>
            <a:off x="575322" y="1672733"/>
            <a:ext cx="3389766" cy="3175569"/>
          </a:xfrm>
          <a:prstGeom prst="roundRect">
            <a:avLst>
              <a:gd name="adj" fmla="val 1454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C6551C-E39B-6428-40E6-973E50EBBD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" name="Google Shape;194;p20">
            <a:extLst>
              <a:ext uri="{FF2B5EF4-FFF2-40B4-BE49-F238E27FC236}">
                <a16:creationId xmlns:a16="http://schemas.microsoft.com/office/drawing/2014/main" id="{BEFB0699-45B3-88B4-82DF-AFF0563B3C97}"/>
              </a:ext>
            </a:extLst>
          </p:cNvPr>
          <p:cNvSpPr txBox="1"/>
          <p:nvPr/>
        </p:nvSpPr>
        <p:spPr>
          <a:xfrm>
            <a:off x="122843" y="74846"/>
            <a:ext cx="786545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Technical Background : Orchestration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EE44F-4707-3389-9148-02C972CF48AA}"/>
              </a:ext>
            </a:extLst>
          </p:cNvPr>
          <p:cNvSpPr txBox="1"/>
          <p:nvPr/>
        </p:nvSpPr>
        <p:spPr>
          <a:xfrm>
            <a:off x="122842" y="468770"/>
            <a:ext cx="594267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Two Dimensions of Orchestration: Spatial &amp; Temporal</a:t>
            </a:r>
            <a:endParaRPr lang="en-US" noProof="0" dirty="0">
              <a:solidFill>
                <a:srgbClr val="000000"/>
              </a:solidFill>
              <a:latin typeface="LG EI Text TTF SemiBold" panose="020B0700000101010101" pitchFamily="50" charset="-127"/>
              <a:ea typeface="LG EI Text TTF SemiBold" panose="020B07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430EE-4BC1-E54F-F945-2B1421428F16}"/>
              </a:ext>
            </a:extLst>
          </p:cNvPr>
          <p:cNvSpPr txBox="1"/>
          <p:nvPr/>
        </p:nvSpPr>
        <p:spPr>
          <a:xfrm>
            <a:off x="122842" y="875133"/>
            <a:ext cx="8898315" cy="5475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To satisfy SDV requirements — safety‑critical behavior, real‑time guarantees, continuous updates, and fail‑operational operation — orchestration must be addressed across two technical dimensions: Spatial and Temporal.</a:t>
            </a:r>
            <a:endParaRPr lang="en-US" noProof="0" dirty="0">
              <a:solidFill>
                <a:srgbClr val="000000"/>
              </a:solidFill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B3C3F6-75B8-ADEC-F5F8-D12BE03DF3BD}"/>
              </a:ext>
            </a:extLst>
          </p:cNvPr>
          <p:cNvSpPr txBox="1"/>
          <p:nvPr/>
        </p:nvSpPr>
        <p:spPr>
          <a:xfrm>
            <a:off x="1199871" y="1691068"/>
            <a:ext cx="22300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Spatial</a:t>
            </a:r>
            <a:br>
              <a:rPr lang="en-US" altLang="ko-KR" dirty="0"/>
            </a:br>
            <a:r>
              <a:rPr lang="en-US" altLang="ko-KR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(Where / Env. For Runtime)</a:t>
            </a:r>
            <a:endParaRPr lang="ko-KR" altLang="en-US" dirty="0"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C14803-C880-1AC4-8E0D-84AC91CE418A}"/>
              </a:ext>
            </a:extLst>
          </p:cNvPr>
          <p:cNvSpPr txBox="1"/>
          <p:nvPr/>
        </p:nvSpPr>
        <p:spPr>
          <a:xfrm>
            <a:off x="5634519" y="1685883"/>
            <a:ext cx="24785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000">
                <a:latin typeface="LG EI Text TTF Bold" panose="020B0800000101010101" pitchFamily="50" charset="-127"/>
                <a:ea typeface="LG EI Text TTF Bold" panose="020B0800000101010101" pitchFamily="50" charset="-127"/>
              </a:defRPr>
            </a:lvl1pPr>
          </a:lstStyle>
          <a:p>
            <a:r>
              <a:rPr lang="en-US" altLang="ko-KR" dirty="0"/>
              <a:t>Temporal</a:t>
            </a:r>
          </a:p>
          <a:p>
            <a:r>
              <a:rPr lang="en-US" altLang="ko-KR" sz="1400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(When / Req. for Determinism)</a:t>
            </a:r>
            <a:endParaRPr lang="ko-KR" altLang="en-US" sz="1400" dirty="0"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4F38F27B-88B9-C017-4A41-8C4C9F031D4C}"/>
              </a:ext>
            </a:extLst>
          </p:cNvPr>
          <p:cNvSpPr/>
          <p:nvPr/>
        </p:nvSpPr>
        <p:spPr>
          <a:xfrm>
            <a:off x="852729" y="3091101"/>
            <a:ext cx="732893" cy="30579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SoC1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429BB035-E363-9F14-B3E1-255C25F3FDFB}"/>
              </a:ext>
            </a:extLst>
          </p:cNvPr>
          <p:cNvSpPr/>
          <p:nvPr/>
        </p:nvSpPr>
        <p:spPr>
          <a:xfrm>
            <a:off x="1702474" y="3091101"/>
            <a:ext cx="732893" cy="30579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SoC2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CBB99EA-4643-0903-4398-892C0CD237E6}"/>
              </a:ext>
            </a:extLst>
          </p:cNvPr>
          <p:cNvSpPr/>
          <p:nvPr/>
        </p:nvSpPr>
        <p:spPr>
          <a:xfrm>
            <a:off x="2552219" y="3091101"/>
            <a:ext cx="732893" cy="30579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Cloud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BD8AB025-1232-29C4-D012-97302AAE39A1}"/>
              </a:ext>
            </a:extLst>
          </p:cNvPr>
          <p:cNvSpPr/>
          <p:nvPr/>
        </p:nvSpPr>
        <p:spPr>
          <a:xfrm>
            <a:off x="852729" y="4277423"/>
            <a:ext cx="732893" cy="30579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CPU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CBE633A8-D87F-78BE-941C-0F5ED0EAB1D4}"/>
              </a:ext>
            </a:extLst>
          </p:cNvPr>
          <p:cNvSpPr/>
          <p:nvPr/>
        </p:nvSpPr>
        <p:spPr>
          <a:xfrm>
            <a:off x="1702474" y="4277423"/>
            <a:ext cx="732893" cy="30579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Mem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98314F46-30B5-0B9E-C1A8-49D6425FB78B}"/>
              </a:ext>
            </a:extLst>
          </p:cNvPr>
          <p:cNvSpPr/>
          <p:nvPr/>
        </p:nvSpPr>
        <p:spPr>
          <a:xfrm>
            <a:off x="2552219" y="4277423"/>
            <a:ext cx="732893" cy="30579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Net.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F554E7D0-84A8-F272-2A7F-AC5F5B34875B}"/>
              </a:ext>
            </a:extLst>
          </p:cNvPr>
          <p:cNvSpPr/>
          <p:nvPr/>
        </p:nvSpPr>
        <p:spPr>
          <a:xfrm>
            <a:off x="1616338" y="2439140"/>
            <a:ext cx="905163" cy="3057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App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cxnSp>
        <p:nvCxnSpPr>
          <p:cNvPr id="44" name="연결선: 구부러짐 43">
            <a:extLst>
              <a:ext uri="{FF2B5EF4-FFF2-40B4-BE49-F238E27FC236}">
                <a16:creationId xmlns:a16="http://schemas.microsoft.com/office/drawing/2014/main" id="{F72332B6-B592-B699-86FE-183236FB62A7}"/>
              </a:ext>
            </a:extLst>
          </p:cNvPr>
          <p:cNvCxnSpPr>
            <a:stCxn id="42" idx="2"/>
            <a:endCxn id="36" idx="0"/>
          </p:cNvCxnSpPr>
          <p:nvPr/>
        </p:nvCxnSpPr>
        <p:spPr>
          <a:xfrm rot="5400000">
            <a:off x="1470967" y="2493147"/>
            <a:ext cx="346163" cy="849744"/>
          </a:xfrm>
          <a:prstGeom prst="curvedConnector3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연결선: 구부러짐 44">
            <a:extLst>
              <a:ext uri="{FF2B5EF4-FFF2-40B4-BE49-F238E27FC236}">
                <a16:creationId xmlns:a16="http://schemas.microsoft.com/office/drawing/2014/main" id="{C30849A0-AA5B-D836-5122-2B385D75C16D}"/>
              </a:ext>
            </a:extLst>
          </p:cNvPr>
          <p:cNvCxnSpPr>
            <a:cxnSpLocks/>
            <a:stCxn id="42" idx="2"/>
            <a:endCxn id="37" idx="0"/>
          </p:cNvCxnSpPr>
          <p:nvPr/>
        </p:nvCxnSpPr>
        <p:spPr>
          <a:xfrm rot="16200000" flipH="1">
            <a:off x="1895839" y="2918018"/>
            <a:ext cx="346163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연결선: 구부러짐 47">
            <a:extLst>
              <a:ext uri="{FF2B5EF4-FFF2-40B4-BE49-F238E27FC236}">
                <a16:creationId xmlns:a16="http://schemas.microsoft.com/office/drawing/2014/main" id="{F13CA77A-B667-B1E3-F2C5-1BE8E6B60E20}"/>
              </a:ext>
            </a:extLst>
          </p:cNvPr>
          <p:cNvCxnSpPr>
            <a:cxnSpLocks/>
            <a:stCxn id="42" idx="2"/>
            <a:endCxn id="38" idx="0"/>
          </p:cNvCxnSpPr>
          <p:nvPr/>
        </p:nvCxnSpPr>
        <p:spPr>
          <a:xfrm rot="16200000" flipH="1">
            <a:off x="2320712" y="2493146"/>
            <a:ext cx="346163" cy="849746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61D2F99-4D0B-D3BC-D575-DB5432354AB1}"/>
              </a:ext>
            </a:extLst>
          </p:cNvPr>
          <p:cNvSpPr txBox="1"/>
          <p:nvPr/>
        </p:nvSpPr>
        <p:spPr>
          <a:xfrm>
            <a:off x="2715084" y="2537404"/>
            <a:ext cx="11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Deployment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FDE81CE9-E73A-71D5-BC90-EE666309A00C}"/>
              </a:ext>
            </a:extLst>
          </p:cNvPr>
          <p:cNvSpPr/>
          <p:nvPr/>
        </p:nvSpPr>
        <p:spPr>
          <a:xfrm>
            <a:off x="1616338" y="3686676"/>
            <a:ext cx="905163" cy="3057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App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cxnSp>
        <p:nvCxnSpPr>
          <p:cNvPr id="59" name="연결선: 구부러짐 58">
            <a:extLst>
              <a:ext uri="{FF2B5EF4-FFF2-40B4-BE49-F238E27FC236}">
                <a16:creationId xmlns:a16="http://schemas.microsoft.com/office/drawing/2014/main" id="{DDB0CA16-31F0-F62F-48C6-85E7EE2DB0AD}"/>
              </a:ext>
            </a:extLst>
          </p:cNvPr>
          <p:cNvCxnSpPr>
            <a:cxnSpLocks/>
            <a:stCxn id="40" idx="0"/>
            <a:endCxn id="58" idx="2"/>
          </p:cNvCxnSpPr>
          <p:nvPr/>
        </p:nvCxnSpPr>
        <p:spPr>
          <a:xfrm rot="16200000" flipV="1">
            <a:off x="1926447" y="4134948"/>
            <a:ext cx="284949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연결선: 구부러짐 61">
            <a:extLst>
              <a:ext uri="{FF2B5EF4-FFF2-40B4-BE49-F238E27FC236}">
                <a16:creationId xmlns:a16="http://schemas.microsoft.com/office/drawing/2014/main" id="{4D93530F-EB86-3B45-75A1-E59FB13B20A2}"/>
              </a:ext>
            </a:extLst>
          </p:cNvPr>
          <p:cNvCxnSpPr>
            <a:cxnSpLocks/>
            <a:stCxn id="39" idx="0"/>
            <a:endCxn id="58" idx="2"/>
          </p:cNvCxnSpPr>
          <p:nvPr/>
        </p:nvCxnSpPr>
        <p:spPr>
          <a:xfrm rot="5400000" flipH="1" flipV="1">
            <a:off x="1501574" y="3710077"/>
            <a:ext cx="284949" cy="84974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연결선: 구부러짐 64">
            <a:extLst>
              <a:ext uri="{FF2B5EF4-FFF2-40B4-BE49-F238E27FC236}">
                <a16:creationId xmlns:a16="http://schemas.microsoft.com/office/drawing/2014/main" id="{1CC6B93E-DDD0-903E-55EC-E622D699DFF7}"/>
              </a:ext>
            </a:extLst>
          </p:cNvPr>
          <p:cNvCxnSpPr>
            <a:cxnSpLocks/>
            <a:stCxn id="41" idx="0"/>
            <a:endCxn id="58" idx="2"/>
          </p:cNvCxnSpPr>
          <p:nvPr/>
        </p:nvCxnSpPr>
        <p:spPr>
          <a:xfrm rot="16200000" flipV="1">
            <a:off x="2351319" y="3710076"/>
            <a:ext cx="284949" cy="849746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C4D38EE-738A-7C2C-67E2-9DE01BE3419A}"/>
              </a:ext>
            </a:extLst>
          </p:cNvPr>
          <p:cNvSpPr txBox="1"/>
          <p:nvPr/>
        </p:nvSpPr>
        <p:spPr>
          <a:xfrm>
            <a:off x="2772099" y="3610388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Resource</a:t>
            </a:r>
            <a:br>
              <a:rPr lang="en-US" altLang="ko-KR" b="1" dirty="0">
                <a:solidFill>
                  <a:srgbClr val="C00000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</a:rPr>
            </a:br>
            <a:r>
              <a:rPr lang="en-US" altLang="ko-KR" b="1" dirty="0">
                <a:solidFill>
                  <a:srgbClr val="C00000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Allocation</a:t>
            </a:r>
            <a:endParaRPr lang="ko-KR" altLang="en-US" b="1" dirty="0">
              <a:solidFill>
                <a:srgbClr val="C00000"/>
              </a:solidFill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id="{6B8A8CED-0217-0043-FB3D-D86BEEA2A2FB}"/>
              </a:ext>
            </a:extLst>
          </p:cNvPr>
          <p:cNvCxnSpPr>
            <a:cxnSpLocks/>
          </p:cNvCxnSpPr>
          <p:nvPr/>
        </p:nvCxnSpPr>
        <p:spPr>
          <a:xfrm>
            <a:off x="5338618" y="2972701"/>
            <a:ext cx="302029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534D1CAB-DF65-E83C-2863-07392F2910E4}"/>
              </a:ext>
            </a:extLst>
          </p:cNvPr>
          <p:cNvSpPr/>
          <p:nvPr/>
        </p:nvSpPr>
        <p:spPr>
          <a:xfrm>
            <a:off x="5432809" y="2565831"/>
            <a:ext cx="905163" cy="3057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App 1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764D541F-69B9-F82C-3A8F-84016EEBDF67}"/>
              </a:ext>
            </a:extLst>
          </p:cNvPr>
          <p:cNvSpPr/>
          <p:nvPr/>
        </p:nvSpPr>
        <p:spPr>
          <a:xfrm>
            <a:off x="7274445" y="2565831"/>
            <a:ext cx="905163" cy="3057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App 1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56AD112-604A-002B-48A4-1D6F4B33BDEF}"/>
              </a:ext>
            </a:extLst>
          </p:cNvPr>
          <p:cNvSpPr txBox="1"/>
          <p:nvPr/>
        </p:nvSpPr>
        <p:spPr>
          <a:xfrm>
            <a:off x="7015084" y="2952518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Execution Time</a:t>
            </a:r>
            <a:endParaRPr lang="ko-KR" altLang="en-US" b="1" dirty="0">
              <a:solidFill>
                <a:srgbClr val="C00000"/>
              </a:solidFill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7E857096-C612-6A9B-0086-0EAC3EE8A4B0}"/>
              </a:ext>
            </a:extLst>
          </p:cNvPr>
          <p:cNvSpPr/>
          <p:nvPr/>
        </p:nvSpPr>
        <p:spPr>
          <a:xfrm>
            <a:off x="6353627" y="2565831"/>
            <a:ext cx="905163" cy="305798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App 2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DB488EEF-7900-97FE-87D2-7B04630508C5}"/>
              </a:ext>
            </a:extLst>
          </p:cNvPr>
          <p:cNvSpPr/>
          <p:nvPr/>
        </p:nvSpPr>
        <p:spPr>
          <a:xfrm>
            <a:off x="5361358" y="4087020"/>
            <a:ext cx="905163" cy="3057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App 1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50BD54EC-4479-F24A-C220-A85A54D87B27}"/>
              </a:ext>
            </a:extLst>
          </p:cNvPr>
          <p:cNvSpPr/>
          <p:nvPr/>
        </p:nvSpPr>
        <p:spPr>
          <a:xfrm>
            <a:off x="6349769" y="3699679"/>
            <a:ext cx="905163" cy="305798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App 2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E651389A-D3E3-02B1-72A0-57626B6F7E8C}"/>
              </a:ext>
            </a:extLst>
          </p:cNvPr>
          <p:cNvSpPr/>
          <p:nvPr/>
        </p:nvSpPr>
        <p:spPr>
          <a:xfrm>
            <a:off x="7350776" y="4087020"/>
            <a:ext cx="905163" cy="305798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LG EI Text TTF Regular" panose="020B0500000101010101" pitchFamily="50" charset="-127"/>
                <a:ea typeface="LG EI Text TTF Regular" panose="020B0500000101010101" pitchFamily="50" charset="-127"/>
              </a:rPr>
              <a:t>App 3</a:t>
            </a:r>
            <a:endParaRPr lang="ko-KR" altLang="en-US" dirty="0">
              <a:solidFill>
                <a:schemeClr val="tx1"/>
              </a:solidFill>
              <a:latin typeface="LG EI Text TTF Regular" panose="020B0500000101010101" pitchFamily="50" charset="-127"/>
              <a:ea typeface="LG EI Text TTF Regular" panose="020B0500000101010101" pitchFamily="50" charset="-127"/>
            </a:endParaRPr>
          </a:p>
        </p:txBody>
      </p:sp>
      <p:cxnSp>
        <p:nvCxnSpPr>
          <p:cNvPr id="86" name="연결선: 구부러짐 85">
            <a:extLst>
              <a:ext uri="{FF2B5EF4-FFF2-40B4-BE49-F238E27FC236}">
                <a16:creationId xmlns:a16="http://schemas.microsoft.com/office/drawing/2014/main" id="{E266EFD6-763F-5C35-B4FB-671FDB6BEC08}"/>
              </a:ext>
            </a:extLst>
          </p:cNvPr>
          <p:cNvCxnSpPr>
            <a:cxnSpLocks/>
            <a:stCxn id="81" idx="0"/>
            <a:endCxn id="84" idx="1"/>
          </p:cNvCxnSpPr>
          <p:nvPr/>
        </p:nvCxnSpPr>
        <p:spPr>
          <a:xfrm rot="5400000" flipH="1" flipV="1">
            <a:off x="5964633" y="3701885"/>
            <a:ext cx="234442" cy="535829"/>
          </a:xfrm>
          <a:prstGeom prst="curvedConnector2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연결선: 구부러짐 88">
            <a:extLst>
              <a:ext uri="{FF2B5EF4-FFF2-40B4-BE49-F238E27FC236}">
                <a16:creationId xmlns:a16="http://schemas.microsoft.com/office/drawing/2014/main" id="{817FEE61-1B8B-0108-85B2-71B8D827009F}"/>
              </a:ext>
            </a:extLst>
          </p:cNvPr>
          <p:cNvCxnSpPr>
            <a:cxnSpLocks/>
            <a:stCxn id="84" idx="3"/>
            <a:endCxn id="85" idx="0"/>
          </p:cNvCxnSpPr>
          <p:nvPr/>
        </p:nvCxnSpPr>
        <p:spPr>
          <a:xfrm>
            <a:off x="7254932" y="3852578"/>
            <a:ext cx="548426" cy="234442"/>
          </a:xfrm>
          <a:prstGeom prst="curvedConnector2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10321E15-838F-D42E-0C22-C5E1AEEC3947}"/>
              </a:ext>
            </a:extLst>
          </p:cNvPr>
          <p:cNvSpPr txBox="1"/>
          <p:nvPr/>
        </p:nvSpPr>
        <p:spPr>
          <a:xfrm>
            <a:off x="7393425" y="3610528"/>
            <a:ext cx="11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Dependency</a:t>
            </a:r>
            <a:endParaRPr lang="ko-KR" altLang="en-US" b="1" dirty="0">
              <a:solidFill>
                <a:srgbClr val="C00000"/>
              </a:solidFill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0336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DC38B-2EB5-4ABB-15AC-C65E47BBD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C419CD6-14E4-B5F7-EFC8-C8EBC9DD64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3" name="Google Shape;194;p20">
            <a:extLst>
              <a:ext uri="{FF2B5EF4-FFF2-40B4-BE49-F238E27FC236}">
                <a16:creationId xmlns:a16="http://schemas.microsoft.com/office/drawing/2014/main" id="{AE9D1995-EB34-500F-BF03-6DA59D6CC036}"/>
              </a:ext>
            </a:extLst>
          </p:cNvPr>
          <p:cNvSpPr txBox="1"/>
          <p:nvPr/>
        </p:nvSpPr>
        <p:spPr>
          <a:xfrm>
            <a:off x="122843" y="74846"/>
            <a:ext cx="786545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Role of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Pullpiri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LG EI Text TTF Bold" panose="020B0800000101010101" pitchFamily="50" charset="-127"/>
                <a:ea typeface="LG EI Text TTF Bold" panose="020B0800000101010101" pitchFamily="50" charset="-127"/>
                <a:cs typeface="Audiowide"/>
                <a:sym typeface="Audiowide"/>
              </a:rPr>
              <a:t> &amp; Timpani</a:t>
            </a:r>
            <a:endParaRPr sz="2200" dirty="0">
              <a:solidFill>
                <a:schemeClr val="tx1">
                  <a:lumMod val="85000"/>
                  <a:lumOff val="15000"/>
                </a:schemeClr>
              </a:solidFill>
              <a:latin typeface="LG EI Text TTF Bold" panose="020B0800000101010101" pitchFamily="50" charset="-127"/>
              <a:ea typeface="LG EI Text TTF Bold" panose="020B0800000101010101" pitchFamily="50" charset="-127"/>
              <a:cs typeface="Audiowide"/>
              <a:sym typeface="Audiowid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1C456E-533F-B1F4-21FE-26C53F2B13DA}"/>
              </a:ext>
            </a:extLst>
          </p:cNvPr>
          <p:cNvSpPr txBox="1"/>
          <p:nvPr/>
        </p:nvSpPr>
        <p:spPr>
          <a:xfrm>
            <a:off x="122842" y="468770"/>
            <a:ext cx="594267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LG EI Text TTF SemiBold" panose="020B0700000101010101" pitchFamily="50" charset="-127"/>
                <a:ea typeface="LG EI Text TTF SemiBold" panose="020B0700000101010101" pitchFamily="50" charset="-127"/>
              </a:rPr>
              <a:t>Two Dimensions of Orchestration: Spatial &amp; Temporal</a:t>
            </a:r>
            <a:endParaRPr lang="en-US" noProof="0" dirty="0">
              <a:solidFill>
                <a:srgbClr val="000000"/>
              </a:solidFill>
              <a:latin typeface="LG EI Text TTF SemiBold" panose="020B0700000101010101" pitchFamily="50" charset="-127"/>
              <a:ea typeface="LG EI Text TTF SemiBold" panose="020B07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1584A-8092-DC07-5606-277F1D4E5B4D}"/>
              </a:ext>
            </a:extLst>
          </p:cNvPr>
          <p:cNvSpPr txBox="1"/>
          <p:nvPr/>
        </p:nvSpPr>
        <p:spPr>
          <a:xfrm>
            <a:off x="122842" y="875133"/>
            <a:ext cx="5797667" cy="5475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dirty="0" err="1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Pullpiri</a:t>
            </a:r>
            <a:r>
              <a:rPr lang="en-US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 and Timpani deliver the two essential dimensions of orchestration — Spatial and Temporal — required for next‑generation SDV platforms.</a:t>
            </a:r>
            <a:endParaRPr lang="en-US" noProof="0" dirty="0">
              <a:solidFill>
                <a:srgbClr val="000000"/>
              </a:solidFill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pic>
        <p:nvPicPr>
          <p:cNvPr id="7" name="Picture 2" descr="https://awsmp-logos.s3.amazonaws.com/seller-q6lfhwuijnws4/9b5adb3d9267794dee98b520aeac1405.png">
            <a:extLst>
              <a:ext uri="{FF2B5EF4-FFF2-40B4-BE49-F238E27FC236}">
                <a16:creationId xmlns:a16="http://schemas.microsoft.com/office/drawing/2014/main" id="{F1C8664D-D967-6A0B-8813-1A5D6EE7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8" y="1682210"/>
            <a:ext cx="1065812" cy="50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2">
            <a:extLst>
              <a:ext uri="{FF2B5EF4-FFF2-40B4-BE49-F238E27FC236}">
                <a16:creationId xmlns:a16="http://schemas.microsoft.com/office/drawing/2014/main" id="{F7D24671-9A3D-7544-DB9B-AEE3E95D9596}"/>
              </a:ext>
            </a:extLst>
          </p:cNvPr>
          <p:cNvSpPr/>
          <p:nvPr/>
        </p:nvSpPr>
        <p:spPr>
          <a:xfrm>
            <a:off x="1182234" y="1698701"/>
            <a:ext cx="3389766" cy="2855466"/>
          </a:xfrm>
          <a:prstGeom prst="roundRect">
            <a:avLst>
              <a:gd name="adj" fmla="val 1454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3F982-E0E6-CAC4-8F75-3254B65FA7AA}"/>
              </a:ext>
            </a:extLst>
          </p:cNvPr>
          <p:cNvSpPr txBox="1"/>
          <p:nvPr/>
        </p:nvSpPr>
        <p:spPr>
          <a:xfrm>
            <a:off x="4758886" y="1695978"/>
            <a:ext cx="861918" cy="355402"/>
          </a:xfrm>
          <a:prstGeom prst="roundRect">
            <a:avLst>
              <a:gd name="adj" fmla="val 24126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latin typeface="LG Smart UI Bold" panose="020B0800000101010101" pitchFamily="50" charset="-127"/>
                <a:ea typeface="LG Smart UI Bold" panose="020B0800000101010101" pitchFamily="50" charset="-127"/>
              </a:rPr>
              <a:t>Timpani</a:t>
            </a:r>
            <a:endParaRPr lang="ko-KR" altLang="en-US" dirty="0">
              <a:latin typeface="LG Smart UI Bold" panose="020B0800000101010101" pitchFamily="50" charset="-127"/>
              <a:ea typeface="LG Smart UI Bold" panose="020B0800000101010101" pitchFamily="50" charset="-127"/>
            </a:endParaRPr>
          </a:p>
        </p:txBody>
      </p:sp>
      <p:sp>
        <p:nvSpPr>
          <p:cNvPr id="12" name="Shape 2">
            <a:extLst>
              <a:ext uri="{FF2B5EF4-FFF2-40B4-BE49-F238E27FC236}">
                <a16:creationId xmlns:a16="http://schemas.microsoft.com/office/drawing/2014/main" id="{4DE9658B-335A-B491-CB9F-1ADDE2210447}"/>
              </a:ext>
            </a:extLst>
          </p:cNvPr>
          <p:cNvSpPr/>
          <p:nvPr/>
        </p:nvSpPr>
        <p:spPr>
          <a:xfrm>
            <a:off x="5645632" y="1698701"/>
            <a:ext cx="3284237" cy="2855466"/>
          </a:xfrm>
          <a:prstGeom prst="roundRect">
            <a:avLst>
              <a:gd name="adj" fmla="val 1454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9993B2-9C81-8A41-E9D8-6C396E2350A2}"/>
              </a:ext>
            </a:extLst>
          </p:cNvPr>
          <p:cNvSpPr txBox="1"/>
          <p:nvPr/>
        </p:nvSpPr>
        <p:spPr>
          <a:xfrm>
            <a:off x="1182235" y="1698701"/>
            <a:ext cx="193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ko-KR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Spatial Orchestration</a:t>
            </a:r>
            <a:endParaRPr lang="ko-KR" altLang="en-US" dirty="0"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6060C7-331D-0844-E976-6E5ADF7A72C9}"/>
              </a:ext>
            </a:extLst>
          </p:cNvPr>
          <p:cNvSpPr txBox="1"/>
          <p:nvPr/>
        </p:nvSpPr>
        <p:spPr>
          <a:xfrm>
            <a:off x="1179840" y="1937002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ko-KR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where workloads run</a:t>
            </a:r>
            <a:endParaRPr lang="ko-KR" altLang="en-US" dirty="0"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EF948D-6F2A-E8EE-660C-C06B4C7D2CE9}"/>
              </a:ext>
            </a:extLst>
          </p:cNvPr>
          <p:cNvSpPr txBox="1"/>
          <p:nvPr/>
        </p:nvSpPr>
        <p:spPr>
          <a:xfrm>
            <a:off x="1179840" y="2244779"/>
            <a:ext cx="33775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ko-KR" dirty="0"/>
              <a:t>Allocates the compute resources </a:t>
            </a:r>
            <a:br>
              <a:rPr lang="en-US" altLang="ko-KR" dirty="0"/>
            </a:br>
            <a:r>
              <a:rPr lang="en-US" altLang="ko-KR" dirty="0"/>
              <a:t>required for each workload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ko-KR" dirty="0"/>
              <a:t>Enforces resource isolation and </a:t>
            </a:r>
            <a:br>
              <a:rPr lang="en-US" altLang="ko-KR" dirty="0"/>
            </a:br>
            <a:r>
              <a:rPr lang="en-US" altLang="ko-KR" dirty="0"/>
              <a:t>operational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ko-KR" dirty="0"/>
              <a:t>Performs workload placement and </a:t>
            </a:r>
            <a:br>
              <a:rPr lang="en-US" altLang="ko-KR" dirty="0"/>
            </a:br>
            <a:r>
              <a:rPr lang="en-US" altLang="ko-KR" dirty="0"/>
              <a:t>migration across Multi‑ECU systems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ko-KR" dirty="0"/>
              <a:t>Global Monitoring across Multi-Nodes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00E2EA-5D54-3799-24F5-C753FEB7AFF3}"/>
              </a:ext>
            </a:extLst>
          </p:cNvPr>
          <p:cNvSpPr txBox="1"/>
          <p:nvPr/>
        </p:nvSpPr>
        <p:spPr>
          <a:xfrm>
            <a:off x="5653734" y="1698701"/>
            <a:ext cx="2121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ko-KR" dirty="0">
                <a:latin typeface="LG EI Text TTF Bold" panose="020B0800000101010101" pitchFamily="50" charset="-127"/>
                <a:ea typeface="LG EI Text TTF Bold" panose="020B0800000101010101" pitchFamily="50" charset="-127"/>
              </a:rPr>
              <a:t>Temporal Orchestration</a:t>
            </a:r>
            <a:endParaRPr lang="ko-KR" altLang="en-US" dirty="0">
              <a:latin typeface="LG EI Text TTF Bold" panose="020B0800000101010101" pitchFamily="50" charset="-127"/>
              <a:ea typeface="LG EI Text TTF Bold" panose="020B08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7837E8-3245-6F4A-CECF-801F928CE651}"/>
              </a:ext>
            </a:extLst>
          </p:cNvPr>
          <p:cNvSpPr txBox="1"/>
          <p:nvPr/>
        </p:nvSpPr>
        <p:spPr>
          <a:xfrm>
            <a:off x="5651339" y="1937002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ko-KR" dirty="0">
                <a:latin typeface="LG EI Text TTF Light" panose="020B0300000101010101" pitchFamily="50" charset="-127"/>
                <a:ea typeface="LG EI Text TTF Light" panose="020B0300000101010101" pitchFamily="50" charset="-127"/>
              </a:rPr>
              <a:t>when workloads run</a:t>
            </a:r>
            <a:endParaRPr lang="ko-KR" altLang="en-US" dirty="0">
              <a:latin typeface="LG EI Text TTF Light" panose="020B0300000101010101" pitchFamily="50" charset="-127"/>
              <a:ea typeface="LG EI Text TTF Light" panose="020B03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339091-4F9A-6BE2-694A-69C2907457CD}"/>
              </a:ext>
            </a:extLst>
          </p:cNvPr>
          <p:cNvSpPr txBox="1"/>
          <p:nvPr/>
        </p:nvSpPr>
        <p:spPr>
          <a:xfrm>
            <a:off x="5672631" y="2205216"/>
            <a:ext cx="32572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6213" indent="-176213">
              <a:buFont typeface="Arial" panose="020B0604020202020204" pitchFamily="34" charset="0"/>
              <a:buChar char="•"/>
              <a:defRPr/>
            </a:lvl1pPr>
          </a:lstStyle>
          <a:p>
            <a:r>
              <a:rPr lang="en-US" altLang="ko-KR" dirty="0"/>
              <a:t>Coordinates execution schedules across different ECUs</a:t>
            </a:r>
          </a:p>
          <a:p>
            <a:endParaRPr lang="en-US" altLang="ko-KR" dirty="0"/>
          </a:p>
          <a:p>
            <a:r>
              <a:rPr lang="en-US" altLang="ko-KR" dirty="0"/>
              <a:t>Maintains a globally aligned timing plan for mixed‑criticality workloads</a:t>
            </a:r>
          </a:p>
          <a:p>
            <a:endParaRPr lang="en-US" altLang="ko-KR" dirty="0"/>
          </a:p>
          <a:p>
            <a:r>
              <a:rPr lang="en-US" altLang="ko-KR" dirty="0"/>
              <a:t>Continuously monitors execution behavior and timing constraints</a:t>
            </a:r>
          </a:p>
          <a:p>
            <a:endParaRPr lang="en-US" altLang="ko-KR" dirty="0"/>
          </a:p>
          <a:p>
            <a:r>
              <a:rPr lang="en-US" altLang="ko-KR" dirty="0"/>
              <a:t>With </a:t>
            </a:r>
            <a:r>
              <a:rPr lang="en-US" altLang="ko-KR" dirty="0" err="1"/>
              <a:t>Pullpiri</a:t>
            </a:r>
            <a:r>
              <a:rPr lang="en-US" altLang="ko-KR" dirty="0"/>
              <a:t>, Triggering fallback</a:t>
            </a:r>
          </a:p>
        </p:txBody>
      </p:sp>
    </p:spTree>
    <p:extLst>
      <p:ext uri="{BB962C8B-B14F-4D97-AF65-F5344CB8AC3E}">
        <p14:creationId xmlns:p14="http://schemas.microsoft.com/office/powerpoint/2010/main" val="388259927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기본 디자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IC센터보고">
      <a:majorFont>
        <a:latin typeface="Arial Narrow"/>
        <a:ea typeface="LG스마트체 Regular"/>
        <a:cs typeface=""/>
      </a:majorFont>
      <a:minorFont>
        <a:latin typeface="Arial Narrow"/>
        <a:ea typeface="LG스마트체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tx1"/>
          </a:solidFill>
        </a:ln>
      </a:spPr>
      <a:bodyPr rtlCol="0" anchor="ctr"/>
      <a:lstStyle>
        <a:defPPr algn="ctr">
          <a:defRPr sz="1200" dirty="0">
            <a:solidFill>
              <a:schemeClr val="tx1"/>
            </a:solidFill>
            <a:latin typeface="Arial Narrow" panose="020B0606020202030204" pitchFamily="34" charset="0"/>
            <a:ea typeface="LG스마트체 Regular" panose="020B0600000101010101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20000"/>
          </a:lnSpc>
          <a:defRPr sz="1300" smtClean="0">
            <a:solidFill>
              <a:prstClr val="black"/>
            </a:solidFill>
            <a:sym typeface="Wingdings" pitchFamily="2" charset="2"/>
          </a:defRPr>
        </a:defPPr>
      </a:lstStyle>
    </a:tx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F18F77C-50DE-4897-8FF7-138F23544861}">
  <we:reference id="wa200000113" version="1.0.0.0" store="ko-KR" storeType="OMEX"/>
  <we:alternateReferences>
    <we:reference id="WA200000113" version="1.0.0.0" store="WA20000011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44217F17F8C6C84EA7411F4EC049FC49" ma:contentTypeVersion="13" ma:contentTypeDescription="새 문서를 만듭니다." ma:contentTypeScope="" ma:versionID="bc259bfd7b170356ebaf461184128009">
  <xsd:schema xmlns:xsd="http://www.w3.org/2001/XMLSchema" xmlns:xs="http://www.w3.org/2001/XMLSchema" xmlns:p="http://schemas.microsoft.com/office/2006/metadata/properties" xmlns:ns2="08e86671-2321-455b-9bc9-b8cbe112d8b1" targetNamespace="http://schemas.microsoft.com/office/2006/metadata/properties" ma:root="true" ma:fieldsID="e032972a2cf50279c5d91894204373a2" ns2:_="">
    <xsd:import namespace="08e86671-2321-455b-9bc9-b8cbe112d8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86671-2321-455b-9bc9-b8cbe112d8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이미지 태그" ma:readOnly="false" ma:fieldId="{5cf76f15-5ced-4ddc-b409-7134ff3c332f}" ma:taxonomyMulti="true" ma:sspId="7fbd4038-13c0-4266-8e70-5a68fe662a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e86671-2321-455b-9bc9-b8cbe112d8b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AE2D34-47CA-4304-B7E3-73B467E981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F52255-1800-4058-8BCB-CB6D5224BC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e86671-2321-455b-9bc9-b8cbe112d8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9BF06D-29A9-4575-B35E-E0AF7A31BA05}">
  <ds:schemaRefs>
    <ds:schemaRef ds:uri="http://schemas.microsoft.com/office/2006/metadata/properties"/>
    <ds:schemaRef ds:uri="http://schemas.microsoft.com/office/infopath/2007/PartnerControls"/>
    <ds:schemaRef ds:uri="08e86671-2321-455b-9bc9-b8cbe112d8b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5025</TotalTime>
  <Words>3385</Words>
  <Application>Microsoft Office PowerPoint</Application>
  <PresentationFormat>On-screen Show (16:9)</PresentationFormat>
  <Paragraphs>350</Paragraphs>
  <Slides>18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Simple Light</vt:lpstr>
      <vt:lpstr>1_기본 디자인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PunithanXavier/책임연구원/스마트모빌리티(연)HPC Task(maxje.punithan@lge.com)</dc:creator>
  <cp:lastModifiedBy>이철희/책임연구원/스마트모빌리티(연)SDV선행개발Task</cp:lastModifiedBy>
  <cp:revision>199</cp:revision>
  <dcterms:modified xsi:type="dcterms:W3CDTF">2026-02-24T19:15:31Z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Simple Light:3</vt:lpwstr>
  </property>
  <property fmtid="{D5CDD505-2E9C-101B-9397-08002B2CF9AE}" pid="3" name="ClassificationContentMarkingHeaderText">
    <vt:lpwstr>LGE Internal Use Only</vt:lpwstr>
  </property>
  <property fmtid="{D5CDD505-2E9C-101B-9397-08002B2CF9AE}" pid="4" name="MSIP_Label_dd59f345-fd0b-4b4e-aba2-7c7a20c52995_Enabled">
    <vt:lpwstr>true</vt:lpwstr>
  </property>
  <property fmtid="{D5CDD505-2E9C-101B-9397-08002B2CF9AE}" pid="5" name="MSIP_Label_dd59f345-fd0b-4b4e-aba2-7c7a20c52995_SetDate">
    <vt:lpwstr>2024-05-30T15:08:59Z</vt:lpwstr>
  </property>
  <property fmtid="{D5CDD505-2E9C-101B-9397-08002B2CF9AE}" pid="6" name="MSIP_Label_dd59f345-fd0b-4b4e-aba2-7c7a20c52995_Method">
    <vt:lpwstr>Privileged</vt:lpwstr>
  </property>
  <property fmtid="{D5CDD505-2E9C-101B-9397-08002B2CF9AE}" pid="7" name="MSIP_Label_dd59f345-fd0b-4b4e-aba2-7c7a20c52995_Name">
    <vt:lpwstr>General</vt:lpwstr>
  </property>
  <property fmtid="{D5CDD505-2E9C-101B-9397-08002B2CF9AE}" pid="8" name="MSIP_Label_dd59f345-fd0b-4b4e-aba2-7c7a20c52995_SiteId">
    <vt:lpwstr>5069cde4-642a-45c0-8094-d0c2dec10be3</vt:lpwstr>
  </property>
  <property fmtid="{D5CDD505-2E9C-101B-9397-08002B2CF9AE}" pid="9" name="MSIP_Label_dd59f345-fd0b-4b4e-aba2-7c7a20c52995_ActionId">
    <vt:lpwstr>7cc8d7b5-5da8-479a-b814-9be596fed8b1</vt:lpwstr>
  </property>
  <property fmtid="{D5CDD505-2E9C-101B-9397-08002B2CF9AE}" pid="10" name="MSIP_Label_dd59f345-fd0b-4b4e-aba2-7c7a20c52995_ContentBits">
    <vt:lpwstr>0</vt:lpwstr>
  </property>
  <property fmtid="{D5CDD505-2E9C-101B-9397-08002B2CF9AE}" pid="11" name="ContentTypeId">
    <vt:lpwstr>0x01010044217F17F8C6C84EA7411F4EC049FC49</vt:lpwstr>
  </property>
  <property fmtid="{D5CDD505-2E9C-101B-9397-08002B2CF9AE}" pid="12" name="MediaServiceImageTags">
    <vt:lpwstr/>
  </property>
</Properties>
</file>